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304" r:id="rId17"/>
    <p:sldId id="281" r:id="rId18"/>
    <p:sldId id="266" r:id="rId19"/>
    <p:sldId id="268" r:id="rId20"/>
    <p:sldId id="297" r:id="rId21"/>
    <p:sldId id="291" r:id="rId22"/>
    <p:sldId id="298" r:id="rId23"/>
    <p:sldId id="299" r:id="rId24"/>
    <p:sldId id="269" r:id="rId25"/>
    <p:sldId id="271" r:id="rId26"/>
    <p:sldId id="272" r:id="rId27"/>
    <p:sldId id="273" r:id="rId28"/>
    <p:sldId id="274" r:id="rId29"/>
    <p:sldId id="305" r:id="rId30"/>
    <p:sldId id="275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 varScale="1">
        <p:scale>
          <a:sx n="86" d="100"/>
          <a:sy n="86" d="100"/>
        </p:scale>
        <p:origin x="85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/>
                      <a:t>2020г</a:t>
                    </a:r>
                  </a:p>
                  <a:p>
                    <a:r>
                      <a:rPr lang="ru-RU" dirty="0"/>
                      <a:t>1900,6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A-45BD-B1AC-A00AC79CF1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/>
                      <a:t>1713,8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A-45BD-B1AC-A00AC79CF113}"/>
                </c:ext>
              </c:extLst>
            </c:dLbl>
            <c:dLbl>
              <c:idx val="2"/>
              <c:layout>
                <c:manualLayout>
                  <c:x val="4.71812660900810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1858,4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A-45BD-B1AC-A00AC79CF1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  <a:endParaRPr lang="ru-RU" dirty="0"/>
                  </a:p>
                  <a:p>
                    <a:r>
                      <a:rPr lang="ru-RU" dirty="0"/>
                      <a:t>1908,1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1900.6</c:v>
                </c:pt>
                <c:pt idx="1">
                  <c:v>1713.8</c:v>
                </c:pt>
                <c:pt idx="2">
                  <c:v>1858.4</c:v>
                </c:pt>
                <c:pt idx="3">
                  <c:v>1908.1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403A-45BD-B1AC-A00AC79CF1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88900" prst="divot"/>
                <a:bevelB h="31750"/>
              </a:sp3d>
            </c:spPr>
            <c:extLst>
              <c:ext xmlns:c16="http://schemas.microsoft.com/office/drawing/2014/chart" uri="{C3380CC4-5D6E-409C-BE32-E72D297353CC}">
                <c16:uniqueId val="{00000006-403A-45BD-B1AC-A00AC79CF113}"/>
              </c:ext>
            </c:extLst>
          </c:dPt>
          <c:dPt>
            <c:idx val="1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403A-45BD-B1AC-A00AC79CF113}"/>
              </c:ext>
            </c:extLst>
          </c:dPt>
          <c:dPt>
            <c:idx val="2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A-403A-45BD-B1AC-A00AC79CF113}"/>
              </c:ext>
            </c:extLst>
          </c:dPt>
          <c:dPt>
            <c:idx val="3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403A-45BD-B1AC-A00AC79CF1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/>
                      <a:t>2020г</a:t>
                    </a:r>
                  </a:p>
                  <a:p>
                    <a:r>
                      <a:rPr lang="ru-RU" dirty="0"/>
                      <a:t>6151,06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3A-45BD-B1AC-A00AC79CF1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/>
                      <a:t>5682,59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A-45BD-B1AC-A00AC79CF1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4658,02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3A-45BD-B1AC-A00AC79CF113}"/>
                </c:ext>
              </c:extLst>
            </c:dLbl>
            <c:dLbl>
              <c:idx val="3"/>
              <c:layout>
                <c:manualLayout>
                  <c:x val="-1.153306514662272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4629,70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6154.06</c:v>
                </c:pt>
                <c:pt idx="1">
                  <c:v>5682.59</c:v>
                </c:pt>
                <c:pt idx="2">
                  <c:v>4658.0200000000004</c:v>
                </c:pt>
                <c:pt idx="3">
                  <c:v>4629.7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D-403A-45BD-B1AC-A00AC79CF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286"/>
        <c:shape val="box"/>
        <c:axId val="22659840"/>
        <c:axId val="22684800"/>
        <c:axId val="0"/>
      </c:bar3DChart>
      <c:catAx>
        <c:axId val="22659840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one"/>
        <c:crossAx val="22684800"/>
        <c:crosses val="autoZero"/>
        <c:auto val="1"/>
        <c:lblAlgn val="ctr"/>
        <c:lblOffset val="100"/>
        <c:noMultiLvlLbl val="1"/>
      </c:catAx>
      <c:valAx>
        <c:axId val="2268480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226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23278654662745"/>
          <c:y val="0.41053751513087816"/>
          <c:w val="0.31137010310159241"/>
          <c:h val="0.210337937665230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CD4-4EA8-9852-588075376D00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DCD4-4EA8-9852-588075376D0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DCD4-4EA8-9852-588075376D0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4-4EA8-9852-588075376D00}"/>
                </c:ext>
              </c:extLst>
            </c:dLbl>
            <c:dLbl>
              <c:idx val="1"/>
              <c:layout>
                <c:manualLayout>
                  <c:x val="-1.3888888888888987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0106,-
2413,04,0
98,40%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4-4EA8-9852-588075376D00}"/>
                </c:ext>
              </c:extLst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
38,99
1,59</a:t>
                    </a:r>
                    <a:r>
                      <a:rPr lang="en-US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4-4EA8-9852-588075376D00}"/>
                </c:ext>
              </c:extLst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4-4EA8-9852-588075376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0102, 0104, 0106, 0107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2574</c:v>
                </c:pt>
                <c:pt idx="2">
                  <c:v>2077.6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D4-4EA8-9852-588075376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431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F-4E93-8FF0-2C311A3973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F-4E93-8FF0-2C311A3973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F-4E93-8FF0-2C311A397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МКУ "КДЦ" 2021</c:v>
                </c:pt>
                <c:pt idx="1">
                  <c:v>МКУ"КДЦ" 2022</c:v>
                </c:pt>
                <c:pt idx="2">
                  <c:v>МКУ "КДЦ"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477.44</c:v>
                </c:pt>
                <c:pt idx="1">
                  <c:v>477.44</c:v>
                </c:pt>
                <c:pt idx="2">
                  <c:v>477.44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BF-4E93-8FF0-2C311A397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"/>
        <c:axId val="33034624"/>
        <c:axId val="33036160"/>
      </c:barChart>
      <c:catAx>
        <c:axId val="33034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36160"/>
        <c:crosses val="autoZero"/>
        <c:auto val="1"/>
        <c:lblAlgn val="ctr"/>
        <c:lblOffset val="100"/>
        <c:noMultiLvlLbl val="0"/>
      </c:catAx>
      <c:valAx>
        <c:axId val="3303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3462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9,11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C-4418-AB9C-85A024C8AA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C-4418-AB9C-85A024C8AA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C-4418-AB9C-85A024C8AA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C-4418-AB9C-85A024C8AA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C-4418-AB9C-85A024C8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35680"/>
        <c:axId val="61737216"/>
        <c:axId val="32459392"/>
      </c:bar3DChart>
      <c:catAx>
        <c:axId val="617356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61737216"/>
        <c:crosses val="autoZero"/>
        <c:auto val="1"/>
        <c:lblAlgn val="ctr"/>
        <c:lblOffset val="100"/>
        <c:noMultiLvlLbl val="1"/>
      </c:catAx>
      <c:valAx>
        <c:axId val="617372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61735680"/>
        <c:crosses val="autoZero"/>
        <c:crossBetween val="between"/>
      </c:valAx>
      <c:serAx>
        <c:axId val="32459392"/>
        <c:scaling>
          <c:orientation val="minMax"/>
        </c:scaling>
        <c:delete val="1"/>
        <c:axPos val="b"/>
        <c:majorTickMark val="cross"/>
        <c:minorTickMark val="cross"/>
        <c:tickLblPos val="none"/>
        <c:crossAx val="61737216"/>
        <c:crosses val="autoZero"/>
      </c:serAx>
    </c:plotArea>
    <c:legend>
      <c:legendPos val="r"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2.3095711950048172E-17"/>
                  <c:y val="0.104981721607652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332,19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F-4ECE-AF83-C38F95935C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F-4ECE-AF83-C38F95935C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BF-4ECE-AF83-C38F95935CA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F-4ECE-AF83-C38F95935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332.19</c:v>
                </c:pt>
                <c:pt idx="1">
                  <c:v>37.71</c:v>
                </c:pt>
                <c:pt idx="2">
                  <c:v>16.28</c:v>
                </c:pt>
                <c:pt idx="3">
                  <c:v>16.28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F-4ECE-AF83-C38F9593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735680"/>
        <c:axId val="61737216"/>
        <c:axId val="32459392"/>
      </c:bar3DChart>
      <c:catAx>
        <c:axId val="617356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61737216"/>
        <c:crosses val="autoZero"/>
        <c:auto val="1"/>
        <c:lblAlgn val="ctr"/>
        <c:lblOffset val="100"/>
        <c:noMultiLvlLbl val="1"/>
      </c:catAx>
      <c:valAx>
        <c:axId val="617372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61735680"/>
        <c:crosses val="autoZero"/>
        <c:crossBetween val="between"/>
      </c:valAx>
      <c:serAx>
        <c:axId val="32459392"/>
        <c:scaling>
          <c:orientation val="minMax"/>
        </c:scaling>
        <c:delete val="1"/>
        <c:axPos val="b"/>
        <c:majorTickMark val="cross"/>
        <c:minorTickMark val="cross"/>
        <c:tickLblPos val="none"/>
        <c:crossAx val="61737216"/>
        <c:crosses val="autoZero"/>
      </c:serAx>
    </c:plotArea>
    <c:legend>
      <c:legendPos val="r"/>
      <c:layout>
        <c:manualLayout>
          <c:xMode val="edge"/>
          <c:yMode val="edge"/>
          <c:x val="0.78873752679213682"/>
          <c:y val="0.26361290544436861"/>
          <c:w val="0.21126247320786321"/>
          <c:h val="0.47277418911126279"/>
        </c:manualLayout>
      </c:layout>
      <c:overlay val="1"/>
    </c:legend>
    <c:plotVisOnly val="1"/>
    <c:dispBlanksAs val="zero"/>
    <c:showDLblsOverMax val="1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4856129094972"/>
          <c:y val="7.3819149427169453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2019 года</c:v>
                </c:pt>
                <c:pt idx="1">
                  <c:v>план 2020 года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1712.54</c:v>
                </c:pt>
                <c:pt idx="1">
                  <c:v>1900.66</c:v>
                </c:pt>
                <c:pt idx="2">
                  <c:v>1713.8</c:v>
                </c:pt>
                <c:pt idx="3">
                  <c:v>1858.4</c:v>
                </c:pt>
                <c:pt idx="4">
                  <c:v>1908.1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E-4551-A1B3-8DF124510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508928"/>
        <c:axId val="31503488"/>
        <c:axId val="30641216"/>
      </c:bar3DChart>
      <c:catAx>
        <c:axId val="3250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503488"/>
        <c:crosses val="autoZero"/>
        <c:auto val="1"/>
        <c:lblAlgn val="ctr"/>
        <c:lblOffset val="100"/>
        <c:noMultiLvlLbl val="1"/>
      </c:catAx>
      <c:valAx>
        <c:axId val="31503488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32508928"/>
        <c:crosses val="autoZero"/>
        <c:crossBetween val="between"/>
      </c:valAx>
      <c:serAx>
        <c:axId val="30641216"/>
        <c:scaling>
          <c:orientation val="minMax"/>
        </c:scaling>
        <c:delete val="1"/>
        <c:axPos val="b"/>
        <c:majorTickMark val="out"/>
        <c:minorTickMark val="none"/>
        <c:tickLblPos val="none"/>
        <c:crossAx val="31503488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1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24851819583403E-3"/>
          <c:y val="0"/>
          <c:w val="0.990576168396696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1-27F1-4071-8512-39D417675318}"/>
              </c:ext>
            </c:extLst>
          </c:dPt>
          <c:dPt>
            <c:idx val="1"/>
            <c:bubble3D val="0"/>
            <c:explosion val="23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3-27F1-4071-8512-39D417675318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5-27F1-4071-8512-39D41767531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7-27F1-4071-8512-39D417675318}"/>
              </c:ext>
            </c:extLst>
          </c:dPt>
          <c:dPt>
            <c:idx val="4"/>
            <c:bubble3D val="0"/>
            <c:explosion val="10"/>
            <c:spPr>
              <a:solidFill>
                <a:srgbClr val="FFC0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9-27F1-4071-8512-39D417675318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B-27F1-4071-8512-39D417675318}"/>
              </c:ext>
            </c:extLst>
          </c:dPt>
          <c:dPt>
            <c:idx val="6"/>
            <c:bubble3D val="0"/>
            <c:explosion val="17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>
              <c:ext xmlns:c16="http://schemas.microsoft.com/office/drawing/2014/chart" uri="{C3380CC4-5D6E-409C-BE32-E72D297353CC}">
                <c16:uniqueId val="{0000000D-27F1-4071-8512-39D417675318}"/>
              </c:ext>
            </c:extLst>
          </c:dPt>
          <c:dPt>
            <c:idx val="7"/>
            <c:bubble3D val="0"/>
            <c:explosion val="31"/>
            <c:extLst>
              <c:ext xmlns:c16="http://schemas.microsoft.com/office/drawing/2014/chart" uri="{C3380CC4-5D6E-409C-BE32-E72D297353CC}">
                <c16:uniqueId val="{0000000F-27F1-4071-8512-39D41767531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61.747867741558593</c:v>
                </c:pt>
                <c:pt idx="1">
                  <c:v>1.7525411847178408E-2</c:v>
                </c:pt>
                <c:pt idx="2">
                  <c:v>10.398411029325857</c:v>
                </c:pt>
                <c:pt idx="3">
                  <c:v>26.872298165673559</c:v>
                </c:pt>
                <c:pt idx="4">
                  <c:v>0.43813529617946023</c:v>
                </c:pt>
                <c:pt idx="5">
                  <c:v>0.23367215796237878</c:v>
                </c:pt>
                <c:pt idx="6">
                  <c:v>0</c:v>
                </c:pt>
                <c:pt idx="7">
                  <c:v>0.29209019745297349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F1-4071-8512-39D4176753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2">
            <a:lumMod val="40000"/>
            <a:lumOff val="60000"/>
          </a:schemeClr>
        </a:solidFill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32E-2"/>
          <c:y val="6.7894298108218648E-2"/>
          <c:w val="0.95370370370370372"/>
          <c:h val="0.9262478164605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30000" dist="101600" dir="2700000" algn="tl" rotWithShape="0">
                <a:schemeClr val="accent4">
                  <a:alpha val="35000"/>
                </a:schemeClr>
              </a:outerShdw>
            </a:effectLst>
          </c:spPr>
          <c:explosion val="6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0DA-449B-9716-1A7F8E4E84A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E0DA-449B-9716-1A7F8E4E84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A-449B-9716-1A7F8E4E84AA}"/>
                </c:ext>
              </c:extLst>
            </c:dLbl>
            <c:dLbl>
              <c:idx val="1"/>
              <c:layout>
                <c:manualLayout>
                  <c:x val="-8.1516112569262181E-2"/>
                  <c:y val="-4.8550448388826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37,5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A-449B-9716-1A7F8E4E84AA}"/>
                </c:ext>
              </c:extLst>
            </c:dLbl>
            <c:dLbl>
              <c:idx val="2"/>
              <c:layout>
                <c:manualLayout>
                  <c:x val="-1.0802590648391173E-2"/>
                  <c:y val="-2.15780950509979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1,3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DA-449B-9716-1A7F8E4E84AA}"/>
                </c:ext>
              </c:extLst>
            </c:dLbl>
            <c:dLbl>
              <c:idx val="3"/>
              <c:layout>
                <c:manualLayout>
                  <c:x val="4.783938466025079E-2"/>
                  <c:y val="-2.1577882670262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</a:t>
                    </a:r>
                    <a:r>
                      <a:rPr lang="ru-RU" baseline="0" dirty="0"/>
                      <a:t> на доходы физических</a:t>
                    </a:r>
                    <a:r>
                      <a:rPr lang="ru-RU" dirty="0"/>
                      <a:t>
57,4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A-449B-9716-1A7F8E4E84AA}"/>
                </c:ext>
              </c:extLst>
            </c:dLbl>
            <c:dLbl>
              <c:idx val="4"/>
              <c:layout>
                <c:manualLayout>
                  <c:x val="-9.1049382716049385E-2"/>
                  <c:y val="5.3944706675657449E-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услуги
2,4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A-449B-9716-1A7F8E4E84AA}"/>
                </c:ext>
              </c:extLst>
            </c:dLbl>
            <c:dLbl>
              <c:idx val="5"/>
              <c:layout>
                <c:manualLayout>
                  <c:x val="1.3888888888888888E-2"/>
                  <c:y val="1.34861766689143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с/х</a:t>
                    </a:r>
                    <a:r>
                      <a:rPr lang="ru-RU" baseline="0" dirty="0"/>
                      <a:t> налог 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A-449B-9716-1A7F8E4E84A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A-449B-9716-1A7F8E4E84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</c:v>
                </c:pt>
                <c:pt idx="1">
                  <c:v>1070</c:v>
                </c:pt>
                <c:pt idx="2">
                  <c:v>15</c:v>
                </c:pt>
                <c:pt idx="3">
                  <c:v>1034.5999999999999</c:v>
                </c:pt>
                <c:pt idx="4">
                  <c:v>47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DA-449B-9716-1A7F8E4E84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8-E0DA-449B-9716-1A7F8E4E8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13261092682818"/>
          <c:y val="0.29851321551274196"/>
          <c:w val="0.811771410319488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134.5</c:v>
                </c:pt>
                <c:pt idx="1">
                  <c:v>141.6</c:v>
                </c:pt>
                <c:pt idx="2">
                  <c:v>127</c:v>
                </c:pt>
                <c:pt idx="3">
                  <c:v>132</c:v>
                </c:pt>
                <c:pt idx="4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BF-474D-BB06-BD07F3202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EBF-474D-BB06-BD07F32027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EBF-474D-BB06-BD07F3202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39040"/>
        <c:axId val="31640576"/>
        <c:axId val="0"/>
      </c:bar3DChart>
      <c:catAx>
        <c:axId val="3163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31640576"/>
        <c:crosses val="autoZero"/>
        <c:auto val="1"/>
        <c:lblAlgn val="ctr"/>
        <c:lblOffset val="100"/>
        <c:noMultiLvlLbl val="1"/>
      </c:catAx>
      <c:valAx>
        <c:axId val="3164057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out"/>
        <c:minorTickMark val="none"/>
        <c:tickLblPos val="nextTo"/>
        <c:crossAx val="3163904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8-47D8-8B18-5FA55B24CB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8-47D8-8B18-5FA55B24CB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E8-47D8-8B18-5FA55B24CBCA}"/>
                </c:ext>
              </c:extLst>
            </c:dLbl>
            <c:dLbl>
              <c:idx val="3"/>
              <c:layout>
                <c:manualLayout>
                  <c:x val="0"/>
                  <c:y val="1.3008039036408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E8-47D8-8B18-5FA55B24CB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205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E8-47D8-8B18-5FA55B24CB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570.70000000000005</c:v>
                </c:pt>
                <c:pt idx="1">
                  <c:v>465.5</c:v>
                </c:pt>
                <c:pt idx="2">
                  <c:v>412</c:v>
                </c:pt>
                <c:pt idx="3">
                  <c:v>421</c:v>
                </c:pt>
                <c:pt idx="4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E8-47D8-8B18-5FA55B24CB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41E8-47D8-8B18-5FA55B24CB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41E8-47D8-8B18-5FA55B24C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693056"/>
        <c:axId val="31698944"/>
        <c:axId val="31962880"/>
      </c:bar3DChart>
      <c:catAx>
        <c:axId val="31693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698944"/>
        <c:crosses val="autoZero"/>
        <c:auto val="1"/>
        <c:lblAlgn val="ctr"/>
        <c:lblOffset val="100"/>
        <c:noMultiLvlLbl val="1"/>
      </c:catAx>
      <c:valAx>
        <c:axId val="316989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31693056"/>
        <c:crosses val="autoZero"/>
        <c:crossBetween val="between"/>
      </c:valAx>
      <c:serAx>
        <c:axId val="31962880"/>
        <c:scaling>
          <c:orientation val="minMax"/>
        </c:scaling>
        <c:delete val="1"/>
        <c:axPos val="b"/>
        <c:majorTickMark val="cross"/>
        <c:minorTickMark val="cross"/>
        <c:tickLblPos val="none"/>
        <c:crossAx val="3169894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889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A8-4D51-BBB3-CF6C0C5B7F36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499,37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8-4D51-BBB3-CF6C0C5B7F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460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A8-4D51-BBB3-CF6C0C5B7F3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8-4D51-BBB3-CF6C0C5B7F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610</c:v>
                </c:pt>
                <c:pt idx="1">
                  <c:v>752.7</c:v>
                </c:pt>
                <c:pt idx="2">
                  <c:v>658</c:v>
                </c:pt>
                <c:pt idx="3">
                  <c:v>715</c:v>
                </c:pt>
                <c:pt idx="4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A8-4D51-BBB3-CF6C0C5B7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2019ф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8-4D51-BBB3-CF6C0C5B7F36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8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</a:t>
                    </a:r>
                    <a:r>
                      <a:rPr lang="ru-RU" dirty="0"/>
                      <a:t>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8-4D51-BBB3-CF6C0C5B7F36}"/>
                </c:ext>
              </c:extLst>
            </c:dLbl>
            <c:dLbl>
              <c:idx val="2"/>
              <c:layout>
                <c:manualLayout>
                  <c:x val="0"/>
                  <c:y val="-4.804809008454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A8-4D51-BBB3-CF6C0C5B7F36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8-4D51-BBB3-CF6C0C5B7F36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98A8-4D51-BBB3-CF6C0C5B7F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98A8-4D51-BBB3-CF6C0C5B7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1771648"/>
        <c:axId val="31773440"/>
        <c:axId val="0"/>
      </c:bar3DChart>
      <c:catAx>
        <c:axId val="3177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773440"/>
        <c:crosses val="autoZero"/>
        <c:auto val="1"/>
        <c:lblAlgn val="ctr"/>
        <c:lblOffset val="100"/>
        <c:noMultiLvlLbl val="1"/>
      </c:catAx>
      <c:valAx>
        <c:axId val="31773440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31771648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hPercent val="20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4840989399329"/>
          <c:y val="0"/>
          <c:w val="0.76678445229682224"/>
          <c:h val="0.977695167286245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</c:v>
                </c:pt>
              </c:strCache>
            </c:strRef>
          </c:tx>
          <c:spPr>
            <a:solidFill>
              <a:schemeClr val="accent1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B719-4A80-ADAB-3B48D673C6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864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err="1"/>
                      <a:t>Не</a:t>
                    </a:r>
                    <a:r>
                      <a:rPr lang="ru-RU" baseline="0" dirty="0" err="1"/>
                      <a:t>програмные</a:t>
                    </a:r>
                    <a:r>
                      <a:rPr lang="ru-RU" dirty="0"/>
                      <a:t> направления деятельности 2581,11
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7634,89%</a:t>
                    </a:r>
                  </a:p>
                </c:rich>
              </c:tx>
              <c:spPr>
                <a:noFill/>
                <a:ln w="182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9-4A80-ADAB-3B48D673C667}"/>
                </c:ext>
              </c:extLst>
            </c:dLbl>
            <c:dLbl>
              <c:idx val="1"/>
              <c:layout>
                <c:manualLayout>
                  <c:x val="-0.17608462828313648"/>
                  <c:y val="-0.404416607015032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</a:t>
                    </a:r>
                    <a:r>
                      <a:rPr lang="ru-RU" baseline="0" dirty="0"/>
                      <a:t> 4814,28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9-4A80-ADAB-3B48D673C667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9081272084805637"/>
                  <c:y val="0.42565055762081788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9-4A80-ADAB-3B48D673C667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35924617196702074"/>
                  <c:y val="0.40148698884758466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9-4A80-ADAB-3B48D673C667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7208480565371096"/>
                  <c:y val="0.4219330855018588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9-4A80-ADAB-3B48D673C66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9.187279151943463E-2"/>
                  <c:y val="0.6319702602230499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9-4A80-ADAB-3B48D673C667}"/>
                </c:ext>
              </c:extLst>
            </c:dLbl>
            <c:dLbl>
              <c:idx val="6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19-4A80-ADAB-3B48D673C667}"/>
                </c:ext>
              </c:extLst>
            </c:dLbl>
            <c:dLbl>
              <c:idx val="7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9-4A80-ADAB-3B48D673C667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1.413427561837456E-2"/>
                  <c:y val="8.5501858736059852E-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19-4A80-ADAB-3B48D673C667}"/>
                </c:ext>
              </c:extLst>
            </c:dLbl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8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2305.5</c:v>
                </c:pt>
                <c:pt idx="1">
                  <c:v>6109.8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19-4A80-ADAB-3B48D673C6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B719-4A80-ADAB-3B48D673C66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E-B719-4A80-ADAB-3B48D673C6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13-B719-4A80-ADAB-3B48D673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4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55146124523533"/>
          <c:y val="0.2527272727272728"/>
          <c:w val="0.67852604828462515"/>
          <c:h val="0.538181818181818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AD0-4146-82BB-CB74C61F562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AD0-4146-82BB-CB74C61F562D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AD0-4146-82BB-CB74C61F562D}"/>
              </c:ext>
            </c:extLst>
          </c:dPt>
          <c:dPt>
            <c:idx val="4"/>
            <c:bubble3D val="0"/>
            <c:explosion val="38"/>
            <c:spPr>
              <a:solidFill>
                <a:srgbClr val="FFC000"/>
              </a:solidFill>
              <a:ln w="13176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AD0-4146-82BB-CB74C61F562D}"/>
              </c:ext>
            </c:extLst>
          </c:dPt>
          <c:dPt>
            <c:idx val="5"/>
            <c:bubble3D val="0"/>
            <c:explosion val="36"/>
            <c:spPr>
              <a:solidFill>
                <a:srgbClr val="00FFFF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AD0-4146-82BB-CB74C61F562D}"/>
              </c:ext>
            </c:extLst>
          </c:dPt>
          <c:dPt>
            <c:idx val="6"/>
            <c:bubble3D val="0"/>
            <c:explosion val="43"/>
            <c:spPr>
              <a:solidFill>
                <a:srgbClr val="FF6600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8AD0-4146-82BB-CB74C61F562D}"/>
              </c:ext>
            </c:extLst>
          </c:dPt>
          <c:dPt>
            <c:idx val="7"/>
            <c:bubble3D val="0"/>
            <c:explosion val="17"/>
            <c:spPr>
              <a:solidFill>
                <a:srgbClr val="FF99CC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AD0-4146-82BB-CB74C61F562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F-8AD0-4146-82BB-CB74C61F562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0-8AD0-4146-82BB-CB74C61F562D}"/>
              </c:ext>
            </c:extLst>
          </c:dPt>
          <c:dLbls>
            <c:dLbl>
              <c:idx val="0"/>
              <c:layout>
                <c:manualLayout>
                  <c:x val="1.8934121691653798E-2"/>
                  <c:y val="7.2163743220858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органов местного самоуправления 2414,32 тыс.руб.
32,64%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D0-4146-82BB-CB74C61F562D}"/>
                </c:ext>
              </c:extLst>
            </c:dLbl>
            <c:dLbl>
              <c:idx val="1"/>
              <c:layout>
                <c:manualLayout>
                  <c:x val="1.1066800273232974E-2"/>
                  <c:y val="-2.543347295429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Мероприятия в области дорожного хозяйства 870,50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11,76%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0-4146-82BB-CB74C61F562D}"/>
                </c:ext>
              </c:extLst>
            </c:dLbl>
            <c:dLbl>
              <c:idx val="2"/>
              <c:layout>
                <c:manualLayout>
                  <c:x val="-0.18587818078025786"/>
                  <c:y val="5.3292972384215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0-4146-82BB-CB74C61F562D}"/>
                </c:ext>
              </c:extLst>
            </c:dLbl>
            <c:dLbl>
              <c:idx val="3"/>
              <c:layout>
                <c:manualLayout>
                  <c:x val="-7.5030583550291394E-2"/>
                  <c:y val="-1.24024341408702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Функционирование казенных учреждений 477,44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6,45%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D0-4146-82BB-CB74C61F562D}"/>
                </c:ext>
              </c:extLst>
            </c:dLbl>
            <c:dLbl>
              <c:idx val="4"/>
              <c:layout>
                <c:manualLayout>
                  <c:x val="-9.2031011311921221E-2"/>
                  <c:y val="2.866904173001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0-4146-82BB-CB74C61F562D}"/>
                </c:ext>
              </c:extLst>
            </c:dLbl>
            <c:dLbl>
              <c:idx val="5"/>
              <c:layout>
                <c:manualLayout>
                  <c:x val="-1.3221840587059061E-2"/>
                  <c:y val="-3.9595180285461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D0-4146-82BB-CB74C61F562D}"/>
                </c:ext>
              </c:extLst>
            </c:dLbl>
            <c:dLbl>
              <c:idx val="6"/>
              <c:layout>
                <c:manualLayout>
                  <c:x val="-0.14543609168782917"/>
                  <c:y val="-0.165863215401746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на </a:t>
                    </a:r>
                    <a:r>
                      <a:rPr lang="ru-RU" dirty="0" err="1"/>
                      <a:t>госполномочия</a:t>
                    </a:r>
                    <a:r>
                      <a:rPr lang="ru-RU" dirty="0"/>
                      <a:t> 166,79 тыс.руб.
2,25%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D0-4146-82BB-CB74C61F56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D0-4146-82BB-CB74C61F56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/>
                      <a:t>Мероприятия в части содержания мест захоронений 119,79 тыс. руб.
1,61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D0-4146-82BB-CB74C61F562D}"/>
                </c:ext>
              </c:extLst>
            </c:dLbl>
            <c:dLbl>
              <c:idx val="9"/>
              <c:layout>
                <c:manualLayout>
                  <c:x val="2.4587849969543607E-2"/>
                  <c:y val="-2.1883500873630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D0-4146-82BB-CB74C61F562D}"/>
                </c:ext>
              </c:extLst>
            </c:dLbl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121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2414.3200000000002</c:v>
                </c:pt>
                <c:pt idx="1">
                  <c:v>870.5</c:v>
                </c:pt>
                <c:pt idx="3">
                  <c:v>477.44</c:v>
                </c:pt>
                <c:pt idx="6">
                  <c:v>166.79</c:v>
                </c:pt>
                <c:pt idx="8">
                  <c:v>119.61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AD0-4146-82BB-CB74C61F56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8AD0-4146-82BB-CB74C61F562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4-8AD0-4146-82BB-CB74C61F562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8AD0-4146-82BB-CB74C61F562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21-8AD0-4146-82BB-CB74C61F562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22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23-8AD0-4146-82BB-CB74C61F56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8AD0-4146-82BB-CB74C61F562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8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A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C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0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2-8AD0-4146-82BB-CB74C61F562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33-8AD0-4146-82BB-CB74C61F562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34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35-8AD0-4146-82BB-CB74C61F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0.27113</cdr:x>
      <cdr:y>0.79784</cdr:y>
    </cdr:from>
    <cdr:to>
      <cdr:x>0.3507</cdr:x>
      <cdr:y>0.85404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569" y="3979859"/>
          <a:ext cx="618805" cy="280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4,0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1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</a:t>
            </a:r>
            <a:br>
              <a:rPr lang="ru-RU" i="1" dirty="0">
                <a:solidFill>
                  <a:schemeClr val="accent2"/>
                </a:solidFill>
              </a:rPr>
            </a:br>
            <a:r>
              <a:rPr lang="ru-RU" i="1" dirty="0">
                <a:solidFill>
                  <a:schemeClr val="accent2"/>
                </a:solidFill>
              </a:rPr>
              <a:t>САЛЬСКОГО сельского поселения Дальнереченского муниципального  района на 2021 год и на плановый период 2022 и 2023 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2021 - 2023 годы (в рублях)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30875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2020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2021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2021 г. к 2020 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г. к 2020 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8051727,59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7396395,0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91,86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-655332,59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6516422,00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6537808,0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1900662,90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1713800,0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90,16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-186862,90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1858400,00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1908100,00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6151064,69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5682595,0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92,38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-468469,69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4658022,00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4629708,00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8134222,62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7396395,0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90,92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-737827,62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6432724,50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6369678,00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-82495,03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2021 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92558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/>
                        <a:t>7396,39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40199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7396,39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20180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1057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 638,0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7,5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5682,59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7,0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0,3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услуги </a:t>
                      </a:r>
                      <a:r>
                        <a:rPr lang="ru-RU" sz="1600" baseline="0" dirty="0"/>
                        <a:t> 4,0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931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2452,03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477,44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3404,65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166,79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</a:t>
                      </a:r>
                      <a:r>
                        <a:rPr lang="ru-RU" baseline="0" dirty="0"/>
                        <a:t> 24,96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870,50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Сальского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31941"/>
              </p:ext>
            </p:extLst>
          </p:nvPr>
        </p:nvGraphicFramePr>
        <p:xfrm>
          <a:off x="534380" y="1772816"/>
          <a:ext cx="8075239" cy="47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Сальского 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3230,67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3230,67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Сальского 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/>
              <a:t>Налоговые</a:t>
            </a:r>
            <a:r>
              <a:rPr lang="ru-RU" dirty="0"/>
              <a:t> </a:t>
            </a:r>
            <a:r>
              <a:rPr lang="ru-RU" sz="3100" dirty="0"/>
              <a:t>и неналоговые доходы местного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664583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тыс.рублей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61A5D556-6D1C-4E58-AE9F-A2590234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73022"/>
              </p:ext>
            </p:extLst>
          </p:nvPr>
        </p:nvGraphicFramePr>
        <p:xfrm>
          <a:off x="694342" y="880606"/>
          <a:ext cx="7776864" cy="498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28D10762-D0DF-41CF-B3DB-3017B3B6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006" y="4524652"/>
            <a:ext cx="103347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7,50 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0F3AAE2-9741-4A13-9943-60B526F9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1057,0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D448F686-0375-4E6A-84F4-BF37DE87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99" y="4129517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460,0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8DF891F8-CBD0-4615-9986-31427401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73" y="4757839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0,3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39F8FA71-B165-4134-98E4-8BE59209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6" name="Группа 47">
            <a:extLst>
              <a:ext uri="{FF2B5EF4-FFF2-40B4-BE49-F238E27FC236}">
                <a16:creationId xmlns:a16="http://schemas.microsoft.com/office/drawing/2014/main" id="{350272E9-3C0A-42D6-8797-9F37E107F8C5}"/>
              </a:ext>
            </a:extLst>
          </p:cNvPr>
          <p:cNvGrpSpPr>
            <a:grpSpLocks/>
          </p:cNvGrpSpPr>
          <p:nvPr/>
        </p:nvGrpSpPr>
        <p:grpSpPr bwMode="auto">
          <a:xfrm>
            <a:off x="268335" y="5523344"/>
            <a:ext cx="8607330" cy="1331532"/>
            <a:chOff x="395536" y="5013176"/>
            <a:chExt cx="8414338" cy="1404841"/>
          </a:xfrm>
          <a:noFill/>
        </p:grpSpPr>
        <p:grpSp>
          <p:nvGrpSpPr>
            <p:cNvPr id="37" name="Группа 42">
              <a:extLst>
                <a:ext uri="{FF2B5EF4-FFF2-40B4-BE49-F238E27FC236}">
                  <a16:creationId xmlns:a16="http://schemas.microsoft.com/office/drawing/2014/main" id="{6B473506-1A03-4787-A620-62780D879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013176"/>
              <a:ext cx="3792356" cy="324722"/>
              <a:chOff x="395536" y="5013176"/>
              <a:chExt cx="3792356" cy="324722"/>
            </a:xfrm>
            <a:grpFill/>
          </p:grpSpPr>
          <p:pic>
            <p:nvPicPr>
              <p:cNvPr id="57" name="Picture 23">
                <a:extLst>
                  <a:ext uri="{FF2B5EF4-FFF2-40B4-BE49-F238E27FC236}">
                    <a16:creationId xmlns:a16="http://schemas.microsoft.com/office/drawing/2014/main" id="{30AB689E-FF10-4312-8FEE-4FADAEFD8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8" name="TextBox 31">
                <a:extLst>
                  <a:ext uri="{FF2B5EF4-FFF2-40B4-BE49-F238E27FC236}">
                    <a16:creationId xmlns:a16="http://schemas.microsoft.com/office/drawing/2014/main" id="{3DB2EFF8-9802-4EAF-B755-D7E0D8B95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504324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1057,0</a:t>
                </a:r>
              </a:p>
            </p:txBody>
          </p:sp>
        </p:grpSp>
        <p:grpSp>
          <p:nvGrpSpPr>
            <p:cNvPr id="38" name="Группа 43">
              <a:extLst>
                <a:ext uri="{FF2B5EF4-FFF2-40B4-BE49-F238E27FC236}">
                  <a16:creationId xmlns:a16="http://schemas.microsoft.com/office/drawing/2014/main" id="{191BD6A4-75B2-46C3-9452-087D5184E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373216"/>
              <a:ext cx="3928315" cy="324722"/>
              <a:chOff x="395536" y="5373216"/>
              <a:chExt cx="3928315" cy="324722"/>
            </a:xfrm>
            <a:grpFill/>
          </p:grpSpPr>
          <p:pic>
            <p:nvPicPr>
              <p:cNvPr id="55" name="Picture 25">
                <a:extLst>
                  <a:ext uri="{FF2B5EF4-FFF2-40B4-BE49-F238E27FC236}">
                    <a16:creationId xmlns:a16="http://schemas.microsoft.com/office/drawing/2014/main" id="{DBBA6888-0372-454B-B425-086B9C077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6" name="TextBox 32">
                <a:extLst>
                  <a:ext uri="{FF2B5EF4-FFF2-40B4-BE49-F238E27FC236}">
                    <a16:creationId xmlns:a16="http://schemas.microsoft.com/office/drawing/2014/main" id="{5B5ED7BA-2A43-4791-B461-6A02F85B9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640283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0,3 </a:t>
                </a:r>
              </a:p>
            </p:txBody>
          </p:sp>
        </p:grpSp>
        <p:grpSp>
          <p:nvGrpSpPr>
            <p:cNvPr id="39" name="Группа 46">
              <a:extLst>
                <a:ext uri="{FF2B5EF4-FFF2-40B4-BE49-F238E27FC236}">
                  <a16:creationId xmlns:a16="http://schemas.microsoft.com/office/drawing/2014/main" id="{AA73772B-7313-4080-B9FB-6C961E452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848873"/>
              <a:ext cx="3937968" cy="569144"/>
              <a:chOff x="395536" y="5848873"/>
              <a:chExt cx="3937968" cy="569144"/>
            </a:xfrm>
            <a:grpFill/>
          </p:grpSpPr>
          <p:pic>
            <p:nvPicPr>
              <p:cNvPr id="53" name="Picture 26">
                <a:extLst>
                  <a:ext uri="{FF2B5EF4-FFF2-40B4-BE49-F238E27FC236}">
                    <a16:creationId xmlns:a16="http://schemas.microsoft.com/office/drawing/2014/main" id="{7666079B-5FBF-4E83-B956-6C963F965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4" name="TextBox 34">
                <a:extLst>
                  <a:ext uri="{FF2B5EF4-FFF2-40B4-BE49-F238E27FC236}">
                    <a16:creationId xmlns:a16="http://schemas.microsoft.com/office/drawing/2014/main" id="{BC9D1AEF-859C-4B86-8F36-E4C86D490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49936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лиц–178,0</a:t>
                </a:r>
              </a:p>
            </p:txBody>
          </p:sp>
        </p:grpSp>
        <p:grpSp>
          <p:nvGrpSpPr>
            <p:cNvPr id="40" name="Группа 41">
              <a:extLst>
                <a:ext uri="{FF2B5EF4-FFF2-40B4-BE49-F238E27FC236}">
                  <a16:creationId xmlns:a16="http://schemas.microsoft.com/office/drawing/2014/main" id="{E35DB688-35CB-4D38-A357-60C83AA72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469011"/>
              <a:ext cx="3523554" cy="757691"/>
              <a:chOff x="5220072" y="5108971"/>
              <a:chExt cx="3523554" cy="757691"/>
            </a:xfrm>
            <a:grpFill/>
          </p:grpSpPr>
          <p:grpSp>
            <p:nvGrpSpPr>
              <p:cNvPr id="47" name="Группа 39">
                <a:extLst>
                  <a:ext uri="{FF2B5EF4-FFF2-40B4-BE49-F238E27FC236}">
                    <a16:creationId xmlns:a16="http://schemas.microsoft.com/office/drawing/2014/main" id="{5EACEAD1-EB2F-4783-B23F-B898E9DF92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757691"/>
                <a:chOff x="5220303" y="5108971"/>
                <a:chExt cx="3442192" cy="757691"/>
              </a:xfrm>
              <a:grpFill/>
            </p:grpSpPr>
            <p:pic>
              <p:nvPicPr>
                <p:cNvPr id="51" name="Picture 28">
                  <a:extLst>
                    <a:ext uri="{FF2B5EF4-FFF2-40B4-BE49-F238E27FC236}">
                      <a16:creationId xmlns:a16="http://schemas.microsoft.com/office/drawing/2014/main" id="{027A641A-1462-4272-B55E-43C5B5791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2" name="TextBox 35">
                  <a:extLst>
                    <a:ext uri="{FF2B5EF4-FFF2-40B4-BE49-F238E27FC236}">
                      <a16:creationId xmlns:a16="http://schemas.microsoft.com/office/drawing/2014/main" id="{0C9FC10D-2462-4A2B-B0BF-34C36A2B23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5520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8" name="Группа 40">
                <a:extLst>
                  <a:ext uri="{FF2B5EF4-FFF2-40B4-BE49-F238E27FC236}">
                    <a16:creationId xmlns:a16="http://schemas.microsoft.com/office/drawing/2014/main" id="{53BC6003-02CF-48D7-8AB1-A3EE5E0F4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072" y="5373216"/>
                <a:ext cx="3523554" cy="324722"/>
                <a:chOff x="5220072" y="5373216"/>
                <a:chExt cx="3523554" cy="324722"/>
              </a:xfrm>
              <a:grpFill/>
            </p:grpSpPr>
            <p:pic>
              <p:nvPicPr>
                <p:cNvPr id="49" name="Picture 30">
                  <a:extLst>
                    <a:ext uri="{FF2B5EF4-FFF2-40B4-BE49-F238E27FC236}">
                      <a16:creationId xmlns:a16="http://schemas.microsoft.com/office/drawing/2014/main" id="{DCC5B198-C412-4BAE-A88F-01F6BB9AA9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pattFill prst="pct30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0" name="TextBox 36">
                  <a:extLst>
                    <a:ext uri="{FF2B5EF4-FFF2-40B4-BE49-F238E27FC236}">
                      <a16:creationId xmlns:a16="http://schemas.microsoft.com/office/drawing/2014/main" id="{1186ACBD-EDED-4793-A7AA-DC5E060EDE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9456" y="5373216"/>
                  <a:ext cx="3194170" cy="32472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7,0</a:t>
                  </a:r>
                </a:p>
              </p:txBody>
            </p:sp>
          </p:grpSp>
        </p:grpSp>
        <p:grpSp>
          <p:nvGrpSpPr>
            <p:cNvPr id="41" name="Группа 38">
              <a:extLst>
                <a:ext uri="{FF2B5EF4-FFF2-40B4-BE49-F238E27FC236}">
                  <a16:creationId xmlns:a16="http://schemas.microsoft.com/office/drawing/2014/main" id="{364F7CDE-CEF0-48D8-B0F0-892D65EA9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  <a:grpFill/>
          </p:grpSpPr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id="{CE997298-CC89-467B-A6C6-E98DEEE43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id="{416C3A5F-75DA-467E-AB33-B2EC1F2EB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4,0</a:t>
                </a:r>
              </a:p>
            </p:txBody>
          </p:sp>
        </p:grpSp>
        <p:grpSp>
          <p:nvGrpSpPr>
            <p:cNvPr id="42" name="Группа 45">
              <a:extLst>
                <a:ext uri="{FF2B5EF4-FFF2-40B4-BE49-F238E27FC236}">
                  <a16:creationId xmlns:a16="http://schemas.microsoft.com/office/drawing/2014/main" id="{36C195E1-4958-4E94-9EB7-1FC77514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  <a:grpFill/>
          </p:grpSpPr>
          <p:sp>
            <p:nvSpPr>
              <p:cNvPr id="43" name="TextBox 33">
                <a:extLst>
                  <a:ext uri="{FF2B5EF4-FFF2-40B4-BE49-F238E27FC236}">
                    <a16:creationId xmlns:a16="http://schemas.microsoft.com/office/drawing/2014/main" id="{4ACD1557-7D46-4C64-BA99-897F3639C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налог– 460,0</a:t>
                </a:r>
              </a:p>
            </p:txBody>
          </p:sp>
          <p:pic>
            <p:nvPicPr>
              <p:cNvPr id="44" name="Picture 31">
                <a:extLst>
                  <a:ext uri="{FF2B5EF4-FFF2-40B4-BE49-F238E27FC236}">
                    <a16:creationId xmlns:a16="http://schemas.microsoft.com/office/drawing/2014/main" id="{3189CFF1-72EB-4E16-B676-EBCB80234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grp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7A8C112C-8028-4F20-81FA-C70E2B415FF8}"/>
              </a:ext>
            </a:extLst>
          </p:cNvPr>
          <p:cNvSpPr txBox="1">
            <a:spLocks/>
          </p:cNvSpPr>
          <p:nvPr/>
        </p:nvSpPr>
        <p:spPr>
          <a:xfrm>
            <a:off x="-30697" y="7810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2021 ГОДУ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3ABE71-1E8F-4FE0-8FE0-0300783A31AB}"/>
              </a:ext>
            </a:extLst>
          </p:cNvPr>
          <p:cNvSpPr txBox="1"/>
          <p:nvPr/>
        </p:nvSpPr>
        <p:spPr>
          <a:xfrm>
            <a:off x="6228184" y="2973620"/>
            <a:ext cx="87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178,0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652020-5670-44CF-BADD-F37001BFF5FC}"/>
              </a:ext>
            </a:extLst>
          </p:cNvPr>
          <p:cNvSpPr txBox="1"/>
          <p:nvPr/>
        </p:nvSpPr>
        <p:spPr>
          <a:xfrm>
            <a:off x="5303765" y="5501784"/>
            <a:ext cx="322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Государственная пошлина – 7,50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6F6EA33-936F-48A5-8602-CD966DC93D8B}"/>
              </a:ext>
            </a:extLst>
          </p:cNvPr>
          <p:cNvSpPr txBox="1"/>
          <p:nvPr/>
        </p:nvSpPr>
        <p:spPr>
          <a:xfrm>
            <a:off x="7125434" y="25144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7,0</a:t>
            </a:r>
          </a:p>
        </p:txBody>
      </p:sp>
    </p:spTree>
    <p:extLst>
      <p:ext uri="{BB962C8B-B14F-4D97-AF65-F5344CB8AC3E}">
        <p14:creationId xmlns:p14="http://schemas.microsoft.com/office/powerpoint/2010/main" val="214021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2022-2023 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274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0871290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14886222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поселения дополнительные </a:t>
            </a:r>
            <a:r>
              <a:rPr lang="ru-RU" i="1" dirty="0"/>
              <a:t>источники дохода</a:t>
            </a:r>
            <a:r>
              <a:rPr lang="ru-RU" dirty="0"/>
              <a:t>.</a:t>
            </a:r>
          </a:p>
          <a:p>
            <a:pPr algn="just">
              <a:buNone/>
              <a:defRPr/>
            </a:pPr>
            <a:r>
              <a:rPr lang="ru-RU" dirty="0"/>
              <a:t>       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ОБЪЕМОВ МЕЖБЮДЖЕТНЫХ ТРАНСФЕРТОВ 2020 И 20</a:t>
            </a:r>
            <a:r>
              <a:rPr lang="en-US" dirty="0"/>
              <a:t>2</a:t>
            </a:r>
            <a:r>
              <a:rPr lang="ru-RU" dirty="0"/>
              <a:t>1-2023 ГОДОВ</a:t>
            </a:r>
          </a:p>
        </p:txBody>
      </p:sp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385977"/>
              </p:ext>
            </p:extLst>
          </p:nvPr>
        </p:nvGraphicFramePr>
        <p:xfrm>
          <a:off x="4648200" y="1600200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5" name="Object 4">
            <a:extLst>
              <a:ext uri="{FF2B5EF4-FFF2-40B4-BE49-F238E27FC236}">
                <a16:creationId xmlns:a16="http://schemas.microsoft.com/office/drawing/2014/main" id="{E277CCF6-2FED-480B-BB96-7C7FD6BD6BF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3261012"/>
              </p:ext>
            </p:extLst>
          </p:nvPr>
        </p:nvGraphicFramePr>
        <p:xfrm>
          <a:off x="152400" y="1771650"/>
          <a:ext cx="4343401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3" imgW="7170597" imgH="5234964" progId="Excel.Chart.8">
                  <p:embed/>
                </p:oleObj>
              </mc:Choice>
              <mc:Fallback>
                <p:oleObj name="Chart" r:id="rId3" imgW="7170597" imgH="5234964" progId="Excel.Chart.8">
                  <p:embed/>
                  <p:pic>
                    <p:nvPicPr>
                      <p:cNvPr id="614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71650"/>
                        <a:ext cx="4343401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2021-2023 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83359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5682,59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4658,02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4629,70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1525,50</a:t>
                      </a:r>
                      <a:endParaRPr kumimoji="0" lang="ru-RU" sz="20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1489,50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1454,50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166,79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168,52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175,20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САЛЬСКОГО  СЕЛЬСКОГО ПОСЕЛЕНИЯ НА ФИНАНСОВОЕ ОБЕСПЕЧЕНИЕ МУНИЦИПАЛЬНЫХ ПРОГРАММ И НЕПРОГРАММНЫХ НАПРАВЛЕНИЙ НА 2021 ГОД  </a:t>
            </a:r>
            <a:br>
              <a:rPr lang="ru-RU" sz="1300" dirty="0"/>
            </a:br>
            <a:r>
              <a:rPr lang="ru-RU" sz="1300" dirty="0"/>
              <a:t>7396,39 тыс. руб.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22845"/>
              </p:ext>
            </p:extLst>
          </p:nvPr>
        </p:nvGraphicFramePr>
        <p:xfrm>
          <a:off x="1216025" y="2416175"/>
          <a:ext cx="7256463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36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 dirty="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42523"/>
              </p:ext>
            </p:extLst>
          </p:nvPr>
        </p:nvGraphicFramePr>
        <p:xfrm>
          <a:off x="684213" y="1284288"/>
          <a:ext cx="7862887" cy="531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61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Сальского сельского поселения в 2021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Сальского сельского поселения 25,54%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Сальского сельского поселения  9,91%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современной городской среды в Сальского сельском поселении 63%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5368" y="4334686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Сальского сельского поселения 0,51%</a:t>
            </a:r>
          </a:p>
        </p:txBody>
      </p:sp>
      <p:sp>
        <p:nvSpPr>
          <p:cNvPr id="4" name="Ромб 3"/>
          <p:cNvSpPr/>
          <p:nvPr/>
        </p:nvSpPr>
        <p:spPr>
          <a:xfrm>
            <a:off x="4031940" y="2602268"/>
            <a:ext cx="122413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7307A-C36F-466D-9790-79B7E6879035}"/>
              </a:ext>
            </a:extLst>
          </p:cNvPr>
          <p:cNvSpPr txBox="1"/>
          <p:nvPr/>
        </p:nvSpPr>
        <p:spPr>
          <a:xfrm>
            <a:off x="996265" y="4334686"/>
            <a:ext cx="3312368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Управление муниципальным имуществом </a:t>
            </a:r>
            <a:r>
              <a:rPr lang="ru-RU" sz="1600" dirty="0" err="1"/>
              <a:t>Сальского</a:t>
            </a:r>
            <a:r>
              <a:rPr lang="ru-RU" sz="1600" dirty="0"/>
              <a:t> сельского поселения </a:t>
            </a:r>
            <a:br>
              <a:rPr lang="ru-RU" sz="1600" dirty="0"/>
            </a:br>
            <a:r>
              <a:rPr lang="ru-RU" sz="1600" dirty="0"/>
              <a:t>0,78%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Сальского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2020</a:t>
            </a:r>
            <a:r>
              <a:rPr lang="ru-RU" dirty="0"/>
              <a:t>                     </a:t>
            </a:r>
            <a:r>
              <a:rPr lang="ru-RU" sz="1600" dirty="0"/>
              <a:t>2021                                2022                                   2023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5401,68</a:t>
            </a:r>
          </a:p>
          <a:p>
            <a:pPr algn="ctr"/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4788024" y="1654090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3903,68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2732,54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843808" y="3068960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2581,11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Сальского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программные 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3021876" y="1772816"/>
            <a:ext cx="1334100" cy="122413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4815,28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76056" y="3284984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2529,04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20272" y="1654090"/>
            <a:ext cx="1728192" cy="155888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3833,94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224326" y="3238266"/>
            <a:ext cx="1320084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2535,73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2313,04 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38,99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1880575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1BB1B0F-2282-4D3B-A3CB-6C3FF27D4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3141890"/>
            <a:ext cx="3422230" cy="2283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65CEB3-7A48-4FA7-8173-497DADFF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0750"/>
            <a:ext cx="3576180" cy="23817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09AC3B-0031-4DEC-9096-C6D0DD12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38" y="2611558"/>
            <a:ext cx="1713361" cy="257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5739097"/>
              </p:ext>
            </p:extLst>
          </p:nvPr>
        </p:nvGraphicFramePr>
        <p:xfrm>
          <a:off x="5180917" y="3046002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980728"/>
            <a:ext cx="414340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</a:t>
            </a:r>
          </a:p>
          <a:p>
            <a:r>
              <a:rPr lang="ru-RU" dirty="0" err="1"/>
              <a:t>тыс.рублей</a:t>
            </a:r>
            <a:r>
              <a:rPr lang="ru-RU" dirty="0"/>
              <a:t>  в 2021году; 477,44 </a:t>
            </a:r>
            <a:r>
              <a:rPr lang="ru-RU" dirty="0" err="1"/>
              <a:t>тыс.рублей</a:t>
            </a:r>
            <a:r>
              <a:rPr lang="ru-RU" dirty="0"/>
              <a:t> в 2022 году;  477,44 </a:t>
            </a:r>
            <a:r>
              <a:rPr lang="ru-RU" dirty="0" err="1"/>
              <a:t>тыс.рублей</a:t>
            </a:r>
            <a:r>
              <a:rPr lang="ru-RU" dirty="0"/>
              <a:t> в 2023 году; 477,44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11" y="4467935"/>
            <a:ext cx="3204355" cy="22837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МКУ«КДЦ»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511475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EEC1B1-F78E-4EB1-A599-13C01793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УПРАВЛЕНИЕ МУНИЦИПАЛЬНЫМ ИМУЩЕСТВОМ поселения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FC90A9CF-A8BE-48F0-867A-B14B3A504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61813"/>
              </p:ext>
            </p:extLst>
          </p:nvPr>
        </p:nvGraphicFramePr>
        <p:xfrm>
          <a:off x="179512" y="1772816"/>
          <a:ext cx="47525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C486DD-80AB-43CA-98DF-7EC548E2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3471"/>
            <a:ext cx="4876800" cy="3248025"/>
          </a:xfrm>
          <a:prstGeom prst="rect">
            <a:avLst/>
          </a:prstGeom>
          <a:effectLst>
            <a:softEdge rad="939800"/>
          </a:effectLst>
        </p:spPr>
      </p:pic>
    </p:spTree>
    <p:extLst>
      <p:ext uri="{BB962C8B-B14F-4D97-AF65-F5344CB8AC3E}">
        <p14:creationId xmlns:p14="http://schemas.microsoft.com/office/powerpoint/2010/main" val="178423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И еще…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Сальского сельского поселения , а именно: проекта бюджета поселения на предстоящий 2021 год и на плановый период 2022 и 2023 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Сальского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Сальского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2021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4275,15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-870,50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3404,65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DF3DCE-6211-429D-B5AC-5692FF92B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955749"/>
            <a:ext cx="3779912" cy="2834934"/>
          </a:xfrm>
          <a:prstGeom prst="rect">
            <a:avLst/>
          </a:prstGeom>
          <a:effectLst>
            <a:reflection blurRad="1270000" stA="45000" endPos="65000" dist="50800" dir="5400000" sy="-100000" algn="bl" rotWithShape="0"/>
            <a:softEdge rad="4826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11748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/>
              <a:t>Цель приоритетного проекта - создание условий для системного повышения качества и комфорта городской среды на территории Сальского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CB42C6-26A9-4D3B-BB19-3C794EF27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6" y="3692343"/>
            <a:ext cx="4067944" cy="3050958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54799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МЕРОПРИЯТИЯ, НАПРАВЛЕННЫЕ НА ДОСТИЖЕНИЕ ПОСТАВЛЕННЫХ ЦЕЛЕЙ</a:t>
            </a:r>
            <a:r>
              <a:rPr lang="ru-RU" sz="38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/>
              <a:t>«Обустройство мест массового отдыха»,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  <a:r>
              <a:rPr lang="ru-RU" altLang="zh-CN" sz="25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/>
              <a:t>    </a:t>
            </a:r>
            <a:r>
              <a:rPr lang="ru-RU" altLang="zh-CN" sz="1800" dirty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/>
          </a:p>
          <a:p>
            <a:pPr eaLnBrk="1" hangingPunct="1"/>
            <a:r>
              <a:rPr lang="ru-RU" altLang="zh-CN" sz="2100" dirty="0"/>
              <a:t>«Благоустройство общественных территорий Сальского сельского поселения»,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    </a:t>
            </a:r>
            <a:r>
              <a:rPr lang="ru-RU" altLang="zh-CN" sz="1800" dirty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/>
              <a:t>   Мероприятия осуществляются в рамках муниципальной программы «Формирование современной городской среды в Сальском сельском поселении» на 2018-2024 годы, утвержденной постановлением администрации МСП от 26.03.2018 № 16-па</a:t>
            </a:r>
          </a:p>
        </p:txBody>
      </p:sp>
    </p:spTree>
    <p:extLst>
      <p:ext uri="{BB962C8B-B14F-4D97-AF65-F5344CB8AC3E}">
        <p14:creationId xmlns:p14="http://schemas.microsoft.com/office/powerpoint/2010/main" val="90757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/>
              <a:t>ПРОГНОЗИРУЕМЫЙ ОБЩИЙ ОБЪЕМ ФИНАНСИРОВАНИЯ ПРОЕКТА – 12338,63 ТЫС.РУБ.</a:t>
            </a:r>
            <a:br>
              <a:rPr lang="ru-RU" sz="2500" dirty="0"/>
            </a:br>
            <a:endParaRPr lang="ru-RU" sz="14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2022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sz="1600" dirty="0"/>
              <a:t>2023 год – 3000,0 тыс. руб.</a:t>
            </a:r>
          </a:p>
          <a:p>
            <a:pPr eaLnBrk="1" hangingPunct="1"/>
            <a:r>
              <a:rPr lang="ru-RU" sz="1600" dirty="0"/>
              <a:t>2024 год – 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232,72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45,30 тыс. руб.</a:t>
            </a:r>
          </a:p>
          <a:p>
            <a:pPr eaLnBrk="1" hangingPunct="1"/>
            <a:r>
              <a:rPr lang="ru-RU" altLang="zh-CN" sz="1600" dirty="0"/>
              <a:t>2022 год – 30,30,0 </a:t>
            </a:r>
            <a:r>
              <a:rPr lang="ru-RU" altLang="zh-CN" sz="1600" dirty="0" err="1"/>
              <a:t>тыс</a:t>
            </a:r>
            <a:r>
              <a:rPr lang="ru-RU" altLang="zh-CN" sz="1600" dirty="0"/>
              <a:t>..руб.</a:t>
            </a:r>
          </a:p>
          <a:p>
            <a:pPr eaLnBrk="1" hangingPunct="1"/>
            <a:r>
              <a:rPr lang="ru-RU" sz="1600" dirty="0"/>
              <a:t>2023 год – 30,30 тыс. руб.</a:t>
            </a:r>
          </a:p>
          <a:p>
            <a:pPr eaLnBrk="1" hangingPunct="1"/>
            <a:r>
              <a:rPr lang="ru-RU" sz="1600" dirty="0"/>
              <a:t>2024 год – 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28144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Благоустройство 7 общественных территорий Сальского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Обустройство территории общего пользования общей площадью 4,328  га.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Нормативная база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/>
              <a:t>        Решение муниципального комитета Сальского сельского поселения от 23.12.2020 г № 28 «О бюджете Сальского сельского поселения на 2021 год и плановый период 2022 и 2023 годов»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/>
              <a:t>        Прогноз 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Сальского сельского поселения на 2021 год</a:t>
            </a:r>
            <a:r>
              <a:rPr lang="ru-RU" sz="2200" dirty="0"/>
              <a:t> </a:t>
            </a:r>
            <a:r>
              <a:rPr lang="ru-RU" sz="2200" b="1" dirty="0"/>
              <a:t>и на период 2022-2023 годов (Постановление администрации Сальского сельского поселения от 12.10.2020 г № 65)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54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282031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Сальского  сельского поселения от 05.07.2018 № 40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Сальского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2021-2023 годы (Администрации Сальского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Сальского 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46499" y="4824372"/>
            <a:ext cx="8202096" cy="16317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проекта  местного бюджета  на 2021 год и плановый период 2022 и 2023 годов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/>
              <a:t>        Финансовый орган Сальского сельского поселения  разрабатывает, глава поселения представляет в муниципальный комитет проекты решений о бюджете Сальского сельского</a:t>
            </a:r>
          </a:p>
          <a:p>
            <a:pPr marL="137160" indent="0" algn="just">
              <a:buNone/>
            </a:pPr>
            <a:r>
              <a:rPr lang="ru-RU" dirty="0"/>
              <a:t>поселения, о внесении изменений в решение.</a:t>
            </a:r>
          </a:p>
          <a:p>
            <a:pPr marL="137160" indent="0" algn="just">
              <a:buNone/>
            </a:pPr>
            <a:r>
              <a:rPr lang="ru-RU" dirty="0"/>
              <a:t>       Порядок и сроки составления проекта бюджета Сальского сельского поселения, а также порядок работы над документами и материалами, обязательными для представления одновременно с проектом Решения о бюджете Сальского сельского поселения,</a:t>
            </a:r>
          </a:p>
          <a:p>
            <a:pPr marL="137160" indent="0" algn="just">
              <a:buNone/>
            </a:pPr>
            <a:r>
              <a:rPr lang="ru-RU" dirty="0"/>
              <a:t>устанавливаются администрацией поселения.</a:t>
            </a:r>
          </a:p>
          <a:p>
            <a:pPr marL="137160" indent="0" algn="just">
              <a:buNone/>
            </a:pPr>
            <a:r>
              <a:rPr lang="ru-RU" dirty="0"/>
              <a:t>       Рассмотрению проекта решения о бюджете Сальского сельского поселения предшествует проведение публичных слушаний в соответствии с Положением о порядке организации и проведения публичных слушаний в Сальском сельском поселении, утвержденным решением муниципального комитета Сальского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/>
              <a:t> 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Составление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сентябрь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октября по декабрь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Отчетность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2021 год и плановый период 2022 и 2023 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3260</TotalTime>
  <Words>2120</Words>
  <Application>Microsoft Office PowerPoint</Application>
  <PresentationFormat>Экран (4:3)</PresentationFormat>
  <Paragraphs>384</Paragraphs>
  <Slides>34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6" baseType="lpstr">
      <vt:lpstr>Arial</vt:lpstr>
      <vt:lpstr>Book Antiqua</vt:lpstr>
      <vt:lpstr>Calibri</vt:lpstr>
      <vt:lpstr>Lucida Sans</vt:lpstr>
      <vt:lpstr>Showcard Gothic</vt:lpstr>
      <vt:lpstr>Times New Roman</vt:lpstr>
      <vt:lpstr>Trebuchet MS</vt:lpstr>
      <vt:lpstr>Wingdings</vt:lpstr>
      <vt:lpstr>Wingdings 2</vt:lpstr>
      <vt:lpstr>Wingdings 3</vt:lpstr>
      <vt:lpstr>Апекс</vt:lpstr>
      <vt:lpstr>Chart</vt:lpstr>
      <vt:lpstr>   бюджет  САЛЬСКОГО сельского поселения Дальнереченского муниципального  района на 2021 год и на плановый период 2022 и 2023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Презентация PowerPoint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2021 год и плановый период 2022 и 2023 годов содержит приоритетные пути реализации основных задач:</vt:lpstr>
      <vt:lpstr>Основные характеристики местного бюджета  на 2021 - 2023 годы (в рублях)</vt:lpstr>
      <vt:lpstr>Основные параметры местного бюджета на 2021 год</vt:lpstr>
      <vt:lpstr>Динамика доходов бюджета  Сальского сельского поселения </vt:lpstr>
      <vt:lpstr>Презентация PowerPoint</vt:lpstr>
      <vt:lpstr>Основные направления налоговой политики Сальского  сельского поселения </vt:lpstr>
      <vt:lpstr>Налоговые и неналоговые доходы местного бюджета</vt:lpstr>
      <vt:lpstr>Презентация PowerPoint</vt:lpstr>
      <vt:lpstr>Структура налоговых и неналоговых доходов местного бюджета в 2022-2023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2020 И 2021-2023 ГОДОВ</vt:lpstr>
      <vt:lpstr>Объемы межбюджетных трансфертов  на 2021-2023 годы </vt:lpstr>
      <vt:lpstr>СТРУКТУРА РАСХОДОВ БЮДЖЕТА САЛЬСКОГО  СЕЛЬСКОГО ПОСЕЛЕНИЯ НА ФИНАНСОВОЕ ОБЕСПЕЧЕНИЕ МУНИЦИПАЛЬНЫХ ПРОГРАММ И НЕПРОГРАММНЫХ НАПРАВЛЕНИЙ НА 2021 ГОД   7396,39 тыс. руб.</vt:lpstr>
      <vt:lpstr>РАСХОДЫ НА НЕПРОГРАММНЫЕ НАПРАВЛЕНИЯ ДЕЯТЕЛЬНОСТИ, СОСТАВЛЯЮЩИЕ БОЛЕЕ 1%</vt:lpstr>
      <vt:lpstr>Доля муниципальных программ в общем объеме расходов , запланированных на реализацию муниципальных программ Сальского сельского поселения в 2021 году</vt:lpstr>
      <vt:lpstr>Расходы местного бюджета, формируемые в рамках муниципальных программ Сальского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Динамика расходов местного бюджета на УПРАВЛЕНИЕ МУНИЦИПАЛЬНЫМ ИМУЩЕСТВОМ поселения</vt:lpstr>
      <vt:lpstr>Финансирование мероприятий по развитию жилищно-коммунальной инфраструктуры и национальной экономики в 2021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12338,63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Sveta</cp:lastModifiedBy>
  <cp:revision>310</cp:revision>
  <dcterms:created xsi:type="dcterms:W3CDTF">2015-12-04T10:25:22Z</dcterms:created>
  <dcterms:modified xsi:type="dcterms:W3CDTF">2021-01-13T05:53:59Z</dcterms:modified>
</cp:coreProperties>
</file>