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9" r:id="rId4"/>
    <p:sldId id="263" r:id="rId5"/>
    <p:sldId id="275" r:id="rId6"/>
    <p:sldId id="264" r:id="rId7"/>
    <p:sldId id="276" r:id="rId8"/>
    <p:sldId id="258" r:id="rId9"/>
    <p:sldId id="266" r:id="rId10"/>
    <p:sldId id="265" r:id="rId11"/>
    <p:sldId id="261" r:id="rId12"/>
    <p:sldId id="267" r:id="rId13"/>
    <p:sldId id="268" r:id="rId14"/>
    <p:sldId id="269" r:id="rId15"/>
    <p:sldId id="278" r:id="rId16"/>
    <p:sldId id="270" r:id="rId17"/>
    <p:sldId id="260" r:id="rId1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4411B"/>
    <a:srgbClr val="4F540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9" autoAdjust="0"/>
  </p:normalViewPr>
  <p:slideViewPr>
    <p:cSldViewPr>
      <p:cViewPr>
        <p:scale>
          <a:sx n="100" d="100"/>
          <a:sy n="100" d="100"/>
        </p:scale>
        <p:origin x="-78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6"/>
  <c:chart>
    <c:title>
      <c:tx>
        <c:rich>
          <a:bodyPr/>
          <a:lstStyle/>
          <a:p>
            <a:pPr>
              <a:defRPr/>
            </a:pPr>
            <a:r>
              <a:rPr lang="ru-RU"/>
              <a:t>Доходы всего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0655523628930202"/>
          <c:y val="0.11916939476658189"/>
          <c:w val="0.89344476371069814"/>
          <c:h val="0.45812771393322388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Lbls>
            <c:dLbl>
              <c:idx val="0"/>
              <c:layout>
                <c:manualLayout>
                  <c:x val="1.9524199652828603E-2"/>
                  <c:y val="-4.7118959620096532E-2"/>
                </c:manualLayout>
              </c:layout>
              <c:showVal val="1"/>
            </c:dLbl>
            <c:dLbl>
              <c:idx val="1"/>
              <c:layout>
                <c:manualLayout>
                  <c:x val="2.6057513874633897E-2"/>
                  <c:y val="-4.6474199967477786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3.0627375430299277E-2"/>
                </c:manualLayout>
              </c:layout>
              <c:showVal val="1"/>
            </c:dLbl>
            <c:dLbl>
              <c:idx val="3"/>
              <c:layout>
                <c:manualLayout>
                  <c:x val="3.0441020881581656E-3"/>
                  <c:y val="-3.5002714777484831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Факт 2024 г</c:v>
                </c:pt>
                <c:pt idx="1">
                  <c:v>Первоначальный план 2025 г</c:v>
                </c:pt>
                <c:pt idx="2">
                  <c:v>Уточненный план 2025 г</c:v>
                </c:pt>
                <c:pt idx="3">
                  <c:v>Факт 2025 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8108.74</c:v>
                </c:pt>
                <c:pt idx="1">
                  <c:v>9015.7000000000007</c:v>
                </c:pt>
                <c:pt idx="2">
                  <c:v>11349.48</c:v>
                </c:pt>
                <c:pt idx="3">
                  <c:v>11470.99</c:v>
                </c:pt>
              </c:numCache>
            </c:numRef>
          </c:val>
        </c:ser>
        <c:dLbls>
          <c:showVal val="1"/>
        </c:dLbls>
        <c:gapWidth val="95"/>
        <c:gapDepth val="95"/>
        <c:shape val="cylinder"/>
        <c:axId val="119050240"/>
        <c:axId val="119051776"/>
        <c:axId val="0"/>
      </c:bar3DChart>
      <c:catAx>
        <c:axId val="119050240"/>
        <c:scaling>
          <c:orientation val="minMax"/>
        </c:scaling>
        <c:axPos val="b"/>
        <c:majorTickMark val="none"/>
        <c:tickLblPos val="nextTo"/>
        <c:crossAx val="119051776"/>
        <c:crosses val="autoZero"/>
        <c:auto val="1"/>
        <c:lblAlgn val="ctr"/>
        <c:lblOffset val="100"/>
      </c:catAx>
      <c:valAx>
        <c:axId val="119051776"/>
        <c:scaling>
          <c:orientation val="minMax"/>
        </c:scaling>
        <c:delete val="1"/>
        <c:axPos val="l"/>
        <c:numFmt formatCode="General" sourceLinked="1"/>
        <c:tickLblPos val="none"/>
        <c:crossAx val="11905024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344941664017703E-2"/>
          <c:y val="0.37852059647693481"/>
          <c:w val="0.86449834587174257"/>
          <c:h val="0.534585354713673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-6.5053232568995825E-2"/>
                  <c:y val="5.6432618597933644E-2"/>
                </c:manualLayout>
              </c:layout>
              <c:showPercent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1368.75</c:v>
                </c:pt>
                <c:pt idx="1">
                  <c:v>185.59</c:v>
                </c:pt>
                <c:pt idx="2">
                  <c:v>9916.6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6.2582963950600104E-2"/>
          <c:y val="4.5485378167857714E-2"/>
          <c:w val="0.82451003833712522"/>
          <c:h val="0.25937032128705473"/>
        </c:manualLayout>
      </c:layout>
      <c:txPr>
        <a:bodyPr/>
        <a:lstStyle/>
        <a:p>
          <a:pPr>
            <a:defRPr b="1">
              <a:solidFill>
                <a:schemeClr val="accent6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8.4792928990796088E-3"/>
          <c:y val="1.3490564540447929E-4"/>
          <c:w val="0.96088347262686236"/>
          <c:h val="0.80611038808738933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0"/>
              <c:layout>
                <c:manualLayout>
                  <c:x val="9.3438736507909376E-2"/>
                  <c:y val="-0.1279059271192089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144,4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9.666247019561966E-2"/>
                  <c:y val="-0.108729238417953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123,1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2024 г.</c:v>
                </c:pt>
                <c:pt idx="1">
                  <c:v>2025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1732</c:v>
                </c:pt>
                <c:pt idx="1">
                  <c:v>1368.75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-6.7834343192636731E-2"/>
                  <c:y val="0.1289139996349613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866,2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5.5963466666096931E-2"/>
                  <c:y val="0.106867838097354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1023,9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2024 г.</c:v>
                </c:pt>
                <c:pt idx="1">
                  <c:v>2025 г.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197.15</c:v>
                </c:pt>
                <c:pt idx="1">
                  <c:v>185.59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2.3742020117422848E-2"/>
                  <c:y val="-4.185034054596569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9234,8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2.2046161537606992E-2"/>
                  <c:y val="-4.48396505849633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10830,3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2024 г.</c:v>
                </c:pt>
                <c:pt idx="1">
                  <c:v>2025 г.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6179.16</c:v>
                </c:pt>
                <c:pt idx="1">
                  <c:v>9916.66</c:v>
                </c:pt>
              </c:numCache>
            </c:numRef>
          </c:val>
        </c:ser>
        <c:dLbls>
          <c:showVal val="1"/>
        </c:dLbls>
        <c:gapWidth val="95"/>
        <c:gapDepth val="95"/>
        <c:shape val="cylinder"/>
        <c:axId val="161207808"/>
        <c:axId val="161209344"/>
        <c:axId val="160569536"/>
      </c:bar3DChart>
      <c:catAx>
        <c:axId val="161207808"/>
        <c:scaling>
          <c:orientation val="minMax"/>
        </c:scaling>
        <c:axPos val="b"/>
        <c:majorTickMark val="none"/>
        <c:tickLblPos val="nextTo"/>
        <c:crossAx val="161209344"/>
        <c:crosses val="autoZero"/>
        <c:auto val="1"/>
        <c:lblAlgn val="ctr"/>
        <c:lblOffset val="100"/>
      </c:catAx>
      <c:valAx>
        <c:axId val="161209344"/>
        <c:scaling>
          <c:orientation val="minMax"/>
        </c:scaling>
        <c:delete val="1"/>
        <c:axPos val="l"/>
        <c:numFmt formatCode="General" sourceLinked="1"/>
        <c:tickLblPos val="none"/>
        <c:crossAx val="161207808"/>
        <c:crosses val="autoZero"/>
        <c:crossBetween val="between"/>
      </c:valAx>
      <c:serAx>
        <c:axId val="160569536"/>
        <c:scaling>
          <c:orientation val="minMax"/>
        </c:scaling>
        <c:delete val="1"/>
        <c:axPos val="b"/>
        <c:tickLblPos val="none"/>
        <c:crossAx val="161209344"/>
        <c:crosses val="autoZero"/>
      </c:ser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2.2646410584449359E-2"/>
          <c:y val="0.13906080116339312"/>
          <c:w val="0.96088347262686236"/>
          <c:h val="0.72212501186586164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2.5570043695450802E-2"/>
                  <c:y val="-0.38236946418951462"/>
                </c:manualLayout>
              </c:layout>
              <c:showVal val="1"/>
            </c:dLbl>
            <c:dLbl>
              <c:idx val="1"/>
              <c:layout>
                <c:manualLayout>
                  <c:x val="2.5810333000716598E-2"/>
                  <c:y val="-0.35043171303817394"/>
                </c:manualLayout>
              </c:layout>
              <c:showVal val="1"/>
            </c:dLbl>
            <c:dLbl>
              <c:idx val="2"/>
              <c:layout>
                <c:manualLayout>
                  <c:x val="1.8963107055383278E-2"/>
                  <c:y val="-0.34998522176781288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Фактическое исполнение 2024 г</c:v>
                </c:pt>
                <c:pt idx="1">
                  <c:v>Уточненный план 2025 г</c:v>
                </c:pt>
                <c:pt idx="2">
                  <c:v>Фактическое исполнение 2025 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9407.5499999999993</c:v>
                </c:pt>
                <c:pt idx="1">
                  <c:v>11898.05</c:v>
                </c:pt>
                <c:pt idx="2">
                  <c:v>11866.19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Lbls>
            <c:delete val="1"/>
          </c:dLbls>
          <c:cat>
            <c:strRef>
              <c:f>Лист1!$A$2:$A$4</c:f>
              <c:strCache>
                <c:ptCount val="3"/>
                <c:pt idx="0">
                  <c:v>Фактическое исполнение 2024 г</c:v>
                </c:pt>
                <c:pt idx="1">
                  <c:v>Уточненный план 2025 г</c:v>
                </c:pt>
                <c:pt idx="2">
                  <c:v>Фактическое исполнение 2025 г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2.4</c:v>
                </c:pt>
                <c:pt idx="2">
                  <c:v>2.4</c:v>
                </c:pt>
              </c:numCache>
            </c:numRef>
          </c:val>
        </c:ser>
        <c:dLbls>
          <c:showVal val="1"/>
        </c:dLbls>
        <c:gapWidth val="95"/>
        <c:gapDepth val="95"/>
        <c:shape val="cylinder"/>
        <c:axId val="185189504"/>
        <c:axId val="185191040"/>
        <c:axId val="0"/>
      </c:bar3DChart>
      <c:catAx>
        <c:axId val="185189504"/>
        <c:scaling>
          <c:orientation val="minMax"/>
        </c:scaling>
        <c:axPos val="b"/>
        <c:majorTickMark val="none"/>
        <c:tickLblPos val="nextTo"/>
        <c:crossAx val="185191040"/>
        <c:crosses val="autoZero"/>
        <c:auto val="1"/>
        <c:lblAlgn val="ctr"/>
        <c:lblOffset val="100"/>
      </c:catAx>
      <c:valAx>
        <c:axId val="185191040"/>
        <c:scaling>
          <c:orientation val="minMax"/>
        </c:scaling>
        <c:delete val="1"/>
        <c:axPos val="l"/>
        <c:numFmt formatCode="General" sourceLinked="1"/>
        <c:tickLblPos val="none"/>
        <c:crossAx val="1851895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600"/>
            </a:pPr>
            <a:r>
              <a:rPr lang="ru-RU" sz="1600" b="1" dirty="0" smtClean="0">
                <a:solidFill>
                  <a:srgbClr val="00B050"/>
                </a:solidFill>
                <a:effectLst/>
              </a:rPr>
              <a:t>Структура исполнения расходов бюджета в 2024 году</a:t>
            </a:r>
            <a:endParaRPr lang="ru-RU" sz="1600" dirty="0">
              <a:solidFill>
                <a:srgbClr val="00B050"/>
              </a:solidFill>
              <a:effectLst/>
            </a:endParaRPr>
          </a:p>
        </c:rich>
      </c:tx>
      <c:layout>
        <c:manualLayout>
          <c:xMode val="edge"/>
          <c:yMode val="edge"/>
          <c:x val="0.18429191289151337"/>
          <c:y val="2.3515905640114125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0"/>
            <c:explosion val="0"/>
          </c:dPt>
          <c:dPt>
            <c:idx val="1"/>
            <c:explosion val="18"/>
          </c:dPt>
          <c:dLbls>
            <c:dLbl>
              <c:idx val="0"/>
              <c:layout>
                <c:manualLayout>
                  <c:x val="-0.18363978702066144"/>
                  <c:y val="-1.441052004322756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43,4%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.14866264859460071"/>
                  <c:y val="-1.332171800730852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56,6%</a:t>
                    </a:r>
                    <a:endParaRPr lang="en-US" dirty="0"/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Расходы в рамках муниципальных программ</c:v>
                </c:pt>
                <c:pt idx="1">
                  <c:v>Непрограммные направления  деятельности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43.4</c:v>
                </c:pt>
                <c:pt idx="1">
                  <c:v>56.6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600"/>
            </a:pPr>
            <a:r>
              <a:rPr lang="ru-RU" sz="1600" b="1" dirty="0" smtClean="0">
                <a:solidFill>
                  <a:srgbClr val="00B050"/>
                </a:solidFill>
                <a:effectLst/>
              </a:rPr>
              <a:t>Структура исполнения расходов бюджета в 2025 году</a:t>
            </a:r>
            <a:endParaRPr lang="ru-RU" sz="1600" dirty="0">
              <a:solidFill>
                <a:srgbClr val="00B050"/>
              </a:solidFill>
              <a:effectLst/>
            </a:endParaRPr>
          </a:p>
        </c:rich>
      </c:tx>
      <c:layout>
        <c:manualLayout>
          <c:xMode val="edge"/>
          <c:yMode val="edge"/>
          <c:x val="0.18429191289151337"/>
          <c:y val="2.3515905640114125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0"/>
            <c:explosion val="0"/>
          </c:dPt>
          <c:dPt>
            <c:idx val="1"/>
            <c:explosion val="18"/>
          </c:dPt>
          <c:dLbls>
            <c:dLbl>
              <c:idx val="0"/>
              <c:layout>
                <c:manualLayout>
                  <c:x val="-0.18363978702066144"/>
                  <c:y val="-1.441052004322756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51,6%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.11251551491982051"/>
                  <c:y val="2.205237429759266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48,4 %</a:t>
                    </a:r>
                    <a:endParaRPr lang="en-US" dirty="0"/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Расходы в рамках муниципальных программ</c:v>
                </c:pt>
                <c:pt idx="1">
                  <c:v>Непрограммные направления  деятельности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51.6</c:v>
                </c:pt>
                <c:pt idx="1">
                  <c:v>48.4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perspective val="30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в рамках муниципальных программ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Исполнено в 2025 г.</c:v>
                </c:pt>
                <c:pt idx="1">
                  <c:v>Исполнено в 2024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7696.05</c:v>
                </c:pt>
                <c:pt idx="1">
                  <c:v>5001.8999999999996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Непрограммные направления деятельности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Исполнено в 2025 г.</c:v>
                </c:pt>
                <c:pt idx="1">
                  <c:v>Исполнено в 2024 г.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6899.2</c:v>
                </c:pt>
                <c:pt idx="1">
                  <c:v>6516.2</c:v>
                </c:pt>
              </c:numCache>
            </c:numRef>
          </c:val>
        </c:ser>
        <c:gapWidth val="100"/>
        <c:shape val="cylinder"/>
        <c:axId val="186295040"/>
        <c:axId val="186296576"/>
        <c:axId val="0"/>
      </c:bar3DChart>
      <c:catAx>
        <c:axId val="186295040"/>
        <c:scaling>
          <c:orientation val="minMax"/>
        </c:scaling>
        <c:axPos val="b"/>
        <c:numFmt formatCode="General" sourceLinked="1"/>
        <c:tickLblPos val="nextTo"/>
        <c:crossAx val="186296576"/>
        <c:crosses val="autoZero"/>
        <c:auto val="1"/>
        <c:lblAlgn val="ctr"/>
        <c:lblOffset val="100"/>
      </c:catAx>
      <c:valAx>
        <c:axId val="186296576"/>
        <c:scaling>
          <c:orientation val="minMax"/>
        </c:scaling>
        <c:axPos val="l"/>
        <c:majorGridlines/>
        <c:numFmt formatCode="0%" sourceLinked="1"/>
        <c:tickLblPos val="nextTo"/>
        <c:crossAx val="1862950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0.44037</cdr:x>
      <cdr:y>0.15094</cdr:y>
    </cdr:from>
    <cdr:to>
      <cdr:x>0.60379</cdr:x>
      <cdr:y>0.33256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56384" y="576064"/>
          <a:ext cx="1282662" cy="693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24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B5CE5-ABE1-409B-B91A-D7C6E168D472}" type="datetimeFigureOut">
              <a:rPr lang="ru-RU" smtClean="0"/>
              <a:pPr/>
              <a:t>17.03.2026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99D98-1B12-4EF6-9843-A7AD1AFEFC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1627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99D98-1B12-4EF6-9843-A7AD1AFEFCD6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11560" y="836713"/>
            <a:ext cx="7772400" cy="864096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/>
            </a:r>
            <a:b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</a:b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Бюджет для граждан по проекту решения Думы </a:t>
            </a:r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Дальнереченского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 муниципального округа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24936" cy="2880320"/>
          </a:xfrm>
        </p:spPr>
        <p:txBody>
          <a:bodyPr>
            <a:noAutofit/>
          </a:bodyPr>
          <a:lstStyle/>
          <a:p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«Отчет об исполнении  бюджета 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  <a:p>
            <a:r>
              <a:rPr lang="ru-RU" sz="2800" b="1" i="1" dirty="0" err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Сальского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сельского поселения</a:t>
            </a:r>
          </a:p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за 2025 год»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22" name="AutoShape 2" descr="https://lucidgypsy.files.wordpress.com/2013/12/sky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88640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spc="-1" dirty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СРАВНИТЕЛЬНЫЙ АНАЛИЗ РАСХОДОВ БЮДЖЕТА </a:t>
            </a:r>
            <a:r>
              <a:rPr lang="ru-RU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САЛЬСКОГО</a:t>
            </a:r>
            <a:r>
              <a:rPr lang="ru-RU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 </a:t>
            </a:r>
            <a:r>
              <a:rPr lang="ru-RU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СЕЛЬСКОГО ПОСЕЛЕНИЯ ЗА 2024, 2025  ГОДЫ (тыс. руб.)</a:t>
            </a:r>
            <a:endParaRPr lang="ru-RU" b="1" spc="-1" dirty="0">
              <a:solidFill>
                <a:schemeClr val="accent2">
                  <a:lumMod val="75000"/>
                </a:schemeClr>
              </a:solidFill>
              <a:latin typeface="Arial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770967995"/>
              </p:ext>
            </p:extLst>
          </p:nvPr>
        </p:nvGraphicFramePr>
        <p:xfrm>
          <a:off x="827584" y="980728"/>
          <a:ext cx="7848872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4725144"/>
            <a:ext cx="87129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-1" dirty="0">
                <a:solidFill>
                  <a:srgbClr val="000000"/>
                </a:solidFill>
                <a:latin typeface="Times New Roman"/>
              </a:rPr>
              <a:t>Расходы бюджета </a:t>
            </a:r>
            <a:r>
              <a:rPr lang="ru-RU" spc="-1" dirty="0" err="1" smtClean="0">
                <a:solidFill>
                  <a:srgbClr val="000000"/>
                </a:solidFill>
                <a:latin typeface="Times New Roman"/>
              </a:rPr>
              <a:t>Сальского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сельского поселения за 2025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год составили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11866,19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тыс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. рублей. По сравнению с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2024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годом расходы бюджета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увеличились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2458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,64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тыс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. рублей или 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26,13%.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Увеличение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расходов по общегосударственным вопросам 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5,4%; уменьшение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расходов по национальной экономике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23,58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%;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жилищно-коммунальное хозяйство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увеличение 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115,17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%;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национальная оборона  увеличение на 7,3%. По разделу культура по сравнению с 2024 г. в 2025 году расходы увеличились 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124,1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%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МУНИЦИПАЛЬНЫХ ПРОГРАММ ЗА 2025 ГОД (РУБ.)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6292869"/>
              </p:ext>
            </p:extLst>
          </p:nvPr>
        </p:nvGraphicFramePr>
        <p:xfrm>
          <a:off x="179512" y="1412776"/>
          <a:ext cx="8640960" cy="4269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89659"/>
                <a:gridCol w="1290842"/>
                <a:gridCol w="1434268"/>
                <a:gridCol w="1326191"/>
              </a:tblGrid>
              <a:tr h="75685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527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ПРОГРАММАМ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7696050,02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7666565,41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99,62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«Благоустройство территории </a:t>
                      </a:r>
                      <a:r>
                        <a:rPr lang="ru-RU" sz="16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Сальского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сельского поселения на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2027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годы»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3217878,93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3188394,32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99,10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259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«Обеспечение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пожарной безопасности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территории </a:t>
                      </a:r>
                      <a:r>
                        <a:rPr lang="ru-RU" sz="16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Сальского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сельского поселения на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-2027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годы»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213505,00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213505,00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576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«Развитие и сохранение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культуры на территории </a:t>
                      </a:r>
                      <a:r>
                        <a:rPr lang="ru-RU" sz="16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Сальского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сельского поселения на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2023-2027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годы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3851461.54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3851461,54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17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«Управление муниципальным имуществом </a:t>
                      </a:r>
                      <a:r>
                        <a:rPr lang="ru-RU" sz="16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Сальсского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сельского поселения на 2023 –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2027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413204,55</a:t>
                      </a:r>
                      <a:endParaRPr lang="ru-RU" sz="1400" b="0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413204,55</a:t>
                      </a:r>
                      <a:endParaRPr lang="ru-RU" sz="1400" b="0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400" b="0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МУНИЦИПАЛЬНОЙ ПРОГРАММЫ  «Развитие  и сохранение культуры на территории </a:t>
            </a:r>
            <a:r>
              <a:rPr lang="ru-RU" sz="2800" b="1" dirty="0" err="1" smtClean="0">
                <a:solidFill>
                  <a:schemeClr val="accent2">
                    <a:lumMod val="75000"/>
                  </a:schemeClr>
                </a:solidFill>
              </a:rPr>
              <a:t>Сальского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сельского поселения на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2023-2027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годы» (РУБ.)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43246145"/>
              </p:ext>
            </p:extLst>
          </p:nvPr>
        </p:nvGraphicFramePr>
        <p:xfrm>
          <a:off x="179512" y="1916831"/>
          <a:ext cx="8640960" cy="35923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89659"/>
                <a:gridCol w="1290842"/>
                <a:gridCol w="1434268"/>
                <a:gridCol w="1326191"/>
              </a:tblGrid>
              <a:tr h="6480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программных</a:t>
                      </a:r>
                      <a:r>
                        <a:rPr lang="ru-RU" sz="16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57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</a:t>
                      </a:r>
                      <a:r>
                        <a:rPr lang="en-US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3851461,54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3851461,54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1455"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«Развитие культурно-досуговой деятельности»</a:t>
                      </a:r>
                      <a:endParaRPr lang="ru-RU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2022793,30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2022793,30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733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«Развитие материально-технической базы учреждений культуры», в том числе: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1828668,24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1828668,24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733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-расходы на приобретение муниципальными учреждениями имущества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сцена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автомобиль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3816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188640"/>
            <a:ext cx="90458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МУНИЦИПАЛЬНОЙ ПРОГРАММЫ 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Обеспечение пожарной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безопасности на территории </a:t>
            </a:r>
            <a:r>
              <a:rPr lang="ru-RU" sz="2000" b="1" dirty="0" err="1" smtClean="0">
                <a:solidFill>
                  <a:schemeClr val="accent2">
                    <a:lumMod val="75000"/>
                  </a:schemeClr>
                </a:solidFill>
              </a:rPr>
              <a:t>Сальского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сельского поселения на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2023-2027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годы» (РУБ.)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29309554"/>
              </p:ext>
            </p:extLst>
          </p:nvPr>
        </p:nvGraphicFramePr>
        <p:xfrm>
          <a:off x="179512" y="1484783"/>
          <a:ext cx="8856984" cy="40797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20680"/>
                <a:gridCol w="979547"/>
                <a:gridCol w="1036677"/>
                <a:gridCol w="720080"/>
              </a:tblGrid>
              <a:tr h="65837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программных</a:t>
                      </a:r>
                      <a:r>
                        <a:rPr lang="ru-RU" sz="11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1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6982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</a:t>
                      </a:r>
                      <a:r>
                        <a:rPr lang="en-US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213505,00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213505,00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6816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«Проведение  мероприятий по повышению уровня  пожарной безопасности в населенных  пунктах», 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88265,00</a:t>
                      </a:r>
                      <a:endParaRPr lang="ru-RU" sz="11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88265,00</a:t>
                      </a:r>
                      <a:endParaRPr lang="ru-RU" sz="11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  <a:p>
                      <a:pPr algn="ctr"/>
                      <a:endParaRPr lang="ru-RU" sz="11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526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Устройство пожарных пирсов на существующих  водоемах и искусственных водоемах</a:t>
                      </a:r>
                      <a:endParaRPr lang="ru-RU" sz="12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29965,00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29965,00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9715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-обеспечение</a:t>
                      </a:r>
                      <a:r>
                        <a:rPr lang="ru-RU" sz="12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первичными средствами пожаротушения  сельских населенных пунктов</a:t>
                      </a:r>
                      <a:endParaRPr lang="ru-RU" sz="12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49300,0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49300,0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9715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-обучение</a:t>
                      </a:r>
                      <a:r>
                        <a:rPr lang="ru-RU" sz="12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лица, ответственного за пожарную безопасность в поселении</a:t>
                      </a:r>
                      <a:endParaRPr lang="ru-RU" sz="12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9000,0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9000,0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676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«Создание</a:t>
                      </a:r>
                      <a:r>
                        <a:rPr lang="ru-RU" sz="12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условий для  организации добровольной  пожарной охраны, а также для участия  граждан в обеспечении первичных мер пожарной безопасности в иных формах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», 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125240,00</a:t>
                      </a:r>
                      <a:endParaRPr lang="ru-RU" sz="11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125240,00</a:t>
                      </a:r>
                      <a:endParaRPr lang="ru-RU" sz="11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b="0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9715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b="1" i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материальное</a:t>
                      </a:r>
                      <a:r>
                        <a:rPr lang="ru-RU" sz="1200" b="1" i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стимулирование работы  добровольных пожарных в профилактике и тушении пожаров</a:t>
                      </a:r>
                      <a:endParaRPr lang="ru-RU" sz="1200" b="1" i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125240,0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125240,0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6657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116632"/>
            <a:ext cx="90458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МУНИЦИПАЛЬНОЙ ПРОГРАММЫ  «Благоустройство территории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accent2">
                    <a:lumMod val="75000"/>
                  </a:schemeClr>
                </a:solidFill>
              </a:rPr>
              <a:t>Сальского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сельского поселения 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на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2023-2027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годы» (РУБ.)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46547249"/>
              </p:ext>
            </p:extLst>
          </p:nvPr>
        </p:nvGraphicFramePr>
        <p:xfrm>
          <a:off x="192571" y="1196754"/>
          <a:ext cx="8856984" cy="44752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20680"/>
                <a:gridCol w="979547"/>
                <a:gridCol w="1036677"/>
                <a:gridCol w="720080"/>
              </a:tblGrid>
              <a:tr h="72007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программных</a:t>
                      </a:r>
                      <a:r>
                        <a:rPr lang="ru-RU" sz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</a:t>
                      </a:r>
                      <a:r>
                        <a:rPr lang="en-US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3217878,93</a:t>
                      </a:r>
                      <a:endParaRPr lang="ru-RU" sz="12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3188394,32</a:t>
                      </a:r>
                      <a:endParaRPr lang="ru-RU" sz="12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99,08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3155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«Организация уличного освещения </a:t>
                      </a:r>
                      <a:r>
                        <a:rPr lang="ru-RU" sz="12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i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Сальского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сельского поселения», 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18045,0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18045,0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Оплата  за потребленную  электроэнергию</a:t>
                      </a:r>
                      <a:endParaRPr lang="ru-RU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30000,0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30000,0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1353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«Благоустройство</a:t>
                      </a:r>
                      <a:r>
                        <a:rPr lang="ru-RU" sz="12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поселения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», 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1166077,93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1166077,93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  <a:p>
                      <a:pPr algn="ctr"/>
                      <a:endParaRPr lang="ru-RU" sz="12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65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-озеленение</a:t>
                      </a:r>
                      <a:r>
                        <a:rPr lang="ru-RU" sz="12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территории сел поселения</a:t>
                      </a:r>
                      <a:endParaRPr lang="ru-RU" sz="12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164716,17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164716,17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569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-содержание</a:t>
                      </a:r>
                      <a:r>
                        <a:rPr lang="ru-RU" sz="12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общего пользования (тротуары,  площади,  детские площадки и т.д.)</a:t>
                      </a:r>
                      <a:endParaRPr lang="ru-RU" sz="12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781153,76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781153,76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589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-содержание мест захоронения</a:t>
                      </a:r>
                      <a:endParaRPr lang="ru-RU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220208,00</a:t>
                      </a:r>
                      <a:endParaRPr lang="ru-RU" sz="12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220208,00</a:t>
                      </a:r>
                      <a:endParaRPr lang="ru-RU" sz="12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</a:tr>
              <a:tr h="380941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«Дорожное</a:t>
                      </a:r>
                      <a:r>
                        <a:rPr lang="ru-RU" sz="12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хозяйство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», 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2033756,0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2004271,39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98,55</a:t>
                      </a:r>
                      <a:endParaRPr lang="ru-RU" sz="1200" b="0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94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-содержание дорог местного пользования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1033756,00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1004402,95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97,16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94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-устройство недостающего электроосвещения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1000000,00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999868,44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99,99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4100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332656"/>
            <a:ext cx="904587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МУНИЦИПАЛЬНОЙ ПРОГРАММЫ  «Управление муниципальным 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имуществом </a:t>
            </a:r>
            <a:r>
              <a:rPr lang="ru-RU" sz="2200" b="1" dirty="0" err="1" smtClean="0">
                <a:solidFill>
                  <a:schemeClr val="accent2">
                    <a:lumMod val="75000"/>
                  </a:schemeClr>
                </a:solidFill>
              </a:rPr>
              <a:t>Сальского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сельского поселения на 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2023-2027 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годы» (РУБ.)</a:t>
            </a:r>
            <a:endParaRPr lang="ru-RU" sz="2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46547249"/>
              </p:ext>
            </p:extLst>
          </p:nvPr>
        </p:nvGraphicFramePr>
        <p:xfrm>
          <a:off x="192571" y="1844824"/>
          <a:ext cx="8856984" cy="384969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20680"/>
                <a:gridCol w="979547"/>
                <a:gridCol w="1036677"/>
                <a:gridCol w="720080"/>
              </a:tblGrid>
              <a:tr h="13279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программных</a:t>
                      </a:r>
                      <a:r>
                        <a:rPr lang="ru-RU" sz="16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348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</a:t>
                      </a:r>
                      <a:r>
                        <a:rPr lang="en-US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413204.55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413204,55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6805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Содержание</a:t>
                      </a:r>
                      <a:r>
                        <a:rPr lang="ru-RU" sz="12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муниципального имущества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», 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236174,51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236174,51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78461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</a:t>
                      </a:r>
                      <a:r>
                        <a:rPr lang="ru-RU" sz="12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мероприятие:</a:t>
                      </a:r>
                    </a:p>
                    <a:p>
                      <a:r>
                        <a:rPr lang="ru-RU" sz="12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«Имущественные отношения», в том числе:</a:t>
                      </a:r>
                      <a:endParaRPr lang="ru-RU" sz="12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115658,44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115658,44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78461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</a:t>
                      </a:r>
                      <a:r>
                        <a:rPr lang="ru-RU" sz="12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мероприятие:</a:t>
                      </a:r>
                    </a:p>
                    <a:p>
                      <a:r>
                        <a:rPr lang="ru-RU" sz="12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«Развитие  информационно – коммуникационной инфраструктуры в  Сальском сельском поселении», в том числе:</a:t>
                      </a:r>
                      <a:endParaRPr lang="ru-RU" sz="1200" b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61371,60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61371,60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4100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pc="-1" dirty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РАСХОДЫ БЮДЖЕТА </a:t>
            </a:r>
            <a:r>
              <a:rPr lang="ru-RU" sz="1600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САЛЬСКОГО</a:t>
            </a:r>
            <a:r>
              <a:rPr lang="ru-RU" sz="1600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 </a:t>
            </a:r>
            <a:r>
              <a:rPr lang="ru-RU" sz="1600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СЕЛЬСКОГО ПОСЕЛЕНИЯ НА </a:t>
            </a:r>
            <a:r>
              <a:rPr lang="ru-RU" sz="1600" b="1" spc="-1" dirty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РЕАЛИЗАЦИЮ МУНИЦИПАЛЬНЫХ ПРОГРАММ ЗА </a:t>
            </a:r>
            <a:r>
              <a:rPr lang="ru-RU" sz="1600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2023-2027 </a:t>
            </a:r>
            <a:r>
              <a:rPr lang="ru-RU" sz="1600" b="1" spc="-1" dirty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ГОДЫ, ТЫС.РУБЛЕЙ.</a:t>
            </a:r>
            <a:endParaRPr lang="ru-RU" sz="1600" b="1" spc="-1" dirty="0">
              <a:solidFill>
                <a:schemeClr val="accent2">
                  <a:lumMod val="75000"/>
                </a:schemeClr>
              </a:solidFill>
              <a:latin typeface="Arial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4006495258"/>
              </p:ext>
            </p:extLst>
          </p:nvPr>
        </p:nvGraphicFramePr>
        <p:xfrm>
          <a:off x="5292080" y="3717032"/>
          <a:ext cx="366882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1701115956"/>
              </p:ext>
            </p:extLst>
          </p:nvPr>
        </p:nvGraphicFramePr>
        <p:xfrm>
          <a:off x="5148064" y="692696"/>
          <a:ext cx="3888432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170344808"/>
              </p:ext>
            </p:extLst>
          </p:nvPr>
        </p:nvGraphicFramePr>
        <p:xfrm>
          <a:off x="251520" y="584775"/>
          <a:ext cx="5184576" cy="6012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5334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919008"/>
            <a:ext cx="83164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Администрация Малиновского сельского поселения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Телефон: 8 (42356) 46117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E-</a:t>
            </a:r>
            <a:r>
              <a:rPr lang="ru-RU" sz="20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mail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: </a:t>
            </a:r>
            <a:r>
              <a:rPr lang="en-US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adm-malinovo@yandex.ru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00496" y="3357562"/>
            <a:ext cx="1141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СПАСИБО</a:t>
            </a:r>
            <a:endParaRPr lang="ru-RU" b="1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14744" y="3857628"/>
            <a:ext cx="16884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ЗА ВНИМАНИЕ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>
              <a:lum bright="70000" contrast="-70000"/>
            </a:blip>
            <a:tile tx="0" ty="0" sx="100000" sy="100000" flip="none" algn="tl"/>
          </a:blipFill>
        </p:spPr>
      </p:pic>
      <p:sp>
        <p:nvSpPr>
          <p:cNvPr id="2" name="Прямоугольник 1"/>
          <p:cNvSpPr/>
          <p:nvPr/>
        </p:nvSpPr>
        <p:spPr>
          <a:xfrm>
            <a:off x="755576" y="188640"/>
            <a:ext cx="7488832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altLang="ru-RU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548680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ru-RU" sz="2800" b="1" i="1" dirty="0" smtClean="0">
                <a:solidFill>
                  <a:srgbClr val="34411B"/>
                </a:solidFill>
              </a:rPr>
              <a:t>Представляем Вашему вниманию Отчет об исполнении  бюджета </a:t>
            </a:r>
            <a:r>
              <a:rPr lang="ru-RU" sz="2800" b="1" i="1" dirty="0" err="1" smtClean="0">
                <a:solidFill>
                  <a:srgbClr val="34411B"/>
                </a:solidFill>
              </a:rPr>
              <a:t>Сальского</a:t>
            </a:r>
            <a:r>
              <a:rPr lang="ru-RU" sz="2800" b="1" i="1" dirty="0" smtClean="0">
                <a:solidFill>
                  <a:srgbClr val="34411B"/>
                </a:solidFill>
              </a:rPr>
              <a:t> </a:t>
            </a:r>
            <a:r>
              <a:rPr lang="ru-RU" sz="2800" b="1" i="1" dirty="0" smtClean="0">
                <a:solidFill>
                  <a:srgbClr val="34411B"/>
                </a:solidFill>
              </a:rPr>
              <a:t>сельского поселения Дальнереченского муниципального  района за 2025 год.</a:t>
            </a:r>
          </a:p>
          <a:p>
            <a:pPr algn="just"/>
            <a:r>
              <a:rPr lang="ru-RU" sz="2800" b="1" i="1" dirty="0" smtClean="0">
                <a:solidFill>
                  <a:srgbClr val="34411B"/>
                </a:solidFill>
              </a:rPr>
              <a:t>        Бюджет для граждан нацелен на получение обратной связи от жителей, которых волнуют проблемы муниципальных финансов. Надеемся, что представление бюджета в понятной для жителей форме повысит уровень общественного участия граждан в бюджетном процессе.</a:t>
            </a:r>
            <a:endParaRPr lang="ru-RU" sz="2800" b="1" i="1" dirty="0">
              <a:solidFill>
                <a:srgbClr val="34411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719065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344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ИСПОЛНЕНИЕ БЮДЖЕТА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САЛЬСКОГО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СЕЛЬСКОГО ПОСЕЛЕНИЯ ЗА 2025 ГОД ПО ДОХОДАМ (ТЫС.РУБ.)</a:t>
            </a: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1984973537"/>
              </p:ext>
            </p:extLst>
          </p:nvPr>
        </p:nvGraphicFramePr>
        <p:xfrm>
          <a:off x="179512" y="1052736"/>
          <a:ext cx="489654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1896327797"/>
              </p:ext>
            </p:extLst>
          </p:nvPr>
        </p:nvGraphicFramePr>
        <p:xfrm>
          <a:off x="4495530" y="1916832"/>
          <a:ext cx="464847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ИСПОЛНЕНИЕ ОСНОВНЫХ ДОХОДНЫХ ИСТОЧНИКОВ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ЗА 2025 ГОД (ТЫС.РУБ.)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55973367"/>
              </p:ext>
            </p:extLst>
          </p:nvPr>
        </p:nvGraphicFramePr>
        <p:xfrm>
          <a:off x="251520" y="1124744"/>
          <a:ext cx="8424936" cy="5472781"/>
        </p:xfrm>
        <a:graphic>
          <a:graphicData uri="http://schemas.openxmlformats.org/drawingml/2006/table">
            <a:tbl>
              <a:tblPr/>
              <a:tblGrid>
                <a:gridCol w="4511446"/>
                <a:gridCol w="959822"/>
                <a:gridCol w="885991"/>
                <a:gridCol w="1033653"/>
                <a:gridCol w="1034024"/>
              </a:tblGrid>
              <a:tr h="6024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доходов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Фактическое исполнение </a:t>
                      </a: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2024г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Уточненный план </a:t>
                      </a: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2025г</a:t>
                      </a: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. 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Фактическое исполнение        </a:t>
                      </a: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2025г</a:t>
                      </a: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. 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 к уточненному бюджету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Налоговые доходы   всего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1732,44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1220,74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1368,75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112,12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Налог на доходы физических лиц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1278,44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557,00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632,99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113,64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Единый сельскохозяйственный налог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Налог на имущество физических лиц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141,28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158,51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121,93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Земельный налог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262,35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526,94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570,44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108,25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Государственная пошлина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7,5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6,80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6,80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Неналоговые доходы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197,15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182,59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185,59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аренды имущества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125,83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165,59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165,59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(работ)  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138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Штрафные санкции, возмещение ущерба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138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Невыясненные поступления</a:t>
                      </a:r>
                      <a:endParaRPr lang="ru-RU" sz="10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БЕЗВОЗМЕЗДНЫЕ ПЕРЕЧИСЛЕНИЯ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6179,16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9946,14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9916,66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99,7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Дотации от других бюджетов бюджетной системы Российской Федерации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2142,87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1814,10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1814,10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3177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Субсидии бюджетам субъектов Российской Федерации и муниципальных образований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120,48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120,48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350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Субвенции бюджетам субъектов Российской Федерации и муниципальных образований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299,38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321,24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321,24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Иные межбюджетные трансферты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3736,91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7690,32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7660,84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99,62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 доходов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8108,74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11349,48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11470,99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101,1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51775634"/>
              </p:ext>
            </p:extLst>
          </p:nvPr>
        </p:nvGraphicFramePr>
        <p:xfrm>
          <a:off x="323529" y="1411856"/>
          <a:ext cx="8568951" cy="534975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751101"/>
                <a:gridCol w="1315412"/>
                <a:gridCol w="1364966"/>
                <a:gridCol w="1137472"/>
              </a:tblGrid>
              <a:tr h="1081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Уточненный план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2025г.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Фактическое исполнение 2025 г.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исполнение к уточненному бюджету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3207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1403,33</a:t>
                      </a:r>
                      <a:endParaRPr lang="ru-RU" sz="15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1554,34</a:t>
                      </a:r>
                      <a:endParaRPr lang="ru-RU" sz="15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+151,01</a:t>
                      </a:r>
                      <a:endParaRPr lang="ru-RU" sz="15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3514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Налог на доходы физических </a:t>
                      </a: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лиц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557,0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632,99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+75,99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Единый сельскохозяйственный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0,0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0,0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Налог на имущество физических лиц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130,0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158,51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+28,51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373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Земельный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526,94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570,44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+43,50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Государственная пошлина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6,8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6,8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632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Арендная плата за земельные участки,  находящиеся в собственности поселения 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165,59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165,59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4954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Арендная плата от сдачи в аренду имущества 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0,0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537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Платные услуги и доходы от компенсации затрат государства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0,0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Штрафы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+3,0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Невыясненные поступления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СТРУКТУРА И ОБЪЕМ НАЛОГОВЫХ И НЕНАЛОГОВЫХ ДОХОДОВ БЮДЖЕТА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САЛЬСКОГО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СЕЛЬСКОГО ПОСЕЛЕНИЯ ЗА 2025 ГОД (ТЫС.РУБ.)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600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396552" y="0"/>
            <a:ext cx="100091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СТРУКТУРА И ОБЪЕМ БЕЗВОЗМЕЗДНЫХ ПОСТУПЛЕНИЙ 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за 2025 год (ТЫС.РУБ.)  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18111286"/>
              </p:ext>
            </p:extLst>
          </p:nvPr>
        </p:nvGraphicFramePr>
        <p:xfrm>
          <a:off x="395536" y="924412"/>
          <a:ext cx="8352928" cy="524089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52528"/>
                <a:gridCol w="1008112"/>
                <a:gridCol w="1008112"/>
                <a:gridCol w="1584176"/>
              </a:tblGrid>
              <a:tr h="751522">
                <a:tc>
                  <a:txBody>
                    <a:bodyPr/>
                    <a:lstStyle/>
                    <a:p>
                      <a:pPr algn="l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+mj-lt"/>
                        </a:rPr>
                        <a:t>План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+mj-lt"/>
                        </a:rPr>
                        <a:t>Факт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+mj-lt"/>
                        </a:rPr>
                        <a:t>Исполнение(%)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392099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ВСЕГО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9946,14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9916,66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99,7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86172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Дотации на выравнивание уровня бюджетной обеспеченности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1814,1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1814,1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80246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бюджетам сельских поселений на поддержку мер по обеспечению сбалансированности бюджетов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274320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осуществление полномочий по первичному воинскому учету  на территориях,  где отсутствуют военные комиссариаты 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321,24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321,24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86172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Прочие субсидии бюджетам</a:t>
                      </a:r>
                      <a:r>
                        <a:rPr lang="ru-RU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сельских поселений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120,48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120,48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0360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7690,32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7660,84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99,62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396552" y="0"/>
            <a:ext cx="100091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endParaRPr lang="ru-RU" spc="-1" dirty="0" smtClean="0">
              <a:solidFill>
                <a:srgbClr val="FFC0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pc="-1" dirty="0" smtClean="0">
                <a:solidFill>
                  <a:schemeClr val="accent2">
                    <a:lumMod val="75000"/>
                  </a:schemeClr>
                </a:solidFill>
              </a:rPr>
              <a:t>СРАВНИТЕЛЬНЫЙ </a:t>
            </a:r>
            <a:r>
              <a:rPr lang="ru-RU" spc="-1" dirty="0">
                <a:solidFill>
                  <a:schemeClr val="accent2">
                    <a:lumMod val="75000"/>
                  </a:schemeClr>
                </a:solidFill>
              </a:rPr>
              <a:t>АНАЛИЗ ПОСТУПЛЕНИЙ ДОХОДОВ БЮДЖЕТА </a:t>
            </a:r>
            <a:endParaRPr lang="ru-RU" spc="-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pc="-1" dirty="0" smtClean="0">
                <a:solidFill>
                  <a:schemeClr val="accent2">
                    <a:lumMod val="75000"/>
                  </a:schemeClr>
                </a:solidFill>
              </a:rPr>
              <a:t>САЛЬСКОГО</a:t>
            </a:r>
            <a:r>
              <a:rPr lang="ru-RU" spc="-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pc="-1" dirty="0" smtClean="0">
                <a:solidFill>
                  <a:schemeClr val="accent2">
                    <a:lumMod val="75000"/>
                  </a:schemeClr>
                </a:solidFill>
              </a:rPr>
              <a:t>СЕЛЬСКОГО ПОСЕЛЕНИЯ ЗА 2024, 2025 ГОДЫ</a:t>
            </a:r>
            <a:endParaRPr lang="ru-RU" spc="-1" dirty="0">
              <a:solidFill>
                <a:schemeClr val="accent2">
                  <a:lumMod val="75000"/>
                </a:schemeClr>
              </a:solidFill>
              <a:latin typeface="Arial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2868105521"/>
              </p:ext>
            </p:extLst>
          </p:nvPr>
        </p:nvGraphicFramePr>
        <p:xfrm>
          <a:off x="971600" y="1196752"/>
          <a:ext cx="748883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5301208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Бюджет </a:t>
            </a:r>
            <a:r>
              <a:rPr lang="ru-RU" sz="1600" spc="-1" dirty="0" err="1" smtClean="0">
                <a:solidFill>
                  <a:srgbClr val="000000"/>
                </a:solidFill>
                <a:latin typeface="Times New Roman"/>
              </a:rPr>
              <a:t>Сальского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сельского поселения за 2025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год по доходам составил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11470,99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тыс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. рублей. По сравнению с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2024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годом доходы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увеличились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на  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3362,26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тыс. рублей или на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41,46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%.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Увеличение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произошло за счет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увеличения 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безвозмездных поступлений на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60,48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% .</a:t>
            </a:r>
            <a:endParaRPr lang="ru-RU" sz="1600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529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8892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ОСНОВНЫЕ ХАРАКТЕРИСТИКИ БЮДЖЕТА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САЛЬСКОГО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СЕЛЬСКОГО ПОСЕЛЕНИЯ 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 2025 ГОД (ТЫС.РУБ.)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071264"/>
              </p:ext>
            </p:extLst>
          </p:nvPr>
        </p:nvGraphicFramePr>
        <p:xfrm>
          <a:off x="683568" y="980728"/>
          <a:ext cx="8208913" cy="502862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09589"/>
                <a:gridCol w="1046234"/>
                <a:gridCol w="1046234"/>
                <a:gridCol w="1126714"/>
                <a:gridCol w="1126714"/>
                <a:gridCol w="1245315"/>
                <a:gridCol w="1008113"/>
              </a:tblGrid>
              <a:tr h="115212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г.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г.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план 2025 г.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г.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</a:rPr>
                        <a:t>Рост (снижение) 2025 г. к 2024 г (%)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</a:rPr>
                        <a:t>Изменение первоначального плана %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4195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– всего,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8108,74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9015,70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11349,48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11470,99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41,46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25,88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налоговые, неналоговые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1929,58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1081,29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1403,33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1554,34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-19,45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29,78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безвозмездные поступления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6179,16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7934,41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9946,14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9916,66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60,48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25,34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</a:rPr>
                        <a:t>дотация на выравнивание бюджетной обеспеченности 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2142,87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1814,1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2142,87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2142,87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18,12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Расходы - всего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9407,55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9015,70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11898,05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11866,19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26,13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31,97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Дефицит(-) (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 (+))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1298,81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-548,57</a:t>
                      </a:r>
                      <a:r>
                        <a:rPr lang="ru-RU" sz="1400" b="1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-395,20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9563357"/>
              </p:ext>
            </p:extLst>
          </p:nvPr>
        </p:nvGraphicFramePr>
        <p:xfrm>
          <a:off x="500035" y="1052735"/>
          <a:ext cx="8320436" cy="5544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781"/>
                <a:gridCol w="1440160"/>
                <a:gridCol w="1371112"/>
                <a:gridCol w="1437200"/>
                <a:gridCol w="1656183"/>
              </a:tblGrid>
              <a:tr h="11193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Фактическое исполнение 2024 г.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Уточненный план</a:t>
                      </a:r>
                    </a:p>
                    <a:p>
                      <a:pPr algn="ctr"/>
                      <a:r>
                        <a:rPr lang="ru-RU" sz="1400" dirty="0" smtClean="0"/>
                        <a:t>2025г.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Фактическое исполнение 2025г.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% исполнения</a:t>
                      </a:r>
                      <a:r>
                        <a:rPr lang="ru-RU" sz="1400" baseline="0" dirty="0" smtClean="0"/>
                        <a:t> к уточненному бюджету</a:t>
                      </a:r>
                      <a:endParaRPr lang="ru-RU" sz="1400" dirty="0"/>
                    </a:p>
                  </a:txBody>
                  <a:tcPr/>
                </a:tc>
              </a:tr>
              <a:tr h="49212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РАСХОДЫ - ВСЕГО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9407,55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11898,05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11866,19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99,7</a:t>
                      </a:r>
                      <a:endParaRPr lang="ru-RU" b="1" dirty="0"/>
                    </a:p>
                  </a:txBody>
                  <a:tcPr/>
                </a:tc>
              </a:tr>
              <a:tr h="404730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Общегосударственные вопросы</a:t>
                      </a:r>
                      <a:r>
                        <a:rPr lang="ru-RU" sz="14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3966,51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4182,41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4180,04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99,9</a:t>
                      </a:r>
                      <a:endParaRPr lang="ru-RU" b="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Национальная оборона</a:t>
                      </a:r>
                      <a:endParaRPr lang="ru-RU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299,38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321,24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321,24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    100,0</a:t>
                      </a:r>
                    </a:p>
                  </a:txBody>
                  <a:tcPr/>
                </a:tc>
              </a:tr>
              <a:tr h="786837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Национальная безопасность и правоохранительная деятельность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250,19</a:t>
                      </a:r>
                      <a:endParaRPr lang="ru-RU" b="0" dirty="0" smtClean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213,51</a:t>
                      </a:r>
                      <a:endParaRPr lang="ru-RU" b="0" dirty="0" smtClean="0"/>
                    </a:p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213,51</a:t>
                      </a:r>
                      <a:endParaRPr lang="ru-RU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    </a:t>
                      </a:r>
                      <a:r>
                        <a:rPr lang="ru-RU" b="0" dirty="0" smtClean="0"/>
                        <a:t>100,0</a:t>
                      </a:r>
                      <a:endParaRPr lang="ru-RU" b="0" dirty="0" smtClean="0"/>
                    </a:p>
                    <a:p>
                      <a:pPr algn="ctr"/>
                      <a:endParaRPr lang="ru-RU" b="0" dirty="0"/>
                    </a:p>
                  </a:txBody>
                  <a:tcPr/>
                </a:tc>
              </a:tr>
              <a:tr h="611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Национальная экономика</a:t>
                      </a:r>
                      <a:endParaRPr lang="ru-RU" sz="14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2622,71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2033,76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2004,27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98,5</a:t>
                      </a:r>
                      <a:endParaRPr lang="ru-RU" b="0" dirty="0"/>
                    </a:p>
                  </a:txBody>
                  <a:tcPr/>
                </a:tc>
              </a:tr>
              <a:tr h="581773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Жилищно-коммунальное хозяйство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550,32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1184,12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1184,12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     100,0</a:t>
                      </a:r>
                      <a:endParaRPr lang="ru-RU" b="0" dirty="0"/>
                    </a:p>
                  </a:txBody>
                  <a:tcPr/>
                </a:tc>
              </a:tr>
              <a:tr h="486216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Культура, кинематография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1718,44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3851,46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3851,46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      100,0</a:t>
                      </a:r>
                      <a:endParaRPr lang="ru-RU" b="0" dirty="0"/>
                    </a:p>
                  </a:txBody>
                  <a:tcPr/>
                </a:tc>
              </a:tr>
              <a:tr h="44417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Межбюджетные трансферты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0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      </a:t>
                      </a:r>
                      <a:r>
                        <a:rPr lang="ru-RU" b="0" dirty="0" smtClean="0"/>
                        <a:t>0</a:t>
                      </a:r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88640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САЛЬСКОГО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СЕЛЬСКОГО ПОСЕЛЕНИЯ 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ЗА 2025 год  (ТЫС.РУБ.)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6594</TotalTime>
  <Words>1344</Words>
  <Application>Microsoft Office PowerPoint</Application>
  <PresentationFormat>Экран (4:3)</PresentationFormat>
  <Paragraphs>489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Бюджет для граждан по проекту решения Думы Дальнереченского муниципального округа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Галина</dc:creator>
  <cp:lastModifiedBy>Пользователь</cp:lastModifiedBy>
  <cp:revision>294</cp:revision>
  <cp:lastPrinted>2021-03-24T04:57:29Z</cp:lastPrinted>
  <dcterms:created xsi:type="dcterms:W3CDTF">2018-03-07T10:41:26Z</dcterms:created>
  <dcterms:modified xsi:type="dcterms:W3CDTF">2026-03-18T02:55:16Z</dcterms:modified>
</cp:coreProperties>
</file>