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3" r:id="rId6"/>
    <p:sldId id="266" r:id="rId7"/>
    <p:sldId id="261" r:id="rId8"/>
    <p:sldId id="267" r:id="rId9"/>
    <p:sldId id="268" r:id="rId10"/>
    <p:sldId id="269" r:id="rId11"/>
    <p:sldId id="270" r:id="rId12"/>
    <p:sldId id="271" r:id="rId13"/>
    <p:sldId id="260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4411B"/>
    <a:srgbClr val="4F540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>
      <p:cViewPr>
        <p:scale>
          <a:sx n="100" d="100"/>
          <a:sy n="100" d="100"/>
        </p:scale>
        <p:origin x="-1944" y="-3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BB5CE5-ABE1-409B-B91A-D7C6E168D472}" type="datetimeFigureOut">
              <a:rPr lang="ru-RU" smtClean="0"/>
              <a:pPr/>
              <a:t>06.03.2024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D99D98-1B12-4EF6-9843-A7AD1AFEFCD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016279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D99D98-1B12-4EF6-9843-A7AD1AFEFCD6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78609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28166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075880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98011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20881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40353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06.03.2024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281516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773416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06.03.2024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478071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041425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959973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06.03.2024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45739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</p:pic>
      <p:sp>
        <p:nvSpPr>
          <p:cNvPr id="10" name="Заголовок 9"/>
          <p:cNvSpPr>
            <a:spLocks noGrp="1"/>
          </p:cNvSpPr>
          <p:nvPr>
            <p:ph type="ctrTitle"/>
          </p:nvPr>
        </p:nvSpPr>
        <p:spPr>
          <a:xfrm>
            <a:off x="611560" y="836712"/>
            <a:ext cx="7772400" cy="1470025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endParaRPr lang="ru-RU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07975" y="4725144"/>
            <a:ext cx="8424936" cy="2304256"/>
          </a:xfrm>
        </p:spPr>
        <p:txBody>
          <a:bodyPr>
            <a:noAutofit/>
          </a:bodyPr>
          <a:lstStyle/>
          <a:p>
            <a:r>
              <a:rPr lang="ru-RU" sz="2800" b="1" i="1" dirty="0" smtClean="0">
                <a:solidFill>
                  <a:schemeClr val="tx1"/>
                </a:solidFill>
                <a:latin typeface="+mj-lt"/>
              </a:rPr>
              <a:t>Отчет об исполнении  бюджета </a:t>
            </a:r>
          </a:p>
          <a:p>
            <a:r>
              <a:rPr lang="ru-RU" sz="2800" b="1" i="1" dirty="0" smtClean="0">
                <a:solidFill>
                  <a:schemeClr val="tx1"/>
                </a:solidFill>
                <a:latin typeface="+mj-lt"/>
              </a:rPr>
              <a:t>Сальского сельского поселения Дальнереченского муниципального района </a:t>
            </a:r>
          </a:p>
          <a:p>
            <a:r>
              <a:rPr lang="ru-RU" sz="2800" b="1" i="1" dirty="0" smtClean="0">
                <a:solidFill>
                  <a:schemeClr val="tx1"/>
                </a:solidFill>
                <a:latin typeface="+mj-lt"/>
              </a:rPr>
              <a:t>за 2023 год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2800" dirty="0" smtClean="0">
                <a:solidFill>
                  <a:schemeClr val="tx2">
                    <a:lumMod val="75000"/>
                  </a:schemeClr>
                </a:solidFill>
              </a:rPr>
            </a:br>
            <a:endParaRPr lang="ru-RU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122" name="AutoShape 2" descr="https://lucidgypsy.files.wordpress.com/2013/12/sky2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98126" y="0"/>
            <a:ext cx="904587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РАСХОДЫ БЮДЖЕТА ПОСЕЛЕНИЯ В РАМКАХ МУНИЦИПАЛЬНОЙ ПРОГРАММЫ  «Благоустройство территории Сальского  сельского поселения на </a:t>
            </a:r>
            <a:r>
              <a:rPr lang="ru-RU" sz="2800" b="1" dirty="0" smtClean="0">
                <a:solidFill>
                  <a:srgbClr val="002060"/>
                </a:solidFill>
              </a:rPr>
              <a:t>2023-2027 </a:t>
            </a:r>
            <a:r>
              <a:rPr lang="ru-RU" sz="2800" b="1" dirty="0" smtClean="0">
                <a:solidFill>
                  <a:srgbClr val="002060"/>
                </a:solidFill>
              </a:rPr>
              <a:t>годы» (ТЫС.РУБ.)</a:t>
            </a:r>
            <a:endParaRPr lang="ru-RU" sz="28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808480699"/>
              </p:ext>
            </p:extLst>
          </p:nvPr>
        </p:nvGraphicFramePr>
        <p:xfrm>
          <a:off x="192571" y="1806951"/>
          <a:ext cx="8856984" cy="33832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120680"/>
                <a:gridCol w="979547"/>
                <a:gridCol w="1036677"/>
                <a:gridCol w="720080"/>
              </a:tblGrid>
              <a:tr h="996258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программных</a:t>
                      </a:r>
                      <a:r>
                        <a:rPr lang="ru-RU" sz="16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мероприятий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Годовые назначения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Кассовое исполнение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Исполнение</a:t>
                      </a:r>
                      <a:endParaRPr lang="en-US" sz="1600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(%)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311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 ПО ПРОГРАММ</a:t>
                      </a:r>
                      <a:r>
                        <a:rPr lang="en-US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ru-RU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3184,770</a:t>
                      </a:r>
                      <a:endParaRPr lang="ru-RU" sz="14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3012,327</a:t>
                      </a:r>
                      <a:endParaRPr lang="ru-RU" sz="14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94,59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68542">
                <a:tc>
                  <a:txBody>
                    <a:bodyPr/>
                    <a:lstStyle/>
                    <a:p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Основное мероприятие:</a:t>
                      </a:r>
                    </a:p>
                    <a:p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«Организация уличного освещения Сальского сельского поселения»</a:t>
                      </a:r>
                      <a:endParaRPr lang="ru-RU" sz="1600" b="1" i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3,505</a:t>
                      </a:r>
                      <a:endParaRPr lang="ru-RU" sz="1400" b="0" i="1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3,505</a:t>
                      </a:r>
                      <a:endParaRPr lang="ru-RU" sz="1400" b="0" i="1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b="0" i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40826">
                <a:tc>
                  <a:txBody>
                    <a:bodyPr/>
                    <a:lstStyle/>
                    <a:p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Основное мероприятие:</a:t>
                      </a:r>
                    </a:p>
                    <a:p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«Благоустройство территории </a:t>
                      </a:r>
                      <a:r>
                        <a:rPr lang="ru-RU" sz="1600" b="1" i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Сальского </a:t>
                      </a:r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сельского поселения»</a:t>
                      </a:r>
                      <a:endParaRPr lang="ru-RU" sz="1600" b="1" i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536,167</a:t>
                      </a:r>
                      <a:endParaRPr lang="ru-RU" sz="1400" b="0" i="1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536,157</a:t>
                      </a:r>
                      <a:endParaRPr lang="ru-RU" sz="1400" b="0" i="1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  <a:p>
                      <a:pPr algn="ctr"/>
                      <a:endParaRPr lang="ru-RU" sz="1400" b="0" i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3110">
                <a:tc>
                  <a:txBody>
                    <a:bodyPr/>
                    <a:lstStyle/>
                    <a:p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Основное мероприятие:</a:t>
                      </a:r>
                    </a:p>
                    <a:p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«Дорожное хозяйство»</a:t>
                      </a:r>
                      <a:endParaRPr lang="ru-RU" sz="1600" b="1" i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2645,098</a:t>
                      </a:r>
                      <a:endParaRPr lang="ru-RU" sz="1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2472,665</a:t>
                      </a:r>
                      <a:endParaRPr lang="ru-RU" sz="1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93,48</a:t>
                      </a:r>
                      <a:endParaRPr lang="ru-RU" sz="14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241005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1" y="0"/>
            <a:ext cx="9143998" cy="6857999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98126" y="0"/>
            <a:ext cx="904587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РАСХОДЫ БЮДЖЕТА ПОСЕЛЕНИЯ В РАМКАХ МУНИЦИПАЛЬНОЙ ПРОГРАММЫ  «Формирование современной городской среды в  Сальского сельском поселении на </a:t>
            </a:r>
            <a:r>
              <a:rPr lang="ru-RU" sz="2800" b="1" dirty="0" smtClean="0">
                <a:solidFill>
                  <a:srgbClr val="002060"/>
                </a:solidFill>
              </a:rPr>
              <a:t>2023-2027 </a:t>
            </a:r>
            <a:r>
              <a:rPr lang="ru-RU" sz="2800" b="1" dirty="0" smtClean="0">
                <a:solidFill>
                  <a:srgbClr val="002060"/>
                </a:solidFill>
              </a:rPr>
              <a:t>годы» (ТЫС.РУБ.)</a:t>
            </a:r>
            <a:endParaRPr lang="ru-RU" sz="28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81594881"/>
              </p:ext>
            </p:extLst>
          </p:nvPr>
        </p:nvGraphicFramePr>
        <p:xfrm>
          <a:off x="213249" y="2060848"/>
          <a:ext cx="8856984" cy="381642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366863"/>
                <a:gridCol w="1368152"/>
                <a:gridCol w="1296144"/>
                <a:gridCol w="825825"/>
              </a:tblGrid>
              <a:tr h="136003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программных</a:t>
                      </a:r>
                      <a:r>
                        <a:rPr lang="ru-RU" sz="16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мероприятий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Годовые назначения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Кассовое исполнение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Исполнение</a:t>
                      </a:r>
                      <a:endParaRPr lang="en-US" sz="1600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(%)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27438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 ПО ПРОГРАММ</a:t>
                      </a:r>
                      <a:r>
                        <a:rPr lang="en-US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ru-RU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3098,624</a:t>
                      </a:r>
                      <a:endParaRPr lang="ru-RU" sz="14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3098,624</a:t>
                      </a:r>
                      <a:endParaRPr lang="ru-RU" sz="14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79790">
                <a:tc>
                  <a:txBody>
                    <a:bodyPr/>
                    <a:lstStyle/>
                    <a:p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Основное мероприятие:</a:t>
                      </a:r>
                    </a:p>
                    <a:p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«Благоустройство общественных территорий</a:t>
                      </a:r>
                      <a:r>
                        <a:rPr lang="ru-RU" sz="1600" b="1" i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Сальского сельского поселения</a:t>
                      </a:r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endParaRPr lang="ru-RU" sz="1600" b="1" i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3098,624</a:t>
                      </a:r>
                      <a:endParaRPr lang="ru-RU" sz="1400" b="0" i="1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3098,624</a:t>
                      </a:r>
                      <a:endParaRPr lang="ru-RU" sz="1400" b="0" i="1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b="0" i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49166">
                <a:tc>
                  <a:txBody>
                    <a:bodyPr/>
                    <a:lstStyle/>
                    <a:p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600" b="1" i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endParaRPr lang="ru-RU" sz="1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endParaRPr lang="ru-RU" sz="14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253340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1" y="0"/>
            <a:ext cx="9143998" cy="6857999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98126" y="0"/>
            <a:ext cx="904587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РАСХОДЫ БЮДЖЕТА ПОСЕЛЕНИЯ В РАМКАХ МУНИЦИПАЛЬНОЙ ПРОГРАММЫ  « Управление муниципальным имуществом Сальского сельского поселения на </a:t>
            </a:r>
            <a:r>
              <a:rPr lang="ru-RU" sz="2800" b="1" dirty="0" smtClean="0">
                <a:solidFill>
                  <a:srgbClr val="002060"/>
                </a:solidFill>
              </a:rPr>
              <a:t>2023 </a:t>
            </a:r>
            <a:r>
              <a:rPr lang="ru-RU" sz="2800" b="1" dirty="0" smtClean="0">
                <a:solidFill>
                  <a:srgbClr val="002060"/>
                </a:solidFill>
              </a:rPr>
              <a:t>-</a:t>
            </a:r>
            <a:r>
              <a:rPr lang="ru-RU" sz="2800" b="1" dirty="0" smtClean="0">
                <a:solidFill>
                  <a:srgbClr val="002060"/>
                </a:solidFill>
              </a:rPr>
              <a:t>2027 </a:t>
            </a:r>
            <a:r>
              <a:rPr lang="ru-RU" sz="2800" b="1" dirty="0" smtClean="0">
                <a:solidFill>
                  <a:srgbClr val="002060"/>
                </a:solidFill>
              </a:rPr>
              <a:t>годы» (ТЫС.РУБ.)</a:t>
            </a:r>
            <a:endParaRPr lang="ru-RU" sz="28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42708181"/>
              </p:ext>
            </p:extLst>
          </p:nvPr>
        </p:nvGraphicFramePr>
        <p:xfrm>
          <a:off x="213249" y="2060848"/>
          <a:ext cx="8856984" cy="448366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366863"/>
                <a:gridCol w="1368152"/>
                <a:gridCol w="1296144"/>
                <a:gridCol w="825825"/>
              </a:tblGrid>
              <a:tr h="136003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программных</a:t>
                      </a:r>
                      <a:r>
                        <a:rPr lang="ru-RU" sz="16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мероприятий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Годовые назначения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Кассовое исполнение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Исполнение</a:t>
                      </a:r>
                      <a:endParaRPr lang="en-US" sz="1600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(%)</a:t>
                      </a:r>
                    </a:p>
                    <a:p>
                      <a:pPr algn="ctr"/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27438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 ПО ПРОГРАММ</a:t>
                      </a:r>
                      <a:r>
                        <a:rPr lang="en-US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ru-RU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214,160</a:t>
                      </a:r>
                      <a:endParaRPr lang="ru-RU" sz="14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214,160</a:t>
                      </a:r>
                      <a:endParaRPr lang="ru-RU" sz="14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79790">
                <a:tc>
                  <a:txBody>
                    <a:bodyPr/>
                    <a:lstStyle/>
                    <a:p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Основное мероприятие:</a:t>
                      </a:r>
                    </a:p>
                    <a:p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«Содержание муниципального имущества»</a:t>
                      </a:r>
                      <a:endParaRPr lang="ru-RU" sz="1600" b="1" i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101,091</a:t>
                      </a:r>
                      <a:endParaRPr lang="ru-RU" sz="1400" b="0" i="1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101,091</a:t>
                      </a:r>
                      <a:endParaRPr lang="ru-RU" sz="1400" b="0" i="1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b="0" i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49166">
                <a:tc>
                  <a:txBody>
                    <a:bodyPr/>
                    <a:lstStyle/>
                    <a:p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Основное мероприятие:</a:t>
                      </a:r>
                    </a:p>
                    <a:p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«Имущественные</a:t>
                      </a:r>
                      <a:r>
                        <a:rPr lang="ru-RU" sz="1600" b="1" i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отношения</a:t>
                      </a:r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</a:p>
                    <a:p>
                      <a:endParaRPr lang="ru-RU" sz="1600" b="1" i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Основное мероприятие:</a:t>
                      </a:r>
                    </a:p>
                    <a:p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Развитие информационно-коммуникационной инфраструктуры в Сальском сельском поселении</a:t>
                      </a:r>
                      <a:endParaRPr lang="ru-RU" sz="1600" b="1" i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113,069</a:t>
                      </a:r>
                      <a:endParaRPr lang="ru-RU" sz="1400" b="0" i="0" u="none" strike="noStrike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  <a:p>
                      <a:pPr algn="ctr" fontAlgn="t"/>
                      <a:endParaRPr lang="ru-RU" sz="1400" b="0" i="0" u="none" strike="noStrike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  <a:p>
                      <a:pPr algn="ctr" fontAlgn="t"/>
                      <a:endParaRPr lang="ru-RU" sz="1400" b="0" i="0" u="none" strike="noStrike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  <a:p>
                      <a:pPr algn="ctr" fontAlgn="t"/>
                      <a:endParaRPr lang="ru-RU" sz="1400" b="0" i="0" u="none" strike="noStrike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  <a:p>
                      <a:pPr algn="ctr" fontAlgn="t"/>
                      <a:endParaRPr lang="ru-RU" sz="1400" b="0" i="0" u="none" strike="noStrike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  <a:p>
                      <a:pPr algn="ctr" fontAlgn="t"/>
                      <a:endParaRPr lang="ru-RU" sz="1400" b="0" i="0" u="none" strike="noStrike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113,069</a:t>
                      </a:r>
                      <a:endParaRPr lang="ru-RU" sz="1400" b="0" i="0" u="none" strike="noStrike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  <a:p>
                      <a:pPr algn="r" fontAlgn="t"/>
                      <a:endParaRPr lang="ru-RU" sz="1400" b="0" i="0" u="none" strike="noStrike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  <a:p>
                      <a:pPr algn="r" fontAlgn="t"/>
                      <a:endParaRPr lang="ru-RU" sz="1400" b="0" i="0" u="none" strike="noStrike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  <a:p>
                      <a:pPr algn="r" fontAlgn="t"/>
                      <a:endParaRPr lang="ru-RU" sz="1400" b="0" i="0" u="none" strike="noStrike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  <a:p>
                      <a:pPr algn="r" fontAlgn="t"/>
                      <a:endParaRPr lang="ru-RU" sz="1400" b="0" i="0" u="none" strike="noStrike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  <a:p>
                      <a:pPr algn="r" fontAlgn="t"/>
                      <a:endParaRPr lang="ru-RU" sz="1400" b="0" i="0" u="none" strike="noStrike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0</a:t>
                      </a:r>
                      <a:endParaRPr lang="ru-RU" sz="1400" b="0" i="0" u="none" strike="noStrike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  <a:p>
                      <a:pPr algn="r" fontAlgn="t"/>
                      <a:endParaRPr lang="ru-RU" sz="14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  <a:p>
                      <a:pPr algn="ctr"/>
                      <a:endParaRPr lang="ru-RU" sz="1400" b="0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b="0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b="0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b="0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b="0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4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739171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413792" y="4919007"/>
            <a:ext cx="831641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Администрация Сальского  сельского поселения</a:t>
            </a:r>
          </a:p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Телефон: 8 4235656117</a:t>
            </a:r>
          </a:p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 </a:t>
            </a:r>
            <a:r>
              <a:rPr lang="en-US" sz="2000" b="1" dirty="0">
                <a:solidFill>
                  <a:srgbClr val="002060"/>
                </a:solidFill>
              </a:rPr>
              <a:t>adm-salskoe@mail.ru</a:t>
            </a:r>
            <a:endParaRPr lang="ru-RU" sz="2000" b="1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755576" y="188640"/>
            <a:ext cx="7488832" cy="120032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altLang="ru-RU" sz="3200" b="1" dirty="0" smtClean="0">
                <a:ln w="11430"/>
                <a:solidFill>
                  <a:schemeClr val="bg1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3600" b="1" dirty="0" smtClean="0">
                <a:ln w="11430"/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Уважаемые жители </a:t>
            </a:r>
            <a:r>
              <a:rPr lang="ru-RU" altLang="ru-RU" sz="3600" b="1" dirty="0">
                <a:ln w="11430"/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altLang="ru-RU" sz="3600" b="1" dirty="0" smtClean="0">
                <a:ln w="11430"/>
                <a:solidFill>
                  <a:srgbClr val="00206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альского сельского поселения!</a:t>
            </a:r>
            <a:endParaRPr lang="ru-RU" sz="3600" b="1" dirty="0">
              <a:ln w="11430"/>
              <a:solidFill>
                <a:srgbClr val="00206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1844824"/>
            <a:ext cx="871296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 smtClean="0">
                <a:solidFill>
                  <a:srgbClr val="002060"/>
                </a:solidFill>
              </a:rPr>
              <a:t>       </a:t>
            </a:r>
            <a:r>
              <a:rPr lang="ru-RU" sz="2800" b="1" i="1" dirty="0" smtClean="0">
                <a:solidFill>
                  <a:srgbClr val="002060"/>
                </a:solidFill>
              </a:rPr>
              <a:t>Представляем Вашему вниманию Отчет об исполнении  бюджета Сальского сельского поселения Дальнереченского муниципального  района за 2023 год.</a:t>
            </a:r>
          </a:p>
          <a:p>
            <a:pPr algn="just"/>
            <a:r>
              <a:rPr lang="ru-RU" sz="2800" b="1" i="1" dirty="0" smtClean="0">
                <a:solidFill>
                  <a:srgbClr val="002060"/>
                </a:solidFill>
              </a:rPr>
              <a:t>        Бюджет для граждан нацелен на получение обратной связи от жителей поселения, которых волнуют проблемы муниципальных финансов. Надеемся, что представление бюджета в понятной для жителей форме повысит уровень общественного участия граждан в бюджетном процессе.</a:t>
            </a:r>
            <a:endParaRPr lang="ru-RU" sz="2800" b="1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25760" y="620688"/>
            <a:ext cx="88924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ОСНОВНЫЕ ПАРАМЕТРЫ ИСПОЛНЕНИЯ  БЮДЖЕТА САЛЬСКОГО СЕЛЬСКОГО ПОСЕЛЕНИЯ ЗА 2023 ГОД (ТЫС.РУБ.)</a:t>
            </a:r>
            <a:endParaRPr lang="ru-RU" sz="2800" b="1" dirty="0">
              <a:solidFill>
                <a:srgbClr val="00206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929892313"/>
              </p:ext>
            </p:extLst>
          </p:nvPr>
        </p:nvGraphicFramePr>
        <p:xfrm>
          <a:off x="971600" y="2564903"/>
          <a:ext cx="7200800" cy="21945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376963"/>
                <a:gridCol w="1538035"/>
                <a:gridCol w="1383704"/>
                <a:gridCol w="1902098"/>
              </a:tblGrid>
              <a:tr h="596199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Показатель</a:t>
                      </a:r>
                      <a:endParaRPr lang="ru-RU" sz="24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План</a:t>
                      </a:r>
                      <a:endParaRPr lang="ru-RU" sz="24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Факт</a:t>
                      </a:r>
                      <a:endParaRPr lang="ru-RU" sz="24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Исполнение</a:t>
                      </a:r>
                    </a:p>
                    <a:p>
                      <a:pPr algn="ctr"/>
                      <a:r>
                        <a:rPr lang="ru-RU" sz="240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(%)</a:t>
                      </a:r>
                      <a:endParaRPr lang="ru-RU" sz="2400" b="1" dirty="0">
                        <a:solidFill>
                          <a:schemeClr val="bg2">
                            <a:lumMod val="2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21464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Доход</a:t>
                      </a:r>
                      <a:endParaRPr lang="ru-RU" sz="2400" b="1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11997,83</a:t>
                      </a:r>
                      <a:endParaRPr lang="ru-RU" sz="2000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12907,83</a:t>
                      </a:r>
                      <a:endParaRPr lang="ru-RU" sz="2000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107,58</a:t>
                      </a:r>
                      <a:endParaRPr lang="ru-RU" sz="2000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21464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Расход</a:t>
                      </a:r>
                      <a:endParaRPr lang="ru-RU" sz="2400" b="1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11688,54</a:t>
                      </a:r>
                      <a:endParaRPr lang="ru-RU" sz="2000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11516,02</a:t>
                      </a:r>
                      <a:endParaRPr lang="ru-RU" sz="2000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98,52</a:t>
                      </a:r>
                      <a:endParaRPr lang="ru-RU" sz="2000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21464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Дефицит</a:t>
                      </a:r>
                      <a:endParaRPr lang="ru-RU" sz="2400" b="1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309,29</a:t>
                      </a:r>
                      <a:endParaRPr lang="ru-RU" sz="2000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1391,81</a:t>
                      </a:r>
                      <a:endParaRPr lang="ru-RU" sz="2000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-</a:t>
                      </a:r>
                      <a:endParaRPr lang="ru-RU" sz="2000" b="1" dirty="0">
                        <a:solidFill>
                          <a:schemeClr val="accent3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399997" y="1043910"/>
            <a:ext cx="834400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ИСПОЛНЕНИЕ БЮДЖЕТА САЛЬСКОГО СЕЛЬСКОГО ПОСЕЛЕНИЯ ЗА 2023 ГОД ПО ДОХОДАМ (ТЫС.РУБ.)</a:t>
            </a:r>
            <a:endParaRPr lang="ru-RU" sz="2800" b="1" dirty="0">
              <a:solidFill>
                <a:srgbClr val="002060"/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35688983"/>
              </p:ext>
            </p:extLst>
          </p:nvPr>
        </p:nvGraphicFramePr>
        <p:xfrm>
          <a:off x="643102" y="3140968"/>
          <a:ext cx="7704856" cy="2880320"/>
        </p:xfrm>
        <a:graphic>
          <a:graphicData uri="http://schemas.openxmlformats.org/drawingml/2006/table">
            <a:tbl>
              <a:tblPr/>
              <a:tblGrid>
                <a:gridCol w="6056792"/>
                <a:gridCol w="1648064"/>
              </a:tblGrid>
              <a:tr h="9089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местного бюджета</a:t>
                      </a:r>
                      <a:endParaRPr kumimoji="0" lang="ru-RU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1612" marR="5161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12907,83</a:t>
                      </a:r>
                    </a:p>
                  </a:txBody>
                  <a:tcPr marL="51612" marR="5161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964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</a:t>
                      </a:r>
                      <a:r>
                        <a:rPr kumimoji="0" lang="ru-RU" sz="3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т.ч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налоговые и неналоговые доходы</a:t>
                      </a:r>
                    </a:p>
                  </a:txBody>
                  <a:tcPr marL="51612" marR="5161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5905,25</a:t>
                      </a:r>
                    </a:p>
                  </a:txBody>
                  <a:tcPr marL="51612" marR="5161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748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 </a:t>
                      </a:r>
                    </a:p>
                  </a:txBody>
                  <a:tcPr marL="51612" marR="5161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7002,58</a:t>
                      </a:r>
                    </a:p>
                  </a:txBody>
                  <a:tcPr marL="51612" marR="51612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17100" y="-2573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0"/>
            <a:ext cx="9144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СТРУКТУРА И ОБЪЕМ НАЛОГОВЫХ И НЕНАЛОГОВЫХ ДОХОДОВ БЮДЖЕТА САЛЬСКОГО СЕЛЬСКОГО ПОСЕЛЕНИЯ ЗА 2023 ГОД (ТЫС.РУБ.)</a:t>
            </a:r>
            <a:endParaRPr lang="ru-RU" sz="2800" b="1" dirty="0">
              <a:solidFill>
                <a:srgbClr val="002060"/>
              </a:solidFill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921202128"/>
              </p:ext>
            </p:extLst>
          </p:nvPr>
        </p:nvGraphicFramePr>
        <p:xfrm>
          <a:off x="1511660" y="1372333"/>
          <a:ext cx="6120680" cy="5483094"/>
        </p:xfrm>
        <a:graphic>
          <a:graphicData uri="http://schemas.openxmlformats.org/drawingml/2006/table">
            <a:tbl>
              <a:tblPr/>
              <a:tblGrid>
                <a:gridCol w="2641746"/>
                <a:gridCol w="886646"/>
                <a:gridCol w="1512168"/>
                <a:gridCol w="1080120"/>
              </a:tblGrid>
              <a:tr h="299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показателя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8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8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Поступило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8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Отклонения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D2D8A"/>
                    </a:solidFill>
                  </a:tcPr>
                </a:tc>
              </a:tr>
              <a:tr h="4628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НАЛОГОВЫЕ И НЕНАЛОГОВЫЕ ДОХОДЫ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4822,81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5905,249 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1082,439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</a:tr>
              <a:tr h="4628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 на доходы физических лиц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1244,0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1457,89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213,89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</a:tr>
              <a:tr h="4628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Единый сельскохозяйственный налог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0,706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0,706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</a:tr>
              <a:tr h="2722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Земельный налог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421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686,583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265,583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</a:tr>
              <a:tr h="2722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 на имущество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135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174,90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39,90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</a:tr>
              <a:tr h="844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Доходы от использования имущества,  находящегося в государственной и муниципальной собственности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55,1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55,1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</a:tr>
              <a:tr h="2722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Государственная пошлина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6,91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-0,09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</a:tr>
              <a:tr h="2722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Штрафы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</a:tr>
              <a:tr h="65350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от оказания платных услуг и компенсации затрат государства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15,0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15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</a:tr>
              <a:tr h="4628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от продажи земельных участков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2944,00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3507,16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563,16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</a:tr>
              <a:tr h="4628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7175,03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7002,58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-172,45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A"/>
                    </a:solidFill>
                  </a:tcPr>
                </a:tc>
              </a:tr>
              <a:tr h="2722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ДОХОДОВ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11997,83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12907,83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910</a:t>
                      </a:r>
                    </a:p>
                  </a:txBody>
                  <a:tcPr marL="91444" marR="91444" marT="45710" marB="4571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D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930635619"/>
              </p:ext>
            </p:extLst>
          </p:nvPr>
        </p:nvGraphicFramePr>
        <p:xfrm>
          <a:off x="500035" y="1340766"/>
          <a:ext cx="8320436" cy="43924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6171"/>
                <a:gridCol w="1280882"/>
                <a:gridCol w="1280882"/>
                <a:gridCol w="1812501"/>
              </a:tblGrid>
              <a:tr h="47922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План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Факт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Исполнение(%)</a:t>
                      </a:r>
                      <a:endParaRPr lang="ru-RU" dirty="0"/>
                    </a:p>
                  </a:txBody>
                  <a:tcPr/>
                </a:tc>
              </a:tr>
              <a:tr h="469014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ВСЕГО</a:t>
                      </a:r>
                      <a:endParaRPr lang="ru-RU" sz="1800" b="1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11688,54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11516,022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98,52</a:t>
                      </a:r>
                      <a:endParaRPr lang="ru-RU" b="1" dirty="0"/>
                    </a:p>
                  </a:txBody>
                  <a:tcPr/>
                </a:tc>
              </a:tr>
              <a:tr h="469014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Общегосударственные вопросы</a:t>
                      </a:r>
                      <a:r>
                        <a:rPr lang="ru-RU" sz="180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sz="18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3020,64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3020,573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99,99</a:t>
                      </a:r>
                      <a:endParaRPr lang="ru-RU" b="0" dirty="0"/>
                    </a:p>
                  </a:txBody>
                  <a:tcPr/>
                </a:tc>
              </a:tr>
              <a:tr h="554015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Национальная оборона</a:t>
                      </a:r>
                      <a:endParaRPr lang="ru-RU" sz="1800" b="0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215,585</a:t>
                      </a:r>
                      <a:endParaRPr lang="ru-RU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215,585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/>
                        <a:t>100</a:t>
                      </a:r>
                    </a:p>
                  </a:txBody>
                  <a:tcPr/>
                </a:tc>
              </a:tr>
              <a:tr h="836849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Национальная безопасность и правоохранительная деятельность</a:t>
                      </a:r>
                      <a:endParaRPr lang="ru-RU" sz="18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90,259</a:t>
                      </a:r>
                      <a:endParaRPr lang="ru-RU" b="0" dirty="0" smtClean="0"/>
                    </a:p>
                    <a:p>
                      <a:pPr algn="ctr"/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90,259</a:t>
                      </a:r>
                      <a:endParaRPr lang="ru-RU" b="0" dirty="0" smtClean="0"/>
                    </a:p>
                    <a:p>
                      <a:pPr algn="ctr"/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100</a:t>
                      </a:r>
                      <a:endParaRPr lang="ru-RU" b="0" dirty="0"/>
                    </a:p>
                  </a:txBody>
                  <a:tcPr/>
                </a:tc>
              </a:tr>
              <a:tr h="6463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Национальная экономика</a:t>
                      </a:r>
                      <a:endParaRPr lang="ru-RU" sz="1800" kern="120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2645,098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2472,665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93,48</a:t>
                      </a:r>
                      <a:endParaRPr lang="ru-RU" b="0" dirty="0"/>
                    </a:p>
                  </a:txBody>
                  <a:tcPr/>
                </a:tc>
              </a:tr>
              <a:tr h="469014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Жилищно-коммунальное</a:t>
                      </a:r>
                      <a:r>
                        <a:rPr lang="ru-RU" sz="1800" b="1" kern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хозяйство</a:t>
                      </a:r>
                      <a:endParaRPr lang="ru-RU" sz="18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3638,296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3638,286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99,99</a:t>
                      </a:r>
                      <a:endParaRPr lang="ru-RU" b="0" dirty="0"/>
                    </a:p>
                  </a:txBody>
                  <a:tcPr/>
                </a:tc>
              </a:tr>
              <a:tr h="469014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Культура</a:t>
                      </a:r>
                      <a:r>
                        <a:rPr lang="ru-RU" sz="1800" b="1" kern="120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и кинематография</a:t>
                      </a:r>
                      <a:endParaRPr lang="ru-RU" sz="18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2078,66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2078,654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0" dirty="0" smtClean="0"/>
                        <a:t>99,99</a:t>
                      </a:r>
                      <a:endParaRPr lang="ru-RU" b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395536" y="188640"/>
            <a:ext cx="83529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СТРУКТУРА И ОБЪЕМ РАСХОДОВ БЮДЖЕТА САЛЬСКОГО СЕЛЬСКОГО ПОСЕЛЕНИЯ ЗА 2023 (ТЫС.РУБ.)</a:t>
            </a:r>
            <a:endParaRPr lang="ru-RU" sz="2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1" y="-1"/>
            <a:ext cx="9143998" cy="6857999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49063" y="620688"/>
            <a:ext cx="904587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РАСХОДЫ БЮДЖЕТА ПОСЕЛЕНИЯ В РАМКАХ МУНИЦИПАЛЬНЫХ ПРОГРАММ ЗА </a:t>
            </a:r>
            <a:r>
              <a:rPr lang="ru-RU" sz="2800" b="1" dirty="0" smtClean="0">
                <a:solidFill>
                  <a:srgbClr val="002060"/>
                </a:solidFill>
              </a:rPr>
              <a:t>2023 </a:t>
            </a:r>
            <a:r>
              <a:rPr lang="ru-RU" sz="2800" b="1" dirty="0" smtClean="0">
                <a:solidFill>
                  <a:srgbClr val="002060"/>
                </a:solidFill>
              </a:rPr>
              <a:t>ГОД (тыс.руб.)</a:t>
            </a:r>
            <a:endParaRPr lang="ru-RU" sz="28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80405736"/>
              </p:ext>
            </p:extLst>
          </p:nvPr>
        </p:nvGraphicFramePr>
        <p:xfrm>
          <a:off x="251520" y="1916832"/>
          <a:ext cx="8640960" cy="459329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589659"/>
                <a:gridCol w="1290842"/>
                <a:gridCol w="1434268"/>
                <a:gridCol w="1326191"/>
              </a:tblGrid>
              <a:tr h="756857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программ</a:t>
                      </a:r>
                      <a:endParaRPr lang="ru-RU" sz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Годовые назначения</a:t>
                      </a:r>
                      <a:endParaRPr lang="ru-RU" sz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Кассовое исполнение</a:t>
                      </a:r>
                      <a:endParaRPr lang="ru-RU" sz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Исполнение</a:t>
                      </a:r>
                      <a:endParaRPr lang="en-US" sz="1200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(%)</a:t>
                      </a:r>
                      <a:endParaRPr lang="ru-RU" sz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95271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 ПО ПРОГРАММАМ</a:t>
                      </a:r>
                      <a:endParaRPr lang="ru-RU" sz="12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8666,477</a:t>
                      </a:r>
                      <a:endParaRPr lang="ru-RU" sz="12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8494,025</a:t>
                      </a:r>
                      <a:endParaRPr lang="ru-RU" sz="12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98.01</a:t>
                      </a:r>
                      <a:endParaRPr lang="ru-RU" sz="12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47892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«Благоустройство территории Сальского</a:t>
                      </a:r>
                      <a:r>
                        <a:rPr lang="ru-RU" sz="1200" b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сельского поселения на </a:t>
                      </a:r>
                      <a:r>
                        <a:rPr lang="ru-RU" sz="1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2023-2027годы</a:t>
                      </a:r>
                      <a:r>
                        <a:rPr lang="ru-RU" sz="1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endParaRPr lang="ru-RU" sz="12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3184,770</a:t>
                      </a:r>
                      <a:endParaRPr lang="ru-RU" sz="1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3012,327</a:t>
                      </a:r>
                      <a:endParaRPr lang="ru-RU" sz="1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94,59</a:t>
                      </a:r>
                      <a:endParaRPr lang="ru-RU" sz="12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12593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«Обеспечение пожарной безопасности на территории Сальского</a:t>
                      </a:r>
                      <a:r>
                        <a:rPr lang="ru-RU" sz="1200" b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сельского поселения на </a:t>
                      </a:r>
                      <a:r>
                        <a:rPr lang="ru-RU" sz="1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2023-2027</a:t>
                      </a:r>
                      <a:r>
                        <a:rPr lang="ru-RU" sz="1200" b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годы»</a:t>
                      </a:r>
                      <a:endParaRPr lang="ru-RU" sz="12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90,259</a:t>
                      </a:r>
                      <a:endParaRPr lang="ru-RU" sz="1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90,259</a:t>
                      </a:r>
                      <a:endParaRPr lang="ru-RU" sz="1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  <a:p>
                      <a:pPr algn="ctr"/>
                      <a:endParaRPr lang="ru-RU" sz="12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05768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«Развитие и сохранение</a:t>
                      </a:r>
                      <a:r>
                        <a:rPr lang="ru-RU" sz="1200" b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культуры на территории </a:t>
                      </a:r>
                      <a:r>
                        <a:rPr lang="ru-RU" sz="1200" b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Сальского</a:t>
                      </a:r>
                      <a:r>
                        <a:rPr lang="ru-RU" sz="1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сельского поселения на </a:t>
                      </a:r>
                      <a:r>
                        <a:rPr lang="ru-RU" sz="1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2023-2027</a:t>
                      </a:r>
                      <a:r>
                        <a:rPr lang="ru-RU" sz="1200" b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годы</a:t>
                      </a:r>
                      <a:r>
                        <a:rPr lang="ru-RU" sz="1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endParaRPr lang="ru-RU" sz="12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2078,664</a:t>
                      </a:r>
                      <a:endParaRPr lang="ru-RU" sz="1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2078,655</a:t>
                      </a:r>
                      <a:endParaRPr lang="ru-RU" sz="1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99,99</a:t>
                      </a:r>
                      <a:endParaRPr lang="ru-RU" sz="12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6174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«Формирование современной городской среды </a:t>
                      </a:r>
                      <a:r>
                        <a:rPr lang="ru-RU" sz="1200" b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Сальского </a:t>
                      </a:r>
                      <a:r>
                        <a:rPr lang="ru-RU" sz="1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сельского поселения</a:t>
                      </a:r>
                      <a:r>
                        <a:rPr lang="ru-RU" sz="1200" b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на </a:t>
                      </a:r>
                      <a:r>
                        <a:rPr lang="ru-RU" sz="1200" b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2023-2027 </a:t>
                      </a:r>
                      <a:r>
                        <a:rPr lang="ru-RU" sz="1200" b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годы</a:t>
                      </a:r>
                      <a:r>
                        <a:rPr lang="ru-RU" sz="1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</a:p>
                    <a:p>
                      <a:endParaRPr lang="ru-RU" sz="12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3098,624</a:t>
                      </a:r>
                      <a:endParaRPr lang="ru-RU" sz="1200" b="0" i="0" u="none" strike="noStrike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 fontAlgn="t"/>
                      <a:endParaRPr lang="ru-RU" sz="1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3098,624</a:t>
                      </a:r>
                      <a:endParaRPr lang="ru-RU" sz="1200" b="0" i="0" u="none" strike="noStrike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r" fontAlgn="t"/>
                      <a:endParaRPr lang="ru-RU" sz="1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  <a:p>
                      <a:pPr algn="ctr"/>
                      <a:endParaRPr lang="ru-RU" sz="12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61741"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«Управление муниципальным имуществом Сальского сельского поселения на </a:t>
                      </a:r>
                      <a:r>
                        <a:rPr lang="ru-RU" sz="1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2023-2027 </a:t>
                      </a:r>
                      <a:r>
                        <a:rPr lang="ru-RU" sz="1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годы»</a:t>
                      </a:r>
                      <a:endParaRPr lang="ru-RU" sz="12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214,16</a:t>
                      </a:r>
                      <a:endParaRPr lang="ru-RU" sz="1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b="0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214,16</a:t>
                      </a:r>
                      <a:endParaRPr lang="ru-RU" sz="1200" b="0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200" b="0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47189" y="764704"/>
            <a:ext cx="904587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РАСХОДЫ БЮДЖЕТА ПОСЕЛЕНИЯ В РАМКАХ МУНИЦИПАЛЬНОЙ ПРОГРАММЫ  «Развитие  и сохранение культуры на территории Сальского сельского поселения на </a:t>
            </a:r>
            <a:r>
              <a:rPr lang="ru-RU" sz="2800" b="1" dirty="0" smtClean="0">
                <a:solidFill>
                  <a:srgbClr val="002060"/>
                </a:solidFill>
              </a:rPr>
              <a:t>2023-2027 </a:t>
            </a:r>
            <a:r>
              <a:rPr lang="ru-RU" sz="2800" b="1" dirty="0" smtClean="0">
                <a:solidFill>
                  <a:srgbClr val="002060"/>
                </a:solidFill>
              </a:rPr>
              <a:t>годы» (ТЫС.РУБ.)</a:t>
            </a:r>
            <a:endParaRPr lang="ru-RU" sz="28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60210901"/>
              </p:ext>
            </p:extLst>
          </p:nvPr>
        </p:nvGraphicFramePr>
        <p:xfrm>
          <a:off x="251520" y="3140968"/>
          <a:ext cx="8640960" cy="275243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589659"/>
                <a:gridCol w="1290842"/>
                <a:gridCol w="1434268"/>
                <a:gridCol w="1326191"/>
              </a:tblGrid>
              <a:tr h="765904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программных</a:t>
                      </a:r>
                      <a:r>
                        <a:rPr lang="ru-RU" sz="16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мероприятий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Годовые назначения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Кассовое исполнение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Исполнение</a:t>
                      </a:r>
                      <a:endParaRPr lang="en-US" sz="1600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(%)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 ПО ПРОГРАММ</a:t>
                      </a:r>
                      <a:r>
                        <a:rPr lang="en-US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ru-RU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2078,664</a:t>
                      </a:r>
                      <a:endParaRPr lang="ru-RU" sz="14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2078,655</a:t>
                      </a:r>
                      <a:endParaRPr lang="ru-RU" sz="14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99,99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46264">
                <a:tc>
                  <a:txBody>
                    <a:bodyPr/>
                    <a:lstStyle/>
                    <a:p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Основное мероприятие:</a:t>
                      </a:r>
                    </a:p>
                    <a:p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«Развитие культурно-досуговой деятельности»</a:t>
                      </a:r>
                    </a:p>
                    <a:p>
                      <a:endParaRPr lang="ru-RU" sz="1600" b="1" i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Основное мероприятие:</a:t>
                      </a:r>
                    </a:p>
                    <a:p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«Развитие материально-</a:t>
                      </a:r>
                      <a:r>
                        <a:rPr lang="ru-RU" sz="1600" b="1" i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технической базы учреждений культуры»</a:t>
                      </a:r>
                      <a:endParaRPr lang="ru-RU" sz="1600" b="1" i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1648,537</a:t>
                      </a:r>
                      <a:endParaRPr lang="ru-RU" sz="1400" b="0" i="1" u="none" strike="noStrike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  <a:p>
                      <a:pPr algn="ctr" fontAlgn="t"/>
                      <a:endParaRPr lang="ru-RU" sz="1400" b="0" i="1" u="none" strike="noStrike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  <a:p>
                      <a:pPr algn="ctr" fontAlgn="t"/>
                      <a:endParaRPr lang="ru-RU" sz="1400" b="0" i="1" u="none" strike="noStrike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  <a:p>
                      <a:pPr algn="ctr" fontAlgn="t"/>
                      <a:endParaRPr lang="ru-RU" sz="1400" b="0" i="1" u="none" strike="noStrike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  <a:p>
                      <a:pPr algn="ctr" fontAlgn="t"/>
                      <a:endParaRPr lang="ru-RU" sz="1400" b="0" i="1" u="none" strike="noStrike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  <a:p>
                      <a:pPr algn="ctr" fontAlgn="t"/>
                      <a:r>
                        <a:rPr lang="ru-RU" sz="14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430,127</a:t>
                      </a:r>
                      <a:endParaRPr lang="ru-RU" sz="1400" b="0" i="1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1648,528</a:t>
                      </a:r>
                      <a:endParaRPr lang="ru-RU" sz="1400" b="0" i="1" u="none" strike="noStrike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  <a:p>
                      <a:pPr algn="r" fontAlgn="t"/>
                      <a:endParaRPr lang="ru-RU" sz="1400" b="0" i="1" u="none" strike="noStrike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  <a:p>
                      <a:pPr algn="r" fontAlgn="t"/>
                      <a:endParaRPr lang="ru-RU" sz="1400" b="0" i="1" u="none" strike="noStrike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  <a:p>
                      <a:pPr algn="r" fontAlgn="t"/>
                      <a:endParaRPr lang="ru-RU" sz="1400" b="0" i="1" u="none" strike="noStrike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  <a:p>
                      <a:pPr algn="r" fontAlgn="t"/>
                      <a:endParaRPr lang="ru-RU" sz="1400" b="0" i="1" u="none" strike="noStrike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  <a:p>
                      <a:pPr algn="r" fontAlgn="t"/>
                      <a:r>
                        <a:rPr lang="ru-RU" sz="14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430.127</a:t>
                      </a:r>
                      <a:endParaRPr lang="ru-RU" sz="1400" b="0" i="1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99,99</a:t>
                      </a:r>
                      <a:endParaRPr lang="ru-RU" sz="1400" b="0" i="1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b="0" i="1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b="0" i="1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b="0" i="1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b="0" i="1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400" b="0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b="0" i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438161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14559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63622" y="836712"/>
            <a:ext cx="904587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РАСХОДЫ БЮДЖЕТА ПОСЕЛЕНИЯ В РАМКАХ МУНИЦИПАЛЬНОЙ ПРОГРАММЫ  «Обеспечение пожарной безопасности на территории Сальского сельского поселения на </a:t>
            </a:r>
            <a:r>
              <a:rPr lang="ru-RU" sz="2800" b="1" dirty="0" smtClean="0">
                <a:solidFill>
                  <a:srgbClr val="002060"/>
                </a:solidFill>
              </a:rPr>
              <a:t>2023-2027 </a:t>
            </a:r>
            <a:r>
              <a:rPr lang="ru-RU" sz="2800" b="1" dirty="0" smtClean="0">
                <a:solidFill>
                  <a:srgbClr val="002060"/>
                </a:solidFill>
              </a:rPr>
              <a:t>годы» (ТЫС.РУБ.)</a:t>
            </a:r>
            <a:endParaRPr lang="ru-RU" sz="28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26636318"/>
              </p:ext>
            </p:extLst>
          </p:nvPr>
        </p:nvGraphicFramePr>
        <p:xfrm>
          <a:off x="127762" y="2780928"/>
          <a:ext cx="8856984" cy="326109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120680"/>
                <a:gridCol w="979547"/>
                <a:gridCol w="1036677"/>
                <a:gridCol w="720080"/>
              </a:tblGrid>
              <a:tr h="1026946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 программных</a:t>
                      </a:r>
                      <a:r>
                        <a:rPr lang="ru-RU" sz="1600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мероприятий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Годовые назначения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Кассовое исполнение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Исполнение</a:t>
                      </a:r>
                      <a:endParaRPr lang="en-US" sz="1600" dirty="0" smtClean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(%)</a:t>
                      </a:r>
                      <a:endParaRPr lang="ru-RU" sz="16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2754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 ПО ПРОГРАММ</a:t>
                      </a:r>
                      <a:r>
                        <a:rPr lang="en-US" sz="16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ru-RU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90,259</a:t>
                      </a:r>
                      <a:endParaRPr lang="ru-RU" sz="14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1" i="0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90,259</a:t>
                      </a:r>
                      <a:endParaRPr lang="ru-RU" sz="1400" b="1" i="0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b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92215">
                <a:tc>
                  <a:txBody>
                    <a:bodyPr/>
                    <a:lstStyle/>
                    <a:p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Основное мероприятие:</a:t>
                      </a:r>
                    </a:p>
                    <a:p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«Проведение мероприятий по повышению уровня пожарной безопасности в населенных пунктах,</a:t>
                      </a:r>
                      <a:r>
                        <a:rPr lang="ru-RU" sz="1600" b="1" i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обучение населения мерам пожарной безопасности</a:t>
                      </a:r>
                      <a:r>
                        <a:rPr lang="ru-RU" sz="1600" b="1" i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endParaRPr lang="ru-RU" sz="1600" b="1" i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90,259</a:t>
                      </a:r>
                      <a:endParaRPr lang="ru-RU" sz="1400" b="0" i="1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1" u="none" strike="noStrike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/>
                        </a:rPr>
                        <a:t>90,259</a:t>
                      </a:r>
                      <a:endParaRPr lang="ru-RU" sz="1400" b="0" i="1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lang="ru-RU" sz="1400" b="0" i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92215">
                <a:tc>
                  <a:txBody>
                    <a:bodyPr/>
                    <a:lstStyle/>
                    <a:p>
                      <a:endParaRPr lang="ru-RU" sz="1600" b="1" i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t"/>
                      <a:endParaRPr lang="ru-RU" sz="1400" b="0" i="1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endParaRPr lang="ru-RU" sz="1400" b="0" i="1" u="none" strike="noStrike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/>
                      <a:endParaRPr lang="ru-RU" sz="1400" b="0" i="1" dirty="0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400" b="0" i="1" dirty="0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066576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3856</TotalTime>
  <Words>677</Words>
  <Application>Microsoft Office PowerPoint</Application>
  <PresentationFormat>Экран (4:3)</PresentationFormat>
  <Paragraphs>280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для граждан</dc:title>
  <dc:creator>Галина</dc:creator>
  <cp:lastModifiedBy>Пользователь</cp:lastModifiedBy>
  <cp:revision>110</cp:revision>
  <dcterms:created xsi:type="dcterms:W3CDTF">2018-03-07T10:41:26Z</dcterms:created>
  <dcterms:modified xsi:type="dcterms:W3CDTF">2024-03-06T00:32:07Z</dcterms:modified>
</cp:coreProperties>
</file>