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notesSlide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_rels/notesSlide5.xml.rels" ContentType="application/vnd.openxmlformats-package.relationships+xml"/>
  <Override PartName="/ppt/notesSlides/_rels/notesSlide1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9E2FC59B-3681-481D-8ABD-CBE7CFFA34A1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70857D2-A082-4BC7-A228-76FC2A702AFD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13A653F-6C14-43FC-8F38-4B24FCB4BADD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9E455C5-77D4-40A1-AA1B-BF3DA038E21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C7A5D6-ECA9-4F94-8906-42BA3B6E75B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04F610F-89ED-4DDE-87D0-FBFD7BC40E6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44BEF90-C2E8-4940-9C75-1E84E203B4C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BDAFCAB-346D-40FE-9E9C-D9D0EE38F09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E93B7A3-0002-4920-9BCD-F82F759485C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A21675D-4342-4FEF-B749-93298A40B8C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86D3945-6682-4D80-8E33-E476B1192C1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171DA37-8BF3-43ED-9F04-2E65381F165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A839C2A-24F1-42DE-BD28-472F0E27E2A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FDB308D-925A-4F3C-B4B1-77590564105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105B02-D30A-4B90-98CC-3F6DDDEA0AB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2E71A2A-4B6B-4524-91F2-F253B797E9E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AF0E630-42D7-43B0-A84C-995C9A6F268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43C0C77-BFE0-461C-B4AB-527B3BE4103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3FC03FF-D2CA-4E87-8F29-2659D681B2D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5EED386-C250-4CBA-92BB-826BC20D80A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AFDC7C8-8F1B-4A6D-B765-0A10428C315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F59A3A7-112B-4435-B90F-88934C717C6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BD5E74-EE67-4F89-889A-17BD910A470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C8CFC79-6E0E-40D5-B540-87904D0F1CC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E0A3801-0989-4B00-AAF5-8E5985FE6B8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72BED16-747F-490C-8664-0F0150B76A1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E181D0D-31C0-42A1-B2BA-521B97B8FE8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33CC78A-D772-45C7-859A-BE21F099341F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B2CC4E9-8704-40E7-A74E-F6424865C73F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1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solidFill>
              <a:srgbClr val="ffffff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307800" y="4725000"/>
            <a:ext cx="8424720" cy="2304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1" i="1" lang="ru-RU" sz="2800" spc="-1" strike="noStrike">
                <a:solidFill>
                  <a:srgbClr val="000000"/>
                </a:solidFill>
                <a:latin typeface="Calibri"/>
              </a:rPr>
              <a:t>Отчет об исполнении  бюджета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1" i="1" lang="ru-RU" sz="2800" spc="-1" strike="noStrike">
                <a:solidFill>
                  <a:srgbClr val="000000"/>
                </a:solidFill>
                <a:latin typeface="Calibri"/>
              </a:rPr>
              <a:t>Ореховского сельского поселения Дальнереченского муниципального района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1" i="1" lang="ru-RU" sz="2800" spc="-1" strike="noStrike">
                <a:solidFill>
                  <a:srgbClr val="000000"/>
                </a:solidFill>
                <a:latin typeface="Calibri"/>
              </a:rPr>
              <a:t>за 2024 год</a:t>
            </a:r>
            <a:br>
              <a:rPr sz="2800"/>
            </a:b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Auto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1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16" name="Прямоугольник 2"/>
          <p:cNvSpPr/>
          <p:nvPr/>
        </p:nvSpPr>
        <p:spPr>
          <a:xfrm>
            <a:off x="98280" y="0"/>
            <a:ext cx="9045360" cy="179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РАСХОДЫ БЮДЖЕТА ПОСЕЛЕНИЯ В РАМКАХ МУНИЦИПАЛЬНОЙ ПРОГРАММЫ  «Благоустройство территории Ореховского сельского поселения на 2023-2025 годы» (тыс. руб.)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17" name="Таблица 3"/>
          <p:cNvGraphicFramePr/>
          <p:nvPr/>
        </p:nvGraphicFramePr>
        <p:xfrm>
          <a:off x="192600" y="1806840"/>
          <a:ext cx="8856720" cy="3622680"/>
        </p:xfrm>
        <a:graphic>
          <a:graphicData uri="http://schemas.openxmlformats.org/drawingml/2006/table">
            <a:tbl>
              <a:tblPr/>
              <a:tblGrid>
                <a:gridCol w="6120360"/>
                <a:gridCol w="979200"/>
                <a:gridCol w="1036440"/>
                <a:gridCol w="720000"/>
              </a:tblGrid>
              <a:tr h="99612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Наименование программных мероприятий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Годовые назначения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Кассовое исполнение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Исполнение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(%)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3128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ВСЕГО ПО ПРОГРАММ</a:t>
                      </a:r>
                      <a:r>
                        <a:rPr b="1" lang="en-US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E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4904,82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4508,87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91,93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</a:tr>
              <a:tr h="7682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Основное мероприятие: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«Организация уличного освещения Ореховского сельского поселения»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34,01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29,66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87,19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</a:tr>
              <a:tr h="5407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Основное мероприятие: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«Благоустройство территории Ореховского сельского поселения»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3310,65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3314,59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100,12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</a:tr>
              <a:tr h="3128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Основное мероприятие: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«Дорожное хозяйство»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1560,16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1164,62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74,62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1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19" name="Прямоугольник 2"/>
          <p:cNvSpPr/>
          <p:nvPr/>
        </p:nvSpPr>
        <p:spPr>
          <a:xfrm>
            <a:off x="98280" y="0"/>
            <a:ext cx="9045360" cy="179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РАСХОДЫ БЮДЖЕТА ПОСЕЛЕНИЯ В РАМКАХ МУНИЦИПАЛЬНОЙ ПРОГРАММЫ  "Управление муниципальным имуществом Ореховского сельского поселения на 2023-2025гг" (тыс. руб.)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20" name="Таблица 3"/>
          <p:cNvGraphicFramePr/>
          <p:nvPr/>
        </p:nvGraphicFramePr>
        <p:xfrm>
          <a:off x="213120" y="2061000"/>
          <a:ext cx="8856720" cy="3171240"/>
        </p:xfrm>
        <a:graphic>
          <a:graphicData uri="http://schemas.openxmlformats.org/drawingml/2006/table">
            <a:tbl>
              <a:tblPr/>
              <a:tblGrid>
                <a:gridCol w="5366520"/>
                <a:gridCol w="1368000"/>
                <a:gridCol w="1296000"/>
                <a:gridCol w="825480"/>
              </a:tblGrid>
              <a:tr h="135972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Наименование программных мероприятий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Годовые назначения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Кассовое исполнение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Исполнение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(%)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427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ВСЕГО ПО ПРОГРАММ</a:t>
                      </a:r>
                      <a:r>
                        <a:rPr b="1" lang="en-US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E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40,66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40,66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100,00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</a:tr>
              <a:tr h="1049040">
                <a:tc>
                  <a:txBody>
                    <a:bodyPr anchor="t">
                      <a:noAutofit/>
                    </a:bodyPr>
                    <a:p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</a:rPr>
                        <a:t>Приобретение, сопровождение лицензионного базового, системного, сетевого, прикладного и клиентского программного обеспечения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40,66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40,66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100,00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1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22" name="Прямоугольник 2"/>
          <p:cNvSpPr/>
          <p:nvPr/>
        </p:nvSpPr>
        <p:spPr>
          <a:xfrm>
            <a:off x="413640" y="4919040"/>
            <a:ext cx="8316000" cy="100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Calibri"/>
              </a:rPr>
              <a:t>Администрация Ореховского сельского поселения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Calibri"/>
              </a:rPr>
              <a:t>Телефон: 8 4235663411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Calibri"/>
              </a:rPr>
              <a:t>E-mail: admor</a:t>
            </a:r>
            <a:r>
              <a:rPr b="1" lang="en-US" sz="2000" spc="-1" strike="noStrike">
                <a:solidFill>
                  <a:srgbClr val="002060"/>
                </a:solidFill>
                <a:latin typeface="Calibri"/>
              </a:rPr>
              <a:t>@list.ru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1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92" name="Прямоугольник 1"/>
          <p:cNvSpPr/>
          <p:nvPr/>
        </p:nvSpPr>
        <p:spPr>
          <a:xfrm>
            <a:off x="755640" y="188640"/>
            <a:ext cx="7488360" cy="118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  <a:scene3d>
              <a:camera prst="orthographicFront"/>
              <a:lightRig dir="tl" rig="glow">
                <a:rot lat="0" lon="0" rev="5400000"/>
              </a:lightRig>
            </a:scene3d>
            <a:sp3d contourW="12700">
              <a:bevelT w="25400" h="25400"/>
              <a:contourClr>
                <a:schemeClr val="accent6"/>
              </a:contourClr>
            </a:sp3d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3600" spc="-1" strike="noStrike">
                <a:solidFill>
                  <a:srgbClr val="002060"/>
                </a:solidFill>
                <a:latin typeface="Times New Roman"/>
              </a:rPr>
              <a:t>Уважаемые жители Ореховского сельского поселения!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Прямоугольник 4"/>
          <p:cNvSpPr/>
          <p:nvPr/>
        </p:nvSpPr>
        <p:spPr>
          <a:xfrm>
            <a:off x="251640" y="1845000"/>
            <a:ext cx="8712720" cy="478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       </a:t>
            </a:r>
            <a:r>
              <a:rPr b="1" i="1" lang="ru-RU" sz="2800" spc="-1" strike="noStrike">
                <a:solidFill>
                  <a:srgbClr val="002060"/>
                </a:solidFill>
                <a:latin typeface="Calibri"/>
              </a:rPr>
              <a:t>Представляем Вашему вниманию Отчет об исполнении  бюджета Ореховского сельского поселения Дальнереченского муниципального  района за 2024 год.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i="1" lang="ru-RU" sz="2800" spc="-1" strike="noStrike">
                <a:solidFill>
                  <a:srgbClr val="002060"/>
                </a:solidFill>
                <a:latin typeface="Calibri"/>
              </a:rPr>
              <a:t>        </a:t>
            </a:r>
            <a:r>
              <a:rPr b="1" i="1" lang="ru-RU" sz="2800" spc="-1" strike="noStrike">
                <a:solidFill>
                  <a:srgbClr val="002060"/>
                </a:solidFill>
                <a:latin typeface="Calibri"/>
              </a:rPr>
              <a:t>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1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95" name="TextBox 3"/>
          <p:cNvSpPr/>
          <p:nvPr/>
        </p:nvSpPr>
        <p:spPr>
          <a:xfrm>
            <a:off x="125640" y="620640"/>
            <a:ext cx="8892000" cy="136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ОСНОВНЫЕ ПАРАМЕТРЫ ИСПОЛНЕНИЯ  БЮДЖЕТА ОРЕХОВСКОГО СЕЛЬСКОГО ПОСЕЛЕНИЯ ЗА 2024 ГОД (ТЫС.РУБ.)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6" name="Таблица 4"/>
          <p:cNvGraphicFramePr/>
          <p:nvPr/>
        </p:nvGraphicFramePr>
        <p:xfrm>
          <a:off x="971640" y="2565000"/>
          <a:ext cx="7200360" cy="2196000"/>
        </p:xfrm>
        <a:graphic>
          <a:graphicData uri="http://schemas.openxmlformats.org/drawingml/2006/table">
            <a:tbl>
              <a:tblPr/>
              <a:tblGrid>
                <a:gridCol w="2376720"/>
                <a:gridCol w="1537920"/>
                <a:gridCol w="1383480"/>
                <a:gridCol w="1901880"/>
              </a:tblGrid>
              <a:tr h="5961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706702"/>
                          </a:solidFill>
                          <a:latin typeface="Calibri"/>
                        </a:rPr>
                        <a:t>Показатель</a:t>
                      </a:r>
                      <a:endParaRPr b="0" lang="ru-RU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706702"/>
                          </a:solidFill>
                          <a:latin typeface="Calibri"/>
                        </a:rPr>
                        <a:t>План</a:t>
                      </a:r>
                      <a:endParaRPr b="0" lang="ru-RU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706702"/>
                          </a:solidFill>
                          <a:latin typeface="Calibri"/>
                        </a:rPr>
                        <a:t>Факт</a:t>
                      </a:r>
                      <a:endParaRPr b="0" lang="ru-RU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706702"/>
                          </a:solidFill>
                          <a:latin typeface="Calibri"/>
                        </a:rPr>
                        <a:t>Исполнение</a:t>
                      </a:r>
                      <a:endParaRPr b="0" lang="ru-RU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706702"/>
                          </a:solidFill>
                          <a:latin typeface="Calibri"/>
                        </a:rPr>
                        <a:t>(%)</a:t>
                      </a:r>
                      <a:endParaRPr b="0" lang="ru-RU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3"/>
                    </a:solidFill>
                  </a:tcPr>
                </a:tc>
              </a:tr>
              <a:tr h="32112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Доход</a:t>
                      </a:r>
                      <a:endParaRPr b="0" lang="ru-RU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5e7c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10085,71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5e7c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9709,67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5e7c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96,27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5e7cd"/>
                    </a:solidFill>
                  </a:tcPr>
                </a:tc>
              </a:tr>
              <a:tr h="32112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Расход</a:t>
                      </a:r>
                      <a:endParaRPr b="0" lang="ru-RU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af3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11176,46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af3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10615,07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af3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94,97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af3e7"/>
                    </a:solidFill>
                  </a:tcPr>
                </a:tc>
              </a:tr>
              <a:tr h="32112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Дефицит</a:t>
                      </a:r>
                      <a:endParaRPr b="0" lang="ru-RU" sz="2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5e7c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-1090,75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5e7c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-905</a:t>
                      </a:r>
                      <a:r>
                        <a:rPr b="1" lang="en-US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,40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5e7cd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-</a:t>
                      </a:r>
                      <a:endParaRPr b="0" lang="ru-RU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5e7c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Picture 1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98" name="TextBox 3"/>
          <p:cNvSpPr/>
          <p:nvPr/>
        </p:nvSpPr>
        <p:spPr>
          <a:xfrm>
            <a:off x="399960" y="1044000"/>
            <a:ext cx="8343720" cy="943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ИСПОЛНЕНИЕ БЮДЖЕТА ОРЕХОВСКОГО СЕЛЬСКОГО ПОСЕЛЕНИЯ ЗА 2024 ГОД ПО ДОХОДАМ (ТЫС.РУБ.)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9" name="Таблица 1"/>
          <p:cNvGraphicFramePr/>
          <p:nvPr/>
        </p:nvGraphicFramePr>
        <p:xfrm>
          <a:off x="642960" y="3141000"/>
          <a:ext cx="7704360" cy="2880000"/>
        </p:xfrm>
        <a:graphic>
          <a:graphicData uri="http://schemas.openxmlformats.org/drawingml/2006/table">
            <a:tbl>
              <a:tblPr/>
              <a:tblGrid>
                <a:gridCol w="6056640"/>
                <a:gridCol w="1647720"/>
              </a:tblGrid>
              <a:tr h="908640">
                <a:tc>
                  <a:txBody>
                    <a:bodyPr lIns="51480" rIns="51480" tIns="0" bIns="0" anchor="ctr">
                      <a:noAutofit/>
                    </a:bodyPr>
                    <a:p>
                      <a:pPr>
                        <a:lnSpc>
                          <a:spcPct val="80000"/>
                        </a:lnSpc>
                        <a:tabLst>
                          <a:tab algn="l" pos="0"/>
                        </a:tabLst>
                      </a:pPr>
                      <a:r>
                        <a:rPr b="1" lang="ru-RU" sz="32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Доходы местного бюджета</a:t>
                      </a:r>
                      <a:endParaRPr b="0" lang="ru-RU" sz="3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51480" marR="51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1480" rIns="51480" tIns="0" bIns="0" anchor="ctr">
                      <a:noAutofit/>
                    </a:bodyPr>
                    <a:p>
                      <a:pPr algn="ctr">
                        <a:lnSpc>
                          <a:spcPct val="80000"/>
                        </a:lnSpc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9709,67</a:t>
                      </a:r>
                      <a:endParaRPr b="0" lang="ru-RU" sz="3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51480" marR="51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96200">
                <a:tc>
                  <a:txBody>
                    <a:bodyPr lIns="51480" rIns="51480" tIns="0" bIns="0" anchor="ctr">
                      <a:noAutofit/>
                    </a:bodyPr>
                    <a:p>
                      <a:pPr>
                        <a:lnSpc>
                          <a:spcPct val="80000"/>
                        </a:lnSpc>
                        <a:tabLst>
                          <a:tab algn="l" pos="0"/>
                        </a:tabLst>
                      </a:pPr>
                      <a:r>
                        <a:rPr b="0" lang="ru-RU" sz="32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в т.ч. налоговые и неналоговые доходы</a:t>
                      </a:r>
                      <a:endParaRPr b="0" lang="ru-RU" sz="3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51480" marR="51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1480" rIns="51480" tIns="0" bIns="0" anchor="ctr">
                      <a:noAutofit/>
                    </a:bodyPr>
                    <a:p>
                      <a:pPr algn="ctr">
                        <a:lnSpc>
                          <a:spcPct val="80000"/>
                        </a:lnSpc>
                        <a:tabLst>
                          <a:tab algn="l" pos="0"/>
                        </a:tabLst>
                      </a:pPr>
                      <a:r>
                        <a:rPr b="0" lang="ru-RU" sz="32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346,42</a:t>
                      </a:r>
                      <a:endParaRPr b="0" lang="ru-RU" sz="3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51480" marR="51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74800">
                <a:tc>
                  <a:txBody>
                    <a:bodyPr lIns="51480" rIns="51480" tIns="0" bIns="0" anchor="ctr">
                      <a:noAutofit/>
                    </a:bodyPr>
                    <a:p>
                      <a:pPr>
                        <a:lnSpc>
                          <a:spcPct val="80000"/>
                        </a:lnSpc>
                        <a:tabLst>
                          <a:tab algn="l" pos="0"/>
                        </a:tabLst>
                      </a:pPr>
                      <a:r>
                        <a:rPr b="0" lang="ru-RU" sz="32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безвозмездные поступления </a:t>
                      </a:r>
                      <a:endParaRPr b="0" lang="ru-RU" sz="3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51480" marR="51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1480" rIns="51480" tIns="0" bIns="0" anchor="ctr">
                      <a:noAutofit/>
                    </a:bodyPr>
                    <a:p>
                      <a:pPr algn="ctr">
                        <a:lnSpc>
                          <a:spcPct val="80000"/>
                        </a:lnSpc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9003,46</a:t>
                      </a:r>
                      <a:endParaRPr b="0" lang="ru-RU" sz="3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51480" marR="51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1" descr=""/>
          <p:cNvPicPr/>
          <p:nvPr/>
        </p:nvPicPr>
        <p:blipFill>
          <a:blip r:embed="rId1"/>
          <a:stretch/>
        </p:blipFill>
        <p:spPr>
          <a:xfrm>
            <a:off x="3060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01" name="TextBox 4"/>
          <p:cNvSpPr/>
          <p:nvPr/>
        </p:nvSpPr>
        <p:spPr>
          <a:xfrm>
            <a:off x="0" y="0"/>
            <a:ext cx="9143640" cy="136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СТРУКТУРА И ОБЪЕМ НАЛОГОВЫХ И НЕНАЛОГОВЫХ ДОХОДОВ БЮДЖЕТА ОРЕХОВСКОГО СЕЛЬСКОГО ПОСЕЛЕНИЯ ЗА 202</a:t>
            </a:r>
            <a:r>
              <a:rPr b="1" lang="en-US" sz="2800" spc="-1" strike="noStrike">
                <a:solidFill>
                  <a:srgbClr val="002060"/>
                </a:solidFill>
                <a:latin typeface="Calibri"/>
              </a:rPr>
              <a:t>4</a:t>
            </a: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 ГОД (ТЫС.РУБ.)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02" name="Таблица 6"/>
          <p:cNvGraphicFramePr/>
          <p:nvPr/>
        </p:nvGraphicFramePr>
        <p:xfrm>
          <a:off x="1511640" y="1372320"/>
          <a:ext cx="6120360" cy="4633560"/>
        </p:xfrm>
        <a:graphic>
          <a:graphicData uri="http://schemas.openxmlformats.org/drawingml/2006/table">
            <a:tbl>
              <a:tblPr/>
              <a:tblGrid>
                <a:gridCol w="2766240"/>
                <a:gridCol w="1127880"/>
                <a:gridCol w="1145880"/>
                <a:gridCol w="1080000"/>
              </a:tblGrid>
              <a:tr h="299160">
                <a:tc>
                  <a:txBody>
                    <a:bodyPr tIns="45360" bIns="453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 показателя</a:t>
                      </a:r>
                      <a:endParaRPr b="0" lang="ru-RU" sz="12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2d2d8a"/>
                    </a:solidFill>
                  </a:tcPr>
                </a:tc>
                <a:tc>
                  <a:txBody>
                    <a:bodyPr tIns="45360" bIns="453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План</a:t>
                      </a:r>
                      <a:endParaRPr b="0" lang="ru-RU" sz="12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2d2d8a"/>
                    </a:solidFill>
                  </a:tcPr>
                </a:tc>
                <a:tc>
                  <a:txBody>
                    <a:bodyPr tIns="45360" bIns="453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Поступило</a:t>
                      </a:r>
                      <a:endParaRPr b="0" lang="ru-RU" sz="12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2d2d8a"/>
                    </a:solidFill>
                  </a:tcPr>
                </a:tc>
                <a:tc>
                  <a:txBody>
                    <a:bodyPr tIns="45360" bIns="453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Отклонения</a:t>
                      </a:r>
                      <a:endParaRPr b="0" lang="ru-RU" sz="12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2d2d8a"/>
                    </a:solidFill>
                  </a:tcPr>
                </a:tc>
              </a:tr>
              <a:tr h="46260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Налоговый и  неналоговые доходы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360,82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346,72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-14,10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</a:tr>
              <a:tr h="46260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147,02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181,92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34,9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</a:tr>
              <a:tr h="46260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Единый сельскохозяйственный налог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0,00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-80,26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-80,26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</a:tr>
              <a:tr h="27216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159,80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164,77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4,97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</a:tr>
              <a:tr h="27216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213,80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242,91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29,11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</a:tr>
              <a:tr h="27216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</a:tr>
              <a:tr h="27216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>
                      <a:noFill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301,86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301,86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>
                      <a:noFill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>
                        <a:tabLst>
                          <a:tab algn="l" pos="408240"/>
                        </a:tabLst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</a:tr>
              <a:tr h="65340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и компенсации затрат государства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20,00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18,00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-2,00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</a:tr>
              <a:tr h="46260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Доходы от продажи земельных участков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</a:tr>
              <a:tr h="46260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9399,41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9003,46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-395,95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</a:tr>
              <a:tr h="272160">
                <a:tc>
                  <a:txBody>
                    <a:bodyPr tIns="45360" bIns="453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ВСЕГО ДОХОДОВ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10085,71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9709,67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 tIns="45360" bIns="453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08240"/>
                        </a:tabLst>
                      </a:pPr>
                      <a:r>
                        <a:rPr b="0" lang="en-US" sz="1200" spc="-1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-376,04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Picture 1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4" name="Таблица 2"/>
          <p:cNvGraphicFramePr/>
          <p:nvPr/>
        </p:nvGraphicFramePr>
        <p:xfrm>
          <a:off x="500040" y="1340640"/>
          <a:ext cx="8319600" cy="4959720"/>
        </p:xfrm>
        <a:graphic>
          <a:graphicData uri="http://schemas.openxmlformats.org/drawingml/2006/table">
            <a:tbl>
              <a:tblPr/>
              <a:tblGrid>
                <a:gridCol w="3945960"/>
                <a:gridCol w="1280880"/>
                <a:gridCol w="1233000"/>
                <a:gridCol w="1860120"/>
              </a:tblGrid>
              <a:tr h="479160">
                <a:tc>
                  <a:txBody>
                    <a:bodyPr anchor="t">
                      <a:noAutofit/>
                    </a:bodyPr>
                    <a:p>
                      <a:endParaRPr b="1" lang="ru-RU" sz="1800" spc="-1" strike="noStrike">
                        <a:solidFill>
                          <a:schemeClr val="lt1"/>
                        </a:solidFill>
                        <a:latin typeface="Calibri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План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Факт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Исполнение(%)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468720">
                <a:tc>
                  <a:txBody>
                    <a:bodyPr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ВСЕГО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11176,46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10615,07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94,97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</a:tr>
              <a:tr h="468720">
                <a:tc>
                  <a:txBody>
                    <a:bodyPr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Общегосударственные вопросы 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3377,59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3356,34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99,37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</a:tr>
              <a:tr h="553680">
                <a:tc>
                  <a:txBody>
                    <a:bodyPr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Национальная оборона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299,38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299,38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100,00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</a:tr>
              <a:tr h="549000">
                <a:tc>
                  <a:txBody>
                    <a:bodyPr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Национальная безопасность и правоохранительная деятельность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549,19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/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549,19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/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100,00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</a:tr>
              <a:tr h="439920">
                <a:tc>
                  <a:txBody>
                    <a:bodyPr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Национальная экономика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1560,16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1164,21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74,62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</a:tr>
              <a:tr h="234360">
                <a:tc>
                  <a:txBody>
                    <a:bodyPr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Жилищно-коммунальное хозяйство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3344,66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3344,66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100,00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2ee"/>
                    </a:solidFill>
                  </a:tcPr>
                </a:tc>
              </a:tr>
              <a:tr h="234360">
                <a:tc>
                  <a:txBody>
                    <a:bodyPr lIns="0" rIns="0" tIns="0" bIns="0"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Образование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7,50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>
                    <a:lnL>
                      <a:noFill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7,50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100,00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</a:tr>
              <a:tr h="468720">
                <a:tc>
                  <a:txBody>
                    <a:bodyPr anchor="t">
                      <a:noAutofit/>
                    </a:bodyPr>
                    <a:p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Культура и кинематография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2037,96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1893,79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92,93</a:t>
                      </a:r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e0e5db"/>
                    </a:solidFill>
                  </a:tcPr>
                </a:tc>
              </a:tr>
            </a:tbl>
          </a:graphicData>
        </a:graphic>
      </p:graphicFrame>
      <p:sp>
        <p:nvSpPr>
          <p:cNvPr id="105" name="Прямоугольник 3"/>
          <p:cNvSpPr/>
          <p:nvPr/>
        </p:nvSpPr>
        <p:spPr>
          <a:xfrm>
            <a:off x="395640" y="188640"/>
            <a:ext cx="8352720" cy="82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002060"/>
                </a:solidFill>
                <a:latin typeface="Calibri"/>
              </a:rPr>
              <a:t>СТРУКТУРА И ОБЪЕМ РАСХОДОВ БЮДЖЕТА ОРЕХОВСКОГО СЕЛЬСКОГО ПОСЕЛЕНИЯ ЗА 202</a:t>
            </a:r>
            <a:r>
              <a:rPr b="1" lang="en-US" sz="2400" spc="-1" strike="noStrike">
                <a:solidFill>
                  <a:srgbClr val="002060"/>
                </a:solidFill>
                <a:latin typeface="Calibri"/>
              </a:rPr>
              <a:t>4</a:t>
            </a:r>
            <a:r>
              <a:rPr b="1" lang="ru-RU" sz="2400" spc="-1" strike="noStrike">
                <a:solidFill>
                  <a:srgbClr val="002060"/>
                </a:solidFill>
                <a:latin typeface="Calibri"/>
              </a:rPr>
              <a:t> (ТЫС.РУБ.)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1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07" name="Прямоугольник 2"/>
          <p:cNvSpPr/>
          <p:nvPr/>
        </p:nvSpPr>
        <p:spPr>
          <a:xfrm>
            <a:off x="48960" y="620640"/>
            <a:ext cx="904536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РАСХОДЫ БЮДЖЕТА ПОСЕЛЕНИЯ В РАМКАХ МУНИЦИПАЛЬНЫХ ПРОГРАММ ЗА 202</a:t>
            </a:r>
            <a:r>
              <a:rPr b="1" lang="en-US" sz="2800" spc="-1" strike="noStrike">
                <a:solidFill>
                  <a:srgbClr val="002060"/>
                </a:solidFill>
                <a:latin typeface="Calibri"/>
              </a:rPr>
              <a:t>4</a:t>
            </a: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 ГОД (тыс. руб.)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08" name="Таблица 3"/>
          <p:cNvGraphicFramePr/>
          <p:nvPr/>
        </p:nvGraphicFramePr>
        <p:xfrm>
          <a:off x="251640" y="1917000"/>
          <a:ext cx="8640000" cy="5860800"/>
        </p:xfrm>
        <a:graphic>
          <a:graphicData uri="http://schemas.openxmlformats.org/drawingml/2006/table">
            <a:tbl>
              <a:tblPr/>
              <a:tblGrid>
                <a:gridCol w="4589640"/>
                <a:gridCol w="1290600"/>
                <a:gridCol w="1434240"/>
                <a:gridCol w="1325880"/>
              </a:tblGrid>
              <a:tr h="8744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программ</a:t>
                      </a:r>
                      <a:endParaRPr b="1" lang="ru-RU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Годовые назначения</a:t>
                      </a:r>
                      <a:endParaRPr b="1" lang="ru-RU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Кассовое исполнение</a:t>
                      </a:r>
                      <a:endParaRPr b="1" lang="ru-RU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/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Исполнение</a:t>
                      </a:r>
                      <a:endParaRPr b="1" lang="ru-RU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/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(%)</a:t>
                      </a:r>
                      <a:endParaRPr b="1" lang="ru-RU" sz="14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353520">
                <a:tc>
                  <a:txBody>
                    <a:bodyPr anchor="t">
                      <a:noAutofit/>
                    </a:bodyPr>
                    <a:p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ВСЕГО ПО ПРОГРАММАМ</a:t>
                      </a:r>
                      <a:endParaRPr b="1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15568,75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14859,59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95,44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</a:tr>
              <a:tr h="581400">
                <a:tc>
                  <a:txBody>
                    <a:bodyPr anchor="t">
                      <a:noAutofit/>
                    </a:bodyPr>
                    <a:p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«Благоустройство территории Ореховского сельского поселения на 2023-2025 годы»</a:t>
                      </a:r>
                      <a:endParaRPr b="1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4904,82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4508,87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91,93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</a:tr>
              <a:tr h="760320">
                <a:tc>
                  <a:txBody>
                    <a:bodyPr anchor="t">
                      <a:noAutofit/>
                    </a:bodyPr>
                    <a:p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«Обеспечение пожарной безопасности на территории Ореховского сельского поселения на 2024-2026 годы»</a:t>
                      </a:r>
                      <a:endParaRPr b="1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549,18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549,18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/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</a:tr>
              <a:tr h="818640">
                <a:tc>
                  <a:txBody>
                    <a:bodyPr anchor="t">
                      <a:noAutofit/>
                    </a:bodyPr>
                    <a:p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«Развитие и сохранение культуры на территории Ореховского сельского поселения на 2023-2026 годы»</a:t>
                      </a:r>
                      <a:endParaRPr b="1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2037,98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1893,79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92,93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</a:tr>
              <a:tr h="893880">
                <a:tc>
                  <a:txBody>
                    <a:bodyPr anchor="t">
                      <a:noAutofit/>
                    </a:bodyPr>
                    <a:p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«Управление муниципальным имуществом Ореховского сельского поселения на 2023-2025 годы»</a:t>
                      </a:r>
                      <a:endParaRPr b="1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40,66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40,66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</a:tr>
              <a:tr h="476640">
                <a:tc>
                  <a:txBody>
                    <a:bodyPr anchor="t">
                      <a:noAutofit/>
                    </a:bodyPr>
                    <a:p>
                      <a:r>
                        <a:rPr b="1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Непрограммное направление деятельности</a:t>
                      </a:r>
                      <a:endParaRPr b="1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endParaRPr b="1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endParaRPr b="1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3643,82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/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3622,56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/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/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99,41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/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1" descr=""/>
          <p:cNvPicPr/>
          <p:nvPr/>
        </p:nvPicPr>
        <p:blipFill>
          <a:blip r:embed="rId1"/>
          <a:stretch/>
        </p:blipFill>
        <p:spPr>
          <a:xfrm>
            <a:off x="9828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10" name="Прямоугольник 2"/>
          <p:cNvSpPr/>
          <p:nvPr/>
        </p:nvSpPr>
        <p:spPr>
          <a:xfrm>
            <a:off x="147240" y="360000"/>
            <a:ext cx="9045360" cy="179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РАСХОДЫ БЮДЖЕТА ПОСЕЛЕНИЯ В РАМКАХ МУНИЦИПАЛЬНОЙ ПРОГРАММЫ  «Развитие  и сохранение культуры на территории Ореховского сельского поселения на 2023-2026 годы» (тыс. руб.)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11" name="Таблица 3"/>
          <p:cNvGraphicFramePr/>
          <p:nvPr/>
        </p:nvGraphicFramePr>
        <p:xfrm>
          <a:off x="281520" y="2577960"/>
          <a:ext cx="8640720" cy="3607200"/>
        </p:xfrm>
        <a:graphic>
          <a:graphicData uri="http://schemas.openxmlformats.org/drawingml/2006/table">
            <a:tbl>
              <a:tblPr/>
              <a:tblGrid>
                <a:gridCol w="4589640"/>
                <a:gridCol w="1290600"/>
                <a:gridCol w="1434240"/>
                <a:gridCol w="1325880"/>
              </a:tblGrid>
              <a:tr h="6480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Наименование программных мероприятий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Годовые назначения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Кассовое исполнение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Исполнение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(%)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365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ВСЕГО ПО ПРОГРАММ</a:t>
                      </a:r>
                      <a:r>
                        <a:rPr b="1" lang="en-US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E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2037,98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1893,79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92,93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</a:tr>
              <a:tr h="6314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Основное мероприятие: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«Развитие культурно-досуговой деятельности»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2037,96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1893,79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92,80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</a:tr>
              <a:tr h="897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Основное мероприятие: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«Развитие материально-технической базы учреждений культуры»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35,30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35,30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</a:tr>
              <a:tr h="897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Расходы на проведение мероприятий для жителей поселения в рамках общегосударственных праздников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23,00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21,54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93,64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1" descr=""/>
          <p:cNvPicPr/>
          <p:nvPr/>
        </p:nvPicPr>
        <p:blipFill>
          <a:blip r:embed="rId1"/>
          <a:stretch/>
        </p:blipFill>
        <p:spPr>
          <a:xfrm>
            <a:off x="1440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113" name="Прямоугольник 2"/>
          <p:cNvSpPr/>
          <p:nvPr/>
        </p:nvSpPr>
        <p:spPr>
          <a:xfrm>
            <a:off x="63720" y="836640"/>
            <a:ext cx="9045360" cy="179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2060"/>
                </a:solidFill>
                <a:latin typeface="Calibri"/>
              </a:rPr>
              <a:t>РАСХОДЫ БЮДЖЕТА ПОСЕЛЕНИЯ В РАМКАХ МУНИЦИПАЛЬНОЙ ПРОГРАММЫ  «Обеспечение пожарной безопасности на территории Ореховского сельского поселения на 2023-2027 годы» (тыс. руб.)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14" name="Таблица 3"/>
          <p:cNvGraphicFramePr/>
          <p:nvPr/>
        </p:nvGraphicFramePr>
        <p:xfrm>
          <a:off x="127800" y="2781000"/>
          <a:ext cx="8856720" cy="3530880"/>
        </p:xfrm>
        <a:graphic>
          <a:graphicData uri="http://schemas.openxmlformats.org/drawingml/2006/table">
            <a:tbl>
              <a:tblPr/>
              <a:tblGrid>
                <a:gridCol w="6120360"/>
                <a:gridCol w="979200"/>
                <a:gridCol w="1036440"/>
                <a:gridCol w="720000"/>
              </a:tblGrid>
              <a:tr h="102672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Наименование программных мероприятий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Годовые назначения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Кассовое исполнение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Исполнение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</a:rPr>
                        <a:t>(%)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322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ВСЕГО ПО ПРОГРАММ</a:t>
                      </a:r>
                      <a:r>
                        <a:rPr b="1" lang="en-US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E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549,19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549,19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100,00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</a:tr>
              <a:tr h="7920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Основное мероприятие: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«Проведение мероприятий по повышению уровня пожарной безопасности в населенных пунктах, обучение населения мерам пожарной безопасности»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480,87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480,87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ru-RU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100,00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ceff4"/>
                    </a:solidFill>
                  </a:tcPr>
                </a:tc>
              </a:tr>
              <a:tr h="7920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Основное мероприятие: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ru-RU" sz="1600" spc="-1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</a:rPr>
                        <a:t>«Создание для организации добровольной пожарной охраны, а также для участия граждан в обеспечении первичных мер пожарной безопасности в иных формах»</a:t>
                      </a:r>
                      <a:endParaRPr b="0" lang="ru-RU" sz="1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68,32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lIns="9360" rIns="9360" tIns="9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68,32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i="1" lang="en-US" sz="1400" spc="-1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100,0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7dee9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Бумажная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Бумажная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4127</TotalTime>
  <Application>LibreOffice/7.5.1.2$Windows_X86_64 LibreOffice_project/fcbaee479e84c6cd81291587d2ee68cba099e129</Application>
  <AppVersion>15.0000</AppVersion>
  <Words>730</Words>
  <Paragraphs>254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2018-03-07T10:41:26Z</dcterms:created>
  <dc:creator>Галина</dc:creator>
  <dc:description/>
  <dc:language>ru-RU</dc:language>
  <cp:lastModifiedBy/>
  <dcterms:modified xsi:type="dcterms:W3CDTF">2025-03-21T16:42:48Z</dcterms:modified>
  <cp:revision>104</cp:revision>
  <dc:subject/>
  <dc:title>Бюджет для граждан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Экран (4:3)</vt:lpwstr>
  </property>
  <property fmtid="{D5CDD505-2E9C-101B-9397-08002B2CF9AE}" pid="4" name="Slides">
    <vt:i4>13</vt:i4>
  </property>
</Properties>
</file>