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_rels/notesSlide11.xml.rels" ContentType="application/vnd.openxmlformats-package.relationships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</p:sldIdLst>
  <p:sldSz cx="9144000" cy="6858000"/>
  <p:notesSz cx="6858000" cy="99472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dt" idx="2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1" name="PlaceHolder 5"/>
          <p:cNvSpPr>
            <a:spLocks noGrp="1"/>
          </p:cNvSpPr>
          <p:nvPr>
            <p:ph type="ftr" idx="2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2" name="PlaceHolder 6"/>
          <p:cNvSpPr>
            <a:spLocks noGrp="1"/>
          </p:cNvSpPr>
          <p:nvPr>
            <p:ph type="sldNum" idx="2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E137C0E-3862-4C3E-A03B-D032B20AB200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sldImg"/>
          </p:nvPr>
        </p:nvSpPr>
        <p:spPr>
          <a:xfrm>
            <a:off x="941400" y="746280"/>
            <a:ext cx="4973760" cy="3729240"/>
          </a:xfrm>
          <a:prstGeom prst="rect">
            <a:avLst/>
          </a:prstGeom>
          <a:ln w="0">
            <a:noFill/>
          </a:ln>
        </p:spPr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4960" cy="447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800" rIns="91800" tIns="46080" bIns="4608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sldNum" idx="43"/>
          </p:nvPr>
        </p:nvSpPr>
        <p:spPr>
          <a:xfrm>
            <a:off x="3884760" y="9447120"/>
            <a:ext cx="2970360" cy="49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800" rIns="91800" tIns="46080" bIns="460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96FFB89-E9D1-4311-9C3A-71376F4B0CBD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45EAE8-E1BC-4C55-AD03-145E2A6A36A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731A821-CA21-4A3C-A6EA-2E2CD215AAD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A8A062-7AD1-4C89-83FD-3E16BE975B3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90A8BE-A95A-499A-B721-EA7A4D88D9E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7BB0C7C-FAB2-4CC1-AE49-A13CA51FF97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933680D-E2E8-434E-B649-8374CB9CBD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7E218BB-ED54-41BB-A55C-328E8747FC5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A4AEEC6-8F38-402B-96A0-6D40B82A3C2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D33FA34-587A-4BA6-B192-CA3B94AB3EB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B7ECD1C-E7B5-4B22-84D3-B6BC95A4BF1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63DE362-F611-4D3D-93E9-5FB2AED1A0A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EDF6EF-3ED6-4396-A492-7856581098B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71913B8-52D0-4113-9864-F04F1D6AB4F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B864CBE-240A-45D7-9B62-1210E2CB74D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87436BD-C35D-4B09-BACA-10BE7186410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B7D49A9-1366-4583-B66B-31FD79531B8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CD24EE0-0BB5-4E6B-A088-EC9BB92A557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BAE4567-3FCB-42E6-A8D7-614C5F7A448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EE517D1-BC4A-40FC-A017-A605395BA36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55360C0-E9E6-435C-BFFE-41B7DA52A41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31E2D79-94FC-4BFD-9BCE-289322D209E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1E61FC5-00AA-4F6C-A9B0-C2B8EF721B9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E29A5A4-DAAF-4DBA-8A99-4A352FCD273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50113A1-B20A-44D6-A987-39E97A1FB36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B388B0D-ACEB-43ED-A1E0-FF042A7B974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7881E19-BBB6-4AEA-A331-DA63F3F7E1C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4BB82B8-2677-425F-AFC5-EF11C8D372A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B42A634-1F43-41A0-9F65-16184767AA6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6D004D9-884E-46A8-AD7C-633EDF98710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37C8033-7A66-48F5-A487-57B07EAA0B4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F017FDD-77A2-497D-A7B8-D3730C48000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E7F4A4D-7AF4-4B60-8029-91A59BA1B1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6B7C781-DF7F-4C90-8E89-A7106AFE0E6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1A2181-76AF-466B-972A-175BF0EE298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C85FE46-9328-4300-A270-0559FB150FF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C251BB8-F340-42B0-ABC5-BB7630450AA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7B521D1-33FA-4456-A614-D17E9F3FA6E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4C2BB64-C2D8-46FC-A1B8-6E2267B26B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28EFC53-F413-4166-8D20-FE63932781F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87A22EF-BC89-4B03-9F84-C8AE5BEC00D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CCC375C-0428-449E-9069-8C745103BF4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17647C5-97BF-447C-93BF-8485D85DDE2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4E24415-B41F-4966-AB2C-F71E4E06B1A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36E4861-377E-4065-A2AD-B7F36B53C43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7356BE-D431-4A33-858D-3D8F9CF9823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0AB5AED-5FE0-43F4-9B39-8F2E071D766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ED1B193-A46E-41FB-96CC-BB15BDE887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0DDFC2B-3D08-4F2D-9E0A-1D9369516CB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592AAA8-DB60-4EE3-B17C-F8013EDFB84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C314F20-CBCF-4C61-B723-01DBEE9E6C5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7698D30-E0F7-4FBF-B3B3-6556AE40DEA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8DE467B-72FC-4B98-85D5-502880B9B0F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4682822-2EE9-48CB-A66B-2F396CA1CE7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1458DEA-D230-47A4-B0DC-753FCB8B455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97ADD6D-BD84-4A9A-942A-3A74694C232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277A37E-9F43-4B2D-AE4D-A6904D32EC4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0858F37-443A-4A80-BED9-0396D3C6979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1697C30-D6E2-4535-A136-2946EEC791C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B5FBD05-E3F6-43B7-9ED7-5303B888266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1EF1DDAC-0054-45C6-813E-94A6D597F38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DFC4D232-9FB3-49D0-BA7F-96E73968F19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FE04B96-C4B1-4EF0-A6C7-E8DDBE6F3CD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460C57C3-5E2E-4FDA-95B2-56D68CE8920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91533F4-31F6-4ACE-ABFB-C6738318C0E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6C65CA9E-A218-4034-9AD1-F2DBD45ABE2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5218B86-3458-406A-8BF2-A0AA2042ECC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67F6C17-1C1E-44DC-8533-70C3969032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7B69003-B854-4F58-B104-90FCB8001DA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AD271D5-D408-4965-9DE8-D7D0DEA33EE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2DAAC60-9394-4BCD-A730-133CBD5B1C7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7943B401-B046-4D73-939E-1C203E57D21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417B0155-B1FF-49B9-8CB8-178DCEF69E6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8BF5BDB8-3876-47B3-A18F-804F12ED772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1FE928E1-0279-4727-B774-223575EE9D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DD53380-45D0-490B-9DC8-D501093C6BA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BB06F8B-C8F9-412F-B97E-2E620AD231D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9275B9BC-E4C2-491A-A1D0-7C8D6EF921D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EE57F2-365A-469E-9B09-B523C5661B4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09008D0C-8FA2-4EC0-9E95-8CAD088B877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4FF87F5-4C89-427A-8253-BB78C26B43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56B65587-D596-409E-B8E9-F86FAF5C967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79FA5D07-763A-49C5-8058-6D958907F77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EDAC4032-2C6E-402F-941B-0414E547FD2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AF578C-F91D-478F-97E6-20D6456EA6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6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245280"/>
            <a:ext cx="289404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EE1A37C-58F2-42C8-8926-61CA53D68E63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6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245280"/>
            <a:ext cx="289404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4CCC031-BD8C-4DBA-84A0-A31B58441E8A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6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3124080" y="6245280"/>
            <a:ext cx="289404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1FC49E6-B697-463C-A900-E184BF5269DA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45720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6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10"/>
          </p:nvPr>
        </p:nvSpPr>
        <p:spPr>
          <a:xfrm>
            <a:off x="3124080" y="6245280"/>
            <a:ext cx="289404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ldNum" idx="11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28D86AF-2145-4C1E-8337-1254EA2725D3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2"/>
          </p:nvPr>
        </p:nvSpPr>
        <p:spPr>
          <a:xfrm>
            <a:off x="45720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6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ftr" idx="13"/>
          </p:nvPr>
        </p:nvSpPr>
        <p:spPr>
          <a:xfrm>
            <a:off x="3124080" y="6245280"/>
            <a:ext cx="289404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ldNum" idx="14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53D91C2-3ED2-45AA-B4E9-F62B8587A001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dt" idx="15"/>
          </p:nvPr>
        </p:nvSpPr>
        <p:spPr>
          <a:xfrm>
            <a:off x="45720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6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ftr" idx="16"/>
          </p:nvPr>
        </p:nvSpPr>
        <p:spPr>
          <a:xfrm>
            <a:off x="3124080" y="6245280"/>
            <a:ext cx="289404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sldNum" idx="17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73A062B-68E7-40A9-99F6-B3CD76C096D2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dt" idx="18"/>
          </p:nvPr>
        </p:nvSpPr>
        <p:spPr>
          <a:xfrm>
            <a:off x="45720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6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ftr" idx="19"/>
          </p:nvPr>
        </p:nvSpPr>
        <p:spPr>
          <a:xfrm>
            <a:off x="3124080" y="6245280"/>
            <a:ext cx="289404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ldNum" idx="20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E8E0533-165F-4AE1-AAA5-FCDB92F5186F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dt" idx="21"/>
          </p:nvPr>
        </p:nvSpPr>
        <p:spPr>
          <a:xfrm>
            <a:off x="45720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6720" cy="1160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4067280" y="692280"/>
            <a:ext cx="4618080" cy="1656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4400" spc="-1" strike="noStrike">
                <a:solidFill>
                  <a:srgbClr val="0066ff"/>
                </a:solidFill>
                <a:latin typeface="Times New Roman"/>
              </a:rPr>
              <a:t>Бюджет для граждан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457200" y="2708280"/>
            <a:ext cx="6921720" cy="3416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0066ff"/>
                </a:solidFill>
                <a:latin typeface="Times New Roman"/>
              </a:rPr>
              <a:t>к проекту решения муниципального комитета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0066ff"/>
                </a:solidFill>
                <a:latin typeface="Times New Roman"/>
              </a:rPr>
              <a:t>Ореховского сельского поселения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0066ff"/>
                </a:solidFill>
                <a:latin typeface="Times New Roman"/>
              </a:rPr>
              <a:t>«О бюджете Ореховского сельского поселения на 2023 год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0066ff"/>
                </a:solidFill>
                <a:latin typeface="Times New Roman"/>
              </a:rPr>
              <a:t>и на плановый период 2024 и 2025 годов»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sldNum" idx="25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548958B-2FD1-43E4-A173-E7598BA07AAD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7" name="Picture 2" descr=""/>
          <p:cNvPicPr/>
          <p:nvPr/>
        </p:nvPicPr>
        <p:blipFill>
          <a:blip r:embed="rId1"/>
          <a:stretch/>
        </p:blipFill>
        <p:spPr>
          <a:xfrm>
            <a:off x="398520" y="260280"/>
            <a:ext cx="3811680" cy="2303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631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1800" spc="-1" strike="noStrike">
                <a:solidFill>
                  <a:srgbClr val="0066ff"/>
                </a:solidFill>
                <a:latin typeface="Times New Roman"/>
              </a:rPr>
              <a:t>ДОХОДЫ БЮДЖЕТА ОРЕХОВСКОГО СЕЛЬСКОГО ПОСЕЛЕНИЯ НА 2023 ГОД И ПЛАНОВЫЙ ПЕРИОД 2024 И 2025 ГОДОВ , ТЫС.РУБ.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sldNum" idx="34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924A13A-BB29-4D82-9AD2-87FA2E0414E4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424" name="Group 1"/>
          <p:cNvGraphicFramePr/>
          <p:nvPr/>
        </p:nvGraphicFramePr>
        <p:xfrm>
          <a:off x="457200" y="907920"/>
          <a:ext cx="8289720" cy="5835240"/>
        </p:xfrm>
        <a:graphic>
          <a:graphicData uri="http://schemas.openxmlformats.org/drawingml/2006/table">
            <a:tbl>
              <a:tblPr/>
              <a:tblGrid>
                <a:gridCol w="4300560"/>
                <a:gridCol w="984600"/>
                <a:gridCol w="1054440"/>
                <a:gridCol w="975240"/>
                <a:gridCol w="975240"/>
              </a:tblGrid>
              <a:tr h="822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2022 год 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факт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2023 год 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план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600" spc="-1" strike="noStrike">
                        <a:solidFill>
                          <a:srgbClr val="ffffff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2024 год 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план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600" spc="-1" strike="noStrike">
                        <a:solidFill>
                          <a:srgbClr val="ffffff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2025 год план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</a:tr>
              <a:tr h="363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606,0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dc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567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573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562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33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129,0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106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33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43,0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dc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185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185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185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33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360,0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189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189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189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363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43,0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dc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602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 находящегося в государственной и муниципальной собственности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33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dc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33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18,0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dc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22,0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25,0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363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земельных участков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4655,71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dce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5011,261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6389,764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6037,327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591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5261,71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5578,261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6962,764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6599,327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5" name="Прямая соединительная линия 16"/>
          <p:cNvCxnSpPr/>
          <p:nvPr/>
        </p:nvCxnSpPr>
        <p:spPr>
          <a:xfrm>
            <a:off x="9144000" y="715680"/>
            <a:ext cx="1440" cy="1440"/>
          </a:xfrm>
          <a:prstGeom prst="straightConnector1">
            <a:avLst/>
          </a:prstGeom>
          <a:ln w="0">
            <a:solidFill>
              <a:srgbClr val="808080"/>
            </a:solidFill>
          </a:ln>
        </p:spPr>
      </p:cxnSp>
      <p:sp>
        <p:nvSpPr>
          <p:cNvPr id="426" name="TextBox 1"/>
          <p:cNvSpPr/>
          <p:nvPr/>
        </p:nvSpPr>
        <p:spPr>
          <a:xfrm>
            <a:off x="755640" y="716040"/>
            <a:ext cx="8136000" cy="821160"/>
          </a:xfrm>
          <a:prstGeom prst="rect">
            <a:avLst/>
          </a:prstGeom>
          <a:solidFill>
            <a:srgbClr val="d9e6b8"/>
          </a:solidFill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i="1" lang="ru-RU" sz="2400" spc="-1" strike="noStrike">
                <a:solidFill>
                  <a:srgbClr val="0066ff"/>
                </a:solidFill>
                <a:latin typeface="Times New Roman"/>
                <a:ea typeface="DejaVu Sans"/>
              </a:rPr>
              <a:t>Основные мероприятия по мобилизации доходов бюджета Ореховского сельского поселения</a:t>
            </a:r>
            <a:endParaRPr b="0" lang="ru-RU" sz="2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27" name="Овал 1"/>
          <p:cNvSpPr/>
          <p:nvPr/>
        </p:nvSpPr>
        <p:spPr>
          <a:xfrm>
            <a:off x="144360" y="1700280"/>
            <a:ext cx="3221280" cy="2087640"/>
          </a:xfrm>
          <a:prstGeom prst="ellipse">
            <a:avLst/>
          </a:prstGeom>
          <a:solidFill>
            <a:srgbClr val="d5b6e8"/>
          </a:solidFill>
          <a:ln>
            <a:solidFill>
              <a:srgbClr val="40404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300" spc="-1" strike="noStrike">
                <a:solidFill>
                  <a:srgbClr val="202020"/>
                </a:solidFill>
                <a:latin typeface="Arial"/>
                <a:ea typeface="DejaVu Sans"/>
              </a:rPr>
              <a:t>Работа с организациями, выплачивающими заработную плату работникам ниже прожиточного минимума и использующими «конвертные» зарплатные схемы </a:t>
            </a:r>
            <a:endParaRPr b="0" lang="ru-RU" sz="13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28" name="Овал 2"/>
          <p:cNvSpPr/>
          <p:nvPr/>
        </p:nvSpPr>
        <p:spPr>
          <a:xfrm>
            <a:off x="147600" y="4724280"/>
            <a:ext cx="2768760" cy="1366920"/>
          </a:xfrm>
          <a:prstGeom prst="ellipse">
            <a:avLst/>
          </a:prstGeom>
          <a:solidFill>
            <a:srgbClr val="bbe0e3"/>
          </a:solidFill>
          <a:ln>
            <a:solidFill>
              <a:srgbClr val="72bfc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300" spc="-1" strike="noStrike">
                <a:solidFill>
                  <a:srgbClr val="202020"/>
                </a:solidFill>
                <a:latin typeface="Arial"/>
                <a:ea typeface="DejaVu Sans"/>
              </a:rPr>
              <a:t>Проведение мероприятий, направленных на снижение недоимки по налоговым платежам</a:t>
            </a:r>
            <a:endParaRPr b="0" lang="ru-RU" sz="13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29" name="Овал 3"/>
          <p:cNvSpPr/>
          <p:nvPr/>
        </p:nvSpPr>
        <p:spPr>
          <a:xfrm>
            <a:off x="3402000" y="5640480"/>
            <a:ext cx="2386080" cy="11923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6267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300" spc="-1" strike="noStrike">
                <a:solidFill>
                  <a:srgbClr val="202020"/>
                </a:solidFill>
                <a:latin typeface="Arial"/>
                <a:ea typeface="DejaVu Sans"/>
              </a:rPr>
              <a:t>Организация работы по информированию граждан о сроках уплаты налогов</a:t>
            </a:r>
            <a:endParaRPr b="0" lang="ru-RU" sz="13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30" name="Овал 4"/>
          <p:cNvSpPr/>
          <p:nvPr/>
        </p:nvSpPr>
        <p:spPr>
          <a:xfrm>
            <a:off x="5629320" y="1628640"/>
            <a:ext cx="3513240" cy="22305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200" spc="-1" strike="noStrike">
                <a:solidFill>
                  <a:srgbClr val="202020"/>
                </a:solidFill>
                <a:latin typeface="Arial"/>
                <a:ea typeface="DejaVu Sans"/>
              </a:rPr>
              <a:t>Работа с администраторами доходов бюджета поселения,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 </a:t>
            </a:r>
            <a:endParaRPr b="0" lang="ru-RU" sz="12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31" name="Овал 5"/>
          <p:cNvSpPr/>
          <p:nvPr/>
        </p:nvSpPr>
        <p:spPr>
          <a:xfrm>
            <a:off x="6084720" y="4508640"/>
            <a:ext cx="2914920" cy="179892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2d2d8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300" spc="-1" strike="noStrike">
                <a:solidFill>
                  <a:srgbClr val="202020"/>
                </a:solidFill>
                <a:latin typeface="Arial"/>
                <a:ea typeface="DejaVu Sans"/>
              </a:rPr>
              <a:t>Информирование межведомственной комиссии по налоговой и социальной политике администрации Дальнереченского муниципального района</a:t>
            </a:r>
            <a:endParaRPr b="0" lang="ru-RU" sz="13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cxnSp>
        <p:nvCxnSpPr>
          <p:cNvPr id="432" name="Прямая со стрелкой 1"/>
          <p:cNvCxnSpPr>
            <a:stCxn id="427" idx="5"/>
          </p:cNvCxnSpPr>
          <p:nvPr/>
        </p:nvCxnSpPr>
        <p:spPr>
          <a:xfrm>
            <a:off x="2894040" y="3482280"/>
            <a:ext cx="275760" cy="163800"/>
          </a:xfrm>
          <a:prstGeom prst="straightConnector1">
            <a:avLst/>
          </a:prstGeom>
          <a:ln w="0">
            <a:solidFill>
              <a:srgbClr val="000000"/>
            </a:solidFill>
            <a:tailEnd len="med" type="arrow" w="med"/>
          </a:ln>
        </p:spPr>
      </p:cxnSp>
      <p:cxnSp>
        <p:nvCxnSpPr>
          <p:cNvPr id="433" name="Прямая со стрелкой 2"/>
          <p:cNvCxnSpPr/>
          <p:nvPr/>
        </p:nvCxnSpPr>
        <p:spPr>
          <a:xfrm flipV="1">
            <a:off x="2638080" y="4724280"/>
            <a:ext cx="566640" cy="218880"/>
          </a:xfrm>
          <a:prstGeom prst="straightConnector1">
            <a:avLst/>
          </a:prstGeom>
          <a:ln w="0">
            <a:solidFill>
              <a:srgbClr val="000000"/>
            </a:solidFill>
            <a:tailEnd len="med" type="arrow" w="med"/>
          </a:ln>
        </p:spPr>
      </p:cxnSp>
      <p:cxnSp>
        <p:nvCxnSpPr>
          <p:cNvPr id="434" name="Прямая со стрелкой 3"/>
          <p:cNvCxnSpPr>
            <a:stCxn id="429" idx="0"/>
          </p:cNvCxnSpPr>
          <p:nvPr/>
        </p:nvCxnSpPr>
        <p:spPr>
          <a:xfrm flipV="1">
            <a:off x="4595040" y="5024160"/>
            <a:ext cx="2160" cy="616680"/>
          </a:xfrm>
          <a:prstGeom prst="straightConnector1">
            <a:avLst/>
          </a:prstGeom>
          <a:ln w="0">
            <a:solidFill>
              <a:srgbClr val="000000"/>
            </a:solidFill>
            <a:tailEnd len="med" type="arrow" w="med"/>
          </a:ln>
        </p:spPr>
      </p:cxnSp>
      <p:cxnSp>
        <p:nvCxnSpPr>
          <p:cNvPr id="435" name="Прямая со стрелкой 4"/>
          <p:cNvCxnSpPr>
            <a:stCxn id="431" idx="1"/>
          </p:cNvCxnSpPr>
          <p:nvPr/>
        </p:nvCxnSpPr>
        <p:spPr>
          <a:xfrm flipH="1" flipV="1">
            <a:off x="5432400" y="4365360"/>
            <a:ext cx="1079280" cy="406800"/>
          </a:xfrm>
          <a:prstGeom prst="straightConnector1">
            <a:avLst/>
          </a:prstGeom>
          <a:ln w="0">
            <a:solidFill>
              <a:srgbClr val="000000"/>
            </a:solidFill>
            <a:tailEnd len="med" type="arrow" w="med"/>
          </a:ln>
        </p:spPr>
      </p:cxnSp>
      <p:cxnSp>
        <p:nvCxnSpPr>
          <p:cNvPr id="436" name="Прямая со стрелкой 5"/>
          <p:cNvCxnSpPr>
            <a:stCxn id="430" idx="3"/>
          </p:cNvCxnSpPr>
          <p:nvPr/>
        </p:nvCxnSpPr>
        <p:spPr>
          <a:xfrm flipH="1">
            <a:off x="5432400" y="3532680"/>
            <a:ext cx="711720" cy="258120"/>
          </a:xfrm>
          <a:prstGeom prst="straightConnector1">
            <a:avLst/>
          </a:prstGeom>
          <a:ln w="0">
            <a:solidFill>
              <a:srgbClr val="000000"/>
            </a:solidFill>
            <a:tailEnd len="med" type="arrow" w="med"/>
          </a:ln>
        </p:spPr>
      </p:cxnSp>
      <p:pic>
        <p:nvPicPr>
          <p:cNvPr id="437" name="Picture 1" descr=""/>
          <p:cNvPicPr/>
          <p:nvPr/>
        </p:nvPicPr>
        <p:blipFill>
          <a:blip r:embed="rId1"/>
          <a:stretch/>
        </p:blipFill>
        <p:spPr>
          <a:xfrm>
            <a:off x="3384720" y="2894040"/>
            <a:ext cx="2027520" cy="2016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66ff"/>
                </a:solidFill>
                <a:latin typeface="Arial"/>
              </a:rPr>
              <a:t>Расходы бюджета запланированы в сумме: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на 2023 год – 5996,899 тысяч рублей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-на 2024 год – 6860,741 тысяч рублей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-на 2025 год – 6407,882 тысяч рублей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sldNum" idx="35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34EA4C3-B5BE-48D7-B941-18363441AAAF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sldNum" idx="36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81D443B-4B23-42A6-98DC-E0FC1C7777B0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title"/>
          </p:nvPr>
        </p:nvSpPr>
        <p:spPr>
          <a:xfrm>
            <a:off x="468360" y="274680"/>
            <a:ext cx="8217000" cy="992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600"/>
            </a:br>
            <a:r>
              <a:rPr b="0" lang="ru-RU" sz="2000" spc="-1" strike="noStrike">
                <a:solidFill>
                  <a:srgbClr val="0066ff"/>
                </a:solidFill>
                <a:latin typeface="Times New Roman"/>
              </a:rPr>
              <a:t>Структура расходов бюджета </a:t>
            </a:r>
            <a:br>
              <a:rPr sz="2000"/>
            </a:br>
            <a:r>
              <a:rPr b="0" lang="ru-RU" sz="2000" spc="-1" strike="noStrike">
                <a:solidFill>
                  <a:srgbClr val="0066ff"/>
                </a:solidFill>
                <a:latin typeface="Times New Roman"/>
              </a:rPr>
              <a:t>в разрезе разделов функциональной классификации расходов бюджетов бюджетной системы РФ                                                       тыс. руб.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43" name="Group 286"/>
          <p:cNvGraphicFramePr/>
          <p:nvPr/>
        </p:nvGraphicFramePr>
        <p:xfrm>
          <a:off x="179280" y="1484280"/>
          <a:ext cx="8712720" cy="5312520"/>
        </p:xfrm>
        <a:graphic>
          <a:graphicData uri="http://schemas.openxmlformats.org/drawingml/2006/table">
            <a:tbl>
              <a:tblPr/>
              <a:tblGrid>
                <a:gridCol w="3600360"/>
                <a:gridCol w="1296000"/>
                <a:gridCol w="1296000"/>
                <a:gridCol w="1224000"/>
                <a:gridCol w="1296720"/>
              </a:tblGrid>
              <a:tr h="866520">
                <a:tc rowSpan="3">
                  <a:txBody>
                    <a:bodyPr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Наименование раздела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 rowSpan="3">
                  <a:txBody>
                    <a:bodyPr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Исполнено за 2022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Запланировано в бюджете поселения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 hMerge="1">
                  <a:txBody>
                    <a:bodyPr lIns="91080" rIns="91080"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8a6"/>
                    </a:solidFill>
                  </a:tcPr>
                </a:tc>
                <a:tc hMerge="1">
                  <a:txBody>
                    <a:bodyPr lIns="91080" rIns="91080"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8a6"/>
                    </a:solidFill>
                  </a:tcPr>
                </a:tc>
              </a:tr>
              <a:tr h="350280">
                <a:tc vMerge="1">
                  <a:txBody>
                    <a:bodyPr lIns="91080" rIns="9108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8a6"/>
                    </a:solidFill>
                  </a:tcPr>
                </a:tc>
                <a:tc vMerge="1">
                  <a:txBody>
                    <a:bodyPr lIns="91080" rIns="91080"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8a6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 hMerge="1">
                  <a:txBody>
                    <a:bodyPr lIns="91080" rIns="91080"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8a6"/>
                    </a:solidFill>
                  </a:tcPr>
                </a:tc>
                <a:tc hMerge="1">
                  <a:txBody>
                    <a:bodyPr lIns="91080" rIns="91080"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8a6"/>
                    </a:solidFill>
                  </a:tcPr>
                </a:tc>
              </a:tr>
              <a:tr h="866520">
                <a:tc vMerge="1">
                  <a:txBody>
                    <a:bodyPr lIns="91080" rIns="9108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8a6"/>
                    </a:solidFill>
                  </a:tcPr>
                </a:tc>
                <a:tc vMerge="1">
                  <a:txBody>
                    <a:bodyPr lIns="91080" rIns="91080"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2023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2024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2025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</a:tr>
              <a:tr h="350280">
                <a:tc>
                  <a:txBody>
                    <a:bodyPr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Общегосударственные вопросы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2632,20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2682,433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2495,999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2557,755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</a:tr>
              <a:tr h="360000">
                <a:tc>
                  <a:txBody>
                    <a:bodyPr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Национальная оборона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172,90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215,585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225,564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233,730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</a:tr>
              <a:tr h="866520">
                <a:tc>
                  <a:txBody>
                    <a:bodyPr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Национальная безопасность и правоохранительная деятельность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237,70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239,867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240,019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60,019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</a:tr>
              <a:tr h="350280">
                <a:tc>
                  <a:txBody>
                    <a:bodyPr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Национальная экономика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843,40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1013,190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2476,300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2536,697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</a:tr>
              <a:tr h="608400">
                <a:tc>
                  <a:txBody>
                    <a:bodyPr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Жилищно-коммунальное хозяйство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220,20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160,691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48,348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48,348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</a:tr>
              <a:tr h="350280">
                <a:tc>
                  <a:txBody>
                    <a:bodyPr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Культура и кинематография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1532,36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1685,133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1374,510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971,332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</a:tr>
              <a:tr h="353160">
                <a:tc>
                  <a:txBody>
                    <a:bodyPr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Итого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5638,76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5996,899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6860,741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6407,882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600"/>
            </a:br>
            <a:r>
              <a:rPr b="0" lang="ru-RU" sz="2400" spc="-1" strike="noStrike">
                <a:solidFill>
                  <a:srgbClr val="0066ff"/>
                </a:solidFill>
                <a:latin typeface="Arial"/>
              </a:rPr>
              <a:t>Программный бюджет Ореховского сельского поселения  на 2023 год и плановый период 2024 и 2025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45" name="Group 71"/>
          <p:cNvGraphicFramePr/>
          <p:nvPr/>
        </p:nvGraphicFramePr>
        <p:xfrm>
          <a:off x="457200" y="1557360"/>
          <a:ext cx="8145720" cy="6572880"/>
        </p:xfrm>
        <a:graphic>
          <a:graphicData uri="http://schemas.openxmlformats.org/drawingml/2006/table">
            <a:tbl>
              <a:tblPr/>
              <a:tblGrid>
                <a:gridCol w="2036520"/>
                <a:gridCol w="908640"/>
                <a:gridCol w="978120"/>
                <a:gridCol w="1047600"/>
                <a:gridCol w="1058400"/>
                <a:gridCol w="1058400"/>
                <a:gridCol w="1058400"/>
              </a:tblGrid>
              <a:tr h="321840">
                <a:tc rowSpan="2"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Направление деятельности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 lIns="91080" r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1080" rIns="9108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91080" r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1080" rIns="9108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91080" r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1080" rIns="9108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639720">
                <a:tc vMerge="1">
                  <a:txBody>
                    <a:bodyPr lIns="91080" rIns="9108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 тыс. руб.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   %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 тыс. руб.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   %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 тыс. руб.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   %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9093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и сохранение культуры на территории Ореховского сельского поселения на 2023-2025 год»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1685,133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1374,510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971,332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266400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«Благоустройство территории Ореховского сельского поселения на 2023-2025 год»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«Обеспечение пожарной безопасности на территории Ореховского сельского поселения на 2023-2025 годы»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1173,881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239,867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48,348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240,019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48,348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60,019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93600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«Управление муниципальным имуществом Ореховского сельского поселения на 2022-2024 годы»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2476,300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6429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Непрограммное направление деятельности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2898,017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2721,563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5328,183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45900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5996,899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1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6860,741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1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6407,882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1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446" name="PlaceHolder 2"/>
          <p:cNvSpPr>
            <a:spLocks noGrp="1"/>
          </p:cNvSpPr>
          <p:nvPr>
            <p:ph type="sldNum" idx="37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9121DBF-B103-4A58-B025-0DF89E4EB599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352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Муниципальная программа Ореховского сельского поселения 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«Развитие и сохранение культуры на территории Ореховского сельского поселения на 2023-2025 год»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1685,133 тыс. руб.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sldNum" idx="38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A15974E-FF79-489B-B79D-07164E89CAB0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/>
          </p:nvPr>
        </p:nvSpPr>
        <p:spPr>
          <a:xfrm>
            <a:off x="457200" y="1700280"/>
            <a:ext cx="8506080" cy="4822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Скругленный прямоугольник 6"/>
          <p:cNvSpPr/>
          <p:nvPr/>
        </p:nvSpPr>
        <p:spPr>
          <a:xfrm>
            <a:off x="971640" y="1773360"/>
            <a:ext cx="7560000" cy="8622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Основное мероприятие</a:t>
            </a:r>
            <a:endParaRPr b="0" lang="ru-RU" sz="18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Развитие культурно-досуговой деятельности</a:t>
            </a:r>
            <a:endParaRPr b="0" lang="ru-RU" sz="18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1685,133 тыс. руб.</a:t>
            </a:r>
            <a:endParaRPr b="0" lang="ru-RU" sz="18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51" name="Стрелка вниз 8"/>
          <p:cNvSpPr/>
          <p:nvPr/>
        </p:nvSpPr>
        <p:spPr>
          <a:xfrm>
            <a:off x="4535640" y="2637000"/>
            <a:ext cx="250920" cy="2858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2" name="Прямоугольник 9"/>
          <p:cNvSpPr/>
          <p:nvPr/>
        </p:nvSpPr>
        <p:spPr>
          <a:xfrm>
            <a:off x="1979640" y="2997360"/>
            <a:ext cx="5327640" cy="79056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Расходы на обеспечение деятельности (оказание услуг, выполнение работ муниципальных учреждений)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1685,133 тыс. руб.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250920" y="274680"/>
            <a:ext cx="8641080" cy="920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Муниципальная программа Ореховского сельского поселения «Благоустройство территории  Ореховского сельского поселения на 2023-2025 годы»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1173,881 тыс. руб.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sldNum" idx="39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C758608-4DB1-41DE-8962-BC234BE7AEDE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5" name="Скругленный прямоугольник 3"/>
          <p:cNvSpPr/>
          <p:nvPr/>
        </p:nvSpPr>
        <p:spPr>
          <a:xfrm>
            <a:off x="250920" y="1341360"/>
            <a:ext cx="8712360" cy="71784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Основное мероприятие</a:t>
            </a:r>
            <a:endParaRPr b="0" lang="ru-RU" sz="16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Благоустройство территории Ореховского сельского поселения</a:t>
            </a:r>
            <a:endParaRPr b="0" lang="ru-RU" sz="16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160,691 тыс. руб.</a:t>
            </a:r>
            <a:endParaRPr b="0" lang="ru-RU" sz="16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56" name="Стрелка вниз 5"/>
          <p:cNvSpPr/>
          <p:nvPr/>
        </p:nvSpPr>
        <p:spPr>
          <a:xfrm>
            <a:off x="4502160" y="2060640"/>
            <a:ext cx="87480" cy="214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57" name="Прямоугольник 6"/>
          <p:cNvSpPr/>
          <p:nvPr/>
        </p:nvSpPr>
        <p:spPr>
          <a:xfrm>
            <a:off x="900000" y="2276640"/>
            <a:ext cx="7631280" cy="43020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Озеленение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5,00 тыс. руб.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58" name="Стрелка вниз 8"/>
          <p:cNvSpPr/>
          <p:nvPr/>
        </p:nvSpPr>
        <p:spPr>
          <a:xfrm>
            <a:off x="4602240" y="2720880"/>
            <a:ext cx="44640" cy="214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59" name="Прямоугольник 9"/>
          <p:cNvSpPr/>
          <p:nvPr/>
        </p:nvSpPr>
        <p:spPr>
          <a:xfrm>
            <a:off x="900000" y="2936880"/>
            <a:ext cx="7631280" cy="41940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Закупка товаров, работ и услуг для обеспечения государственных (муниципальных) нужд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60" name="Стрелка вниз 11"/>
          <p:cNvSpPr/>
          <p:nvPr/>
        </p:nvSpPr>
        <p:spPr>
          <a:xfrm>
            <a:off x="4603680" y="3357720"/>
            <a:ext cx="63720" cy="214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61" name="Прямоугольник 12"/>
          <p:cNvSpPr/>
          <p:nvPr/>
        </p:nvSpPr>
        <p:spPr>
          <a:xfrm>
            <a:off x="900000" y="3573360"/>
            <a:ext cx="7631280" cy="50184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Иные закупки товаров, работ и услуг для обеспечения государственных (муниципальных) нужд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62" name="Скругленный прямоугольник 15"/>
          <p:cNvSpPr/>
          <p:nvPr/>
        </p:nvSpPr>
        <p:spPr>
          <a:xfrm>
            <a:off x="290520" y="4221000"/>
            <a:ext cx="8712360" cy="79056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Содержанием территории общего пользования (тротуары, площади, детские площадки и т.д.)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61,904 тыс. руб.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63" name="Стрелка вниз 16"/>
          <p:cNvSpPr/>
          <p:nvPr/>
        </p:nvSpPr>
        <p:spPr>
          <a:xfrm>
            <a:off x="4711680" y="5013360"/>
            <a:ext cx="66960" cy="106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64" name="Прямоугольник 17"/>
          <p:cNvSpPr/>
          <p:nvPr/>
        </p:nvSpPr>
        <p:spPr>
          <a:xfrm>
            <a:off x="900000" y="5229360"/>
            <a:ext cx="7631280" cy="57492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Закупка товаров, работ и услуг для обеспечения государственных (муниципальных) нужд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65" name="Стрелка вниз 4"/>
          <p:cNvSpPr/>
          <p:nvPr/>
        </p:nvSpPr>
        <p:spPr>
          <a:xfrm>
            <a:off x="4734000" y="5805360"/>
            <a:ext cx="44640" cy="142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6" name="Прямоугольник 7"/>
          <p:cNvSpPr/>
          <p:nvPr/>
        </p:nvSpPr>
        <p:spPr>
          <a:xfrm>
            <a:off x="944640" y="5950080"/>
            <a:ext cx="7586640" cy="57312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Иные закупки товаров, работ и услуг для обеспечения государственных (муниципальных) нужд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67" name="Прямоугольник 10"/>
          <p:cNvSpPr/>
          <p:nvPr/>
        </p:nvSpPr>
        <p:spPr>
          <a:xfrm>
            <a:off x="900000" y="6237360"/>
            <a:ext cx="42840" cy="4464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080" bIns="1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8" name="Стрелка вниз 18"/>
          <p:cNvSpPr/>
          <p:nvPr/>
        </p:nvSpPr>
        <p:spPr>
          <a:xfrm>
            <a:off x="4780080" y="6524640"/>
            <a:ext cx="44640" cy="142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sldNum" idx="40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37BF789-F881-4ACA-B3F6-470BDF2191D3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0" name="Прямоугольник 2"/>
          <p:cNvSpPr/>
          <p:nvPr/>
        </p:nvSpPr>
        <p:spPr>
          <a:xfrm>
            <a:off x="1403280" y="549360"/>
            <a:ext cx="6696360" cy="57492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Содержание и ремонт памятника воинской Славы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4,00 тыс.руб.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71" name="Стрелка вниз 3"/>
          <p:cNvSpPr/>
          <p:nvPr/>
        </p:nvSpPr>
        <p:spPr>
          <a:xfrm>
            <a:off x="4643280" y="1125360"/>
            <a:ext cx="106560" cy="214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2" name="Прямоугольник 4"/>
          <p:cNvSpPr/>
          <p:nvPr/>
        </p:nvSpPr>
        <p:spPr>
          <a:xfrm>
            <a:off x="1403280" y="1413000"/>
            <a:ext cx="6696360" cy="93528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Содержание мест захоронения</a:t>
            </a:r>
            <a:endParaRPr b="0" lang="ru-RU" sz="16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89,787 тыс.руб.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pic>
        <p:nvPicPr>
          <p:cNvPr id="473" name="Picture 7" descr=""/>
          <p:cNvPicPr/>
          <p:nvPr/>
        </p:nvPicPr>
        <p:blipFill>
          <a:blip r:embed="rId1"/>
          <a:stretch/>
        </p:blipFill>
        <p:spPr>
          <a:xfrm>
            <a:off x="4586400" y="2349360"/>
            <a:ext cx="163800" cy="243000"/>
          </a:xfrm>
          <a:prstGeom prst="rect">
            <a:avLst/>
          </a:prstGeom>
          <a:ln w="9525">
            <a:noFill/>
          </a:ln>
        </p:spPr>
      </p:pic>
      <p:sp>
        <p:nvSpPr>
          <p:cNvPr id="474" name="Прямоугольник 9"/>
          <p:cNvSpPr/>
          <p:nvPr/>
        </p:nvSpPr>
        <p:spPr>
          <a:xfrm>
            <a:off x="1401840" y="2604960"/>
            <a:ext cx="6697800" cy="82260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Основное мероприятие: «Дорожное хозяйство» 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1013,190 тыс.руб.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75" name="Прямоугольник 7"/>
          <p:cNvSpPr/>
          <p:nvPr/>
        </p:nvSpPr>
        <p:spPr>
          <a:xfrm>
            <a:off x="1401840" y="3789360"/>
            <a:ext cx="6697800" cy="82260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Содержание дорог местного значения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849,520 тыс.руб.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76" name="Прямоугольник 1"/>
          <p:cNvSpPr/>
          <p:nvPr/>
        </p:nvSpPr>
        <p:spPr>
          <a:xfrm>
            <a:off x="1401480" y="4936680"/>
            <a:ext cx="6697800" cy="82260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Капитальный ремонт и ремонт дорог местного значения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163,670 тыс.руб.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sldNum" idx="41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7FA6CE1-27C6-47FA-BC5C-B6C5E755FB4D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8" name="Прямоугольник 2"/>
          <p:cNvSpPr/>
          <p:nvPr/>
        </p:nvSpPr>
        <p:spPr>
          <a:xfrm>
            <a:off x="900000" y="404640"/>
            <a:ext cx="7342200" cy="1186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Муниципальная программа Ореховского сельского поселения «Обеспечение пожарной безопасности на территории Ореховского сельского поселения на 2023-2025 годы»</a:t>
            </a:r>
            <a:br>
              <a:rPr sz="1800"/>
            </a:br>
            <a:endParaRPr b="0" lang="ru-RU" sz="18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79" name="Прямоугольник 3"/>
          <p:cNvSpPr/>
          <p:nvPr/>
        </p:nvSpPr>
        <p:spPr>
          <a:xfrm>
            <a:off x="971640" y="1541520"/>
            <a:ext cx="7128000" cy="109404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Основное мероприятие: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Укрепление противопожарного состояния учреждений, жилого фонда, территории сельского поселения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229,867 тыс.руб.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80" name="Прямоугольник 4"/>
          <p:cNvSpPr/>
          <p:nvPr/>
        </p:nvSpPr>
        <p:spPr>
          <a:xfrm>
            <a:off x="971640" y="2852640"/>
            <a:ext cx="7290000" cy="95904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Направление: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Мероприятия по устройству минерализованных полос вокруг населенных пунктов поселения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30,00 тыс.руб.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81" name="Прямоугольник 7"/>
          <p:cNvSpPr/>
          <p:nvPr/>
        </p:nvSpPr>
        <p:spPr>
          <a:xfrm>
            <a:off x="918000" y="5309280"/>
            <a:ext cx="7361280" cy="99000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Оборудование подъездов с площадками (пирсами) с твердым покрытием к естественным водоисточникам (прудам) для установки пожарных автомобилей и забора воды в любое время 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11,000 тыс.руб.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82" name="Прямоугольник 8"/>
          <p:cNvSpPr/>
          <p:nvPr/>
        </p:nvSpPr>
        <p:spPr>
          <a:xfrm>
            <a:off x="965520" y="6481080"/>
            <a:ext cx="7313760" cy="107820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Софинансирование расходов на содержание пожарной машины за счет межбюджетных трансфертов из районного бюджета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165,000 тыс.руб.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83" name="Прямоугольник 5"/>
          <p:cNvSpPr/>
          <p:nvPr/>
        </p:nvSpPr>
        <p:spPr>
          <a:xfrm>
            <a:off x="965520" y="3961080"/>
            <a:ext cx="7313760" cy="53820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Приобретение противопожарного инвентаря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7,200 тыс.руб.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84" name="Прямоугольник 11"/>
          <p:cNvSpPr/>
          <p:nvPr/>
        </p:nvSpPr>
        <p:spPr>
          <a:xfrm>
            <a:off x="965520" y="4680000"/>
            <a:ext cx="7313760" cy="53820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Мероприятия по контролю за пожароопасной ситуацией 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15,000 тыс.руб.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sldNum" idx="42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0F3BB48-04FA-401B-BFB7-C4D0064E6B12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6" name="Прямоугольник 13"/>
          <p:cNvSpPr/>
          <p:nvPr/>
        </p:nvSpPr>
        <p:spPr>
          <a:xfrm>
            <a:off x="785520" y="540000"/>
            <a:ext cx="7313760" cy="107928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Расходы, в целях софинансирования которых из районного бюджета представляются бюджету поселения межбюджетные трансферты в доле соответствующей установленному уровню софинансирования расходного обязательства поселения установленной Соглашением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1,667 тыс.руб.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87" name="Прямоугольник 14"/>
          <p:cNvSpPr/>
          <p:nvPr/>
        </p:nvSpPr>
        <p:spPr>
          <a:xfrm>
            <a:off x="785520" y="1800000"/>
            <a:ext cx="7313760" cy="89928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Основное мероприятие: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«Создание условий для организации добровольной пожарной охраны, а также для участия граждан в обеспечении первичных мер пожарной безопасности в иных формах»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10,0 тыс.руб. 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488" name="Прямоугольник 15"/>
          <p:cNvSpPr/>
          <p:nvPr/>
        </p:nvSpPr>
        <p:spPr>
          <a:xfrm>
            <a:off x="785520" y="2880000"/>
            <a:ext cx="7313760" cy="89928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Стимулирование граждан к участию в деятельности подразделений добровольной пожарной охраны.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10,0 тыс.руб.</a:t>
            </a:r>
            <a:endParaRPr b="0" lang="ru-RU" sz="1400" spc="-1" strike="noStrike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4000" spc="-1" strike="noStrike">
                <a:solidFill>
                  <a:srgbClr val="0066ff"/>
                </a:solidFill>
                <a:latin typeface="Times New Roman"/>
              </a:rPr>
              <a:t>Уважаемые жители Ореховского сельского поселения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923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Вашему вниманию предлагается проект бюджета муниципального комитета Ореховского сельского поселения на 2023 год и плановый период 2024 и 2025 годов.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 настоящее время обеспечение открытости и прозрачности бюджетного процесса является одним из ключевых направлений деятельности органов местного самоуправления. Для того, чтобы каждый житель поселения мог получить информацию о бюджете муниципального образования, текст решения размещен на официальном сайте </a:t>
            </a:r>
            <a:r>
              <a:rPr b="0" i="1" lang="en-US" sz="1800" spc="-1" strike="noStrike" u="sng">
                <a:solidFill>
                  <a:srgbClr val="000000"/>
                </a:solidFill>
                <a:uFillTx/>
                <a:latin typeface="Times New Roman"/>
              </a:rPr>
              <a:t>dalmdr.ru</a:t>
            </a:r>
            <a:r>
              <a:rPr b="0" i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 в разделе Поселения в подразделе Ореховское сельское поселение.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Мы постарались доступно отразить основные параметры бюджета на 2023 год и плановый период 2024 и 2025 годов.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Надеемся, что информация, представленная в информативной и компактной форме, позволит вам углубить свои знания о бюджете и создать основы для активного участия в бюджетном процессе муниципального образования.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 уважением, глава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Ореховского сельского поселения                                         Н.И. Смекалин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i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 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sldNum" idx="26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E212360-1BA5-440A-84A8-29C0EC63EC52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ldNum" idx="27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0EC62C3-EDB1-49E1-9E94-4B2E2406D78D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2800" spc="-1" strike="noStrike">
                <a:solidFill>
                  <a:srgbClr val="0066ff"/>
                </a:solidFill>
                <a:latin typeface="Times New Roman"/>
              </a:rPr>
              <a:t>НОРМАТИВНАЯ БАЗА БЮДЖЕТНОГО ПРОЦЕССА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lvl="4" marL="2209680" indent="-380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lain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Бюджетный кодекс Российской Федерации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2096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209680" indent="-380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lain" startAt="2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Бюджетное послание Президента Российской Федерации Федеральному собранию Российской Федерации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2096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209680" indent="-380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lain" startAt="3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Положение о бюджетном устройстве, бюджетном процессе и межбюджетных отношениях в Ореховском сельском поселении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2096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2096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4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Основные направления бюджетной и налоговой политики Ореховского сельского поселения на 2023 год и плановый период 2024 и 2025 годов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2096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631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4400" spc="-1" strike="noStrike">
                <a:solidFill>
                  <a:srgbClr val="0066ff"/>
                </a:solidFill>
                <a:latin typeface="Times New Roman"/>
              </a:rPr>
              <a:t>Что такое бюджет?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324000" y="836640"/>
            <a:ext cx="8710920" cy="5759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БЮДЖЕТ (от старонормандского </a:t>
            </a:r>
            <a:r>
              <a:rPr b="1" lang="en-US" sz="1800" spc="-1" strike="noStrike">
                <a:solidFill>
                  <a:srgbClr val="c00000"/>
                </a:solidFill>
                <a:latin typeface="Times New Roman"/>
              </a:rPr>
              <a:t>bougette </a:t>
            </a: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      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ДОХОДЫ                                                                             РАСХОДЫ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поступающие в бюджет                                                     это выплачиваемые из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денежные средства (налоги                                              бюджета денежные средства                                               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юридических и физических                                              средства (социальные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лиц, административные                                                    выплаты населению,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платежи и сборы,                                                                содержание муниципальных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безвозмездные поступления)</a:t>
            </a: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                                        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учреждений, кап.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                                                                                            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строительство и другие)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Превышение доходов над                                                      если расходная часть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расходами образует                                                                 бюджета превышает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положительный остаток                                                        доходную, то бюджет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бюджета                                                                                    формируется с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ПРОФИЦИТ                                                                    ДЕФИЦИТОМ                                                                                              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sldNum" idx="28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92788A1-70BD-4192-A5F5-E6AE0F173615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7" name="Picture 2" descr=""/>
          <p:cNvPicPr/>
          <p:nvPr/>
        </p:nvPicPr>
        <p:blipFill>
          <a:blip r:embed="rId1"/>
          <a:stretch/>
        </p:blipFill>
        <p:spPr>
          <a:xfrm>
            <a:off x="3419640" y="1916280"/>
            <a:ext cx="2374920" cy="2087640"/>
          </a:xfrm>
          <a:prstGeom prst="rect">
            <a:avLst/>
          </a:prstGeom>
          <a:ln w="9525">
            <a:noFill/>
          </a:ln>
        </p:spPr>
      </p:pic>
      <p:pic>
        <p:nvPicPr>
          <p:cNvPr id="308" name="Picture 4" descr=""/>
          <p:cNvPicPr/>
          <p:nvPr/>
        </p:nvPicPr>
        <p:blipFill>
          <a:blip r:embed="rId2"/>
          <a:stretch/>
        </p:blipFill>
        <p:spPr>
          <a:xfrm>
            <a:off x="3521160" y="4941720"/>
            <a:ext cx="2303640" cy="1581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776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600"/>
            </a:br>
            <a:br>
              <a:rPr sz="1600"/>
            </a:br>
            <a:r>
              <a:rPr b="1" i="1" lang="ru-RU" sz="2400" spc="-1" strike="noStrike">
                <a:solidFill>
                  <a:srgbClr val="0066ff"/>
                </a:solidFill>
                <a:latin typeface="Times New Roman"/>
              </a:rPr>
              <a:t>Основные термины и понятия, используемые при составлении бюджета </a:t>
            </a:r>
            <a:br>
              <a:rPr sz="2400"/>
            </a:b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sldNum" idx="29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DDF733D-4ACD-4E6B-B32A-71475F8F6F17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311" name="Group 4"/>
          <p:cNvGrpSpPr/>
          <p:nvPr/>
        </p:nvGrpSpPr>
        <p:grpSpPr>
          <a:xfrm>
            <a:off x="468360" y="1122480"/>
            <a:ext cx="8497800" cy="4986360"/>
            <a:chOff x="468360" y="1122480"/>
            <a:chExt cx="8497800" cy="4986360"/>
          </a:xfrm>
        </p:grpSpPr>
        <p:sp>
          <p:nvSpPr>
            <p:cNvPr id="312" name="AutoShape 3"/>
            <p:cNvSpPr/>
            <p:nvPr/>
          </p:nvSpPr>
          <p:spPr>
            <a:xfrm>
              <a:off x="468360" y="1125360"/>
              <a:ext cx="8205840" cy="49658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3" name="Rectangle 5"/>
            <p:cNvSpPr/>
            <p:nvPr/>
          </p:nvSpPr>
          <p:spPr>
            <a:xfrm>
              <a:off x="1022040" y="1122480"/>
              <a:ext cx="5990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бюджет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14" name="Rectangle 6"/>
            <p:cNvSpPr/>
            <p:nvPr/>
          </p:nvSpPr>
          <p:spPr>
            <a:xfrm>
              <a:off x="1607400" y="112716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15" name="Rectangle 7"/>
            <p:cNvSpPr/>
            <p:nvPr/>
          </p:nvSpPr>
          <p:spPr>
            <a:xfrm>
              <a:off x="1664640" y="1127160"/>
              <a:ext cx="900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16" name="Rectangle 8"/>
            <p:cNvSpPr/>
            <p:nvPr/>
          </p:nvSpPr>
          <p:spPr>
            <a:xfrm>
              <a:off x="1753560" y="112716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17" name="Rectangle 9"/>
            <p:cNvSpPr/>
            <p:nvPr/>
          </p:nvSpPr>
          <p:spPr>
            <a:xfrm>
              <a:off x="1895040" y="1127160"/>
              <a:ext cx="39668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форма образования и расходования денежных средс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18" name="Rectangle 10"/>
            <p:cNvSpPr/>
            <p:nvPr/>
          </p:nvSpPr>
          <p:spPr>
            <a:xfrm>
              <a:off x="5856120" y="1127160"/>
              <a:ext cx="29656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тв, предназначенных для финансового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19" name="Rectangle 11"/>
            <p:cNvSpPr/>
            <p:nvPr/>
          </p:nvSpPr>
          <p:spPr>
            <a:xfrm>
              <a:off x="627120" y="1335240"/>
              <a:ext cx="54086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обеспечения задач и функций государства и местного самоуправления;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20" name="Rectangle 12"/>
            <p:cNvSpPr/>
            <p:nvPr/>
          </p:nvSpPr>
          <p:spPr>
            <a:xfrm>
              <a:off x="5857200" y="133524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21" name="Rectangle 13"/>
            <p:cNvSpPr/>
            <p:nvPr/>
          </p:nvSpPr>
          <p:spPr>
            <a:xfrm>
              <a:off x="1041480" y="1536840"/>
              <a:ext cx="13060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доходы бюджета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22" name="Rectangle 14"/>
            <p:cNvSpPr/>
            <p:nvPr/>
          </p:nvSpPr>
          <p:spPr>
            <a:xfrm>
              <a:off x="2318760" y="154152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23" name="Rectangle 15"/>
            <p:cNvSpPr/>
            <p:nvPr/>
          </p:nvSpPr>
          <p:spPr>
            <a:xfrm>
              <a:off x="2363040" y="1541520"/>
              <a:ext cx="900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24" name="Rectangle 16"/>
            <p:cNvSpPr/>
            <p:nvPr/>
          </p:nvSpPr>
          <p:spPr>
            <a:xfrm>
              <a:off x="2450520" y="154152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25" name="Rectangle 17"/>
            <p:cNvSpPr/>
            <p:nvPr/>
          </p:nvSpPr>
          <p:spPr>
            <a:xfrm>
              <a:off x="2633760" y="1541520"/>
              <a:ext cx="63324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поступающие в бюджет денежные средства, за исключением средств, являющихся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26" name="Rectangle 18"/>
            <p:cNvSpPr/>
            <p:nvPr/>
          </p:nvSpPr>
          <p:spPr>
            <a:xfrm>
              <a:off x="588240" y="1747800"/>
              <a:ext cx="38480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источниками финансирования дефицита бюджета;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27" name="Rectangle 19"/>
            <p:cNvSpPr/>
            <p:nvPr/>
          </p:nvSpPr>
          <p:spPr>
            <a:xfrm>
              <a:off x="4299840" y="174780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28" name="Rectangle 20"/>
            <p:cNvSpPr/>
            <p:nvPr/>
          </p:nvSpPr>
          <p:spPr>
            <a:xfrm>
              <a:off x="1024920" y="1951200"/>
              <a:ext cx="70416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расходы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29" name="Rectangle 21"/>
            <p:cNvSpPr/>
            <p:nvPr/>
          </p:nvSpPr>
          <p:spPr>
            <a:xfrm>
              <a:off x="1789920" y="1951200"/>
              <a:ext cx="691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бюджета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30" name="Rectangle 22"/>
            <p:cNvSpPr/>
            <p:nvPr/>
          </p:nvSpPr>
          <p:spPr>
            <a:xfrm>
              <a:off x="2463120" y="195588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31" name="Rectangle 23"/>
            <p:cNvSpPr/>
            <p:nvPr/>
          </p:nvSpPr>
          <p:spPr>
            <a:xfrm>
              <a:off x="2566440" y="1955880"/>
              <a:ext cx="900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32" name="Rectangle 24"/>
            <p:cNvSpPr/>
            <p:nvPr/>
          </p:nvSpPr>
          <p:spPr>
            <a:xfrm>
              <a:off x="2655360" y="195588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33" name="Rectangle 25"/>
            <p:cNvSpPr/>
            <p:nvPr/>
          </p:nvSpPr>
          <p:spPr>
            <a:xfrm>
              <a:off x="2886120" y="1955880"/>
              <a:ext cx="5650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выплачиваемые из бюджета денежные средства, за исключением средств,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34" name="Rectangle 26"/>
            <p:cNvSpPr/>
            <p:nvPr/>
          </p:nvSpPr>
          <p:spPr>
            <a:xfrm>
              <a:off x="612000" y="2163600"/>
              <a:ext cx="483876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являющихся источниками финансирования дефицита бюджета;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35" name="Rectangle 27"/>
            <p:cNvSpPr/>
            <p:nvPr/>
          </p:nvSpPr>
          <p:spPr>
            <a:xfrm>
              <a:off x="5284080" y="216360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36" name="Rectangle 28"/>
            <p:cNvSpPr/>
            <p:nvPr/>
          </p:nvSpPr>
          <p:spPr>
            <a:xfrm>
              <a:off x="1036800" y="2367000"/>
              <a:ext cx="14234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дефицит бюджета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37" name="Rectangle 29"/>
            <p:cNvSpPr/>
            <p:nvPr/>
          </p:nvSpPr>
          <p:spPr>
            <a:xfrm>
              <a:off x="2417040" y="237168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38" name="Rectangle 30"/>
            <p:cNvSpPr/>
            <p:nvPr/>
          </p:nvSpPr>
          <p:spPr>
            <a:xfrm>
              <a:off x="2461680" y="2371680"/>
              <a:ext cx="900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39" name="Rectangle 31"/>
            <p:cNvSpPr/>
            <p:nvPr/>
          </p:nvSpPr>
          <p:spPr>
            <a:xfrm>
              <a:off x="2550600" y="237168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40" name="Rectangle 32"/>
            <p:cNvSpPr/>
            <p:nvPr/>
          </p:nvSpPr>
          <p:spPr>
            <a:xfrm>
              <a:off x="2684880" y="2371680"/>
              <a:ext cx="37976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превышение расходов бюджета над его доходами;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41" name="Rectangle 33"/>
            <p:cNvSpPr/>
            <p:nvPr/>
          </p:nvSpPr>
          <p:spPr>
            <a:xfrm>
              <a:off x="6366960" y="237168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42" name="Rectangle 34"/>
            <p:cNvSpPr/>
            <p:nvPr/>
          </p:nvSpPr>
          <p:spPr>
            <a:xfrm>
              <a:off x="1038600" y="2575080"/>
              <a:ext cx="15436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профицит бюджета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43" name="Rectangle 35"/>
            <p:cNvSpPr/>
            <p:nvPr/>
          </p:nvSpPr>
          <p:spPr>
            <a:xfrm>
              <a:off x="2537640" y="257976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44" name="Rectangle 36"/>
            <p:cNvSpPr/>
            <p:nvPr/>
          </p:nvSpPr>
          <p:spPr>
            <a:xfrm>
              <a:off x="2582280" y="2579760"/>
              <a:ext cx="900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45" name="Rectangle 37"/>
            <p:cNvSpPr/>
            <p:nvPr/>
          </p:nvSpPr>
          <p:spPr>
            <a:xfrm>
              <a:off x="2667960" y="257976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46" name="Rectangle 38"/>
            <p:cNvSpPr/>
            <p:nvPr/>
          </p:nvSpPr>
          <p:spPr>
            <a:xfrm>
              <a:off x="2783520" y="2579760"/>
              <a:ext cx="31258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превышение доходов бюджета над его ра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47" name="Rectangle 39"/>
            <p:cNvSpPr/>
            <p:nvPr/>
          </p:nvSpPr>
          <p:spPr>
            <a:xfrm>
              <a:off x="5830560" y="2579760"/>
              <a:ext cx="6721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сходами;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48" name="Rectangle 40"/>
            <p:cNvSpPr/>
            <p:nvPr/>
          </p:nvSpPr>
          <p:spPr>
            <a:xfrm>
              <a:off x="6487560" y="257976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49" name="Rectangle 41"/>
            <p:cNvSpPr/>
            <p:nvPr/>
          </p:nvSpPr>
          <p:spPr>
            <a:xfrm>
              <a:off x="1052640" y="2779560"/>
              <a:ext cx="20682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бюджетные ассигнования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50" name="Rectangle 42"/>
            <p:cNvSpPr/>
            <p:nvPr/>
          </p:nvSpPr>
          <p:spPr>
            <a:xfrm>
              <a:off x="3183840" y="278460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51" name="Rectangle 43"/>
            <p:cNvSpPr/>
            <p:nvPr/>
          </p:nvSpPr>
          <p:spPr>
            <a:xfrm>
              <a:off x="3353760" y="2784600"/>
              <a:ext cx="900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52" name="Rectangle 44"/>
            <p:cNvSpPr/>
            <p:nvPr/>
          </p:nvSpPr>
          <p:spPr>
            <a:xfrm>
              <a:off x="3440880" y="278460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53" name="Rectangle 45"/>
            <p:cNvSpPr/>
            <p:nvPr/>
          </p:nvSpPr>
          <p:spPr>
            <a:xfrm>
              <a:off x="3701880" y="2784600"/>
              <a:ext cx="459936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предельные объемы денежных средств, предусмотренных в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54" name="Rectangle 46"/>
            <p:cNvSpPr/>
            <p:nvPr/>
          </p:nvSpPr>
          <p:spPr>
            <a:xfrm>
              <a:off x="640440" y="2992320"/>
              <a:ext cx="59648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соответствующем финансовом году для исполнения бюджетных обязательств;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55" name="Rectangle 47"/>
            <p:cNvSpPr/>
            <p:nvPr/>
          </p:nvSpPr>
          <p:spPr>
            <a:xfrm>
              <a:off x="6417720" y="299232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56" name="Rectangle 48"/>
            <p:cNvSpPr/>
            <p:nvPr/>
          </p:nvSpPr>
          <p:spPr>
            <a:xfrm>
              <a:off x="1038960" y="3195720"/>
              <a:ext cx="175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муниципальный долг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57" name="Rectangle 49"/>
            <p:cNvSpPr/>
            <p:nvPr/>
          </p:nvSpPr>
          <p:spPr>
            <a:xfrm>
              <a:off x="2739240" y="320040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58" name="Rectangle 50"/>
            <p:cNvSpPr/>
            <p:nvPr/>
          </p:nvSpPr>
          <p:spPr>
            <a:xfrm>
              <a:off x="2785320" y="3200400"/>
              <a:ext cx="900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59" name="Rectangle 51"/>
            <p:cNvSpPr/>
            <p:nvPr/>
          </p:nvSpPr>
          <p:spPr>
            <a:xfrm>
              <a:off x="2874240" y="320040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60" name="Rectangle 52"/>
            <p:cNvSpPr/>
            <p:nvPr/>
          </p:nvSpPr>
          <p:spPr>
            <a:xfrm>
              <a:off x="3043800" y="3200400"/>
              <a:ext cx="59040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обязательства, возникающие из муниципальных заимствований, гарантий по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61" name="Rectangle 53"/>
            <p:cNvSpPr/>
            <p:nvPr/>
          </p:nvSpPr>
          <p:spPr>
            <a:xfrm>
              <a:off x="510840" y="3408480"/>
              <a:ext cx="2592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обя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62" name="Rectangle 54"/>
            <p:cNvSpPr/>
            <p:nvPr/>
          </p:nvSpPr>
          <p:spPr>
            <a:xfrm>
              <a:off x="918720" y="3408480"/>
              <a:ext cx="73396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зательствам третьих лиц, другие обязательства в соответствии с видами долговых обязательств,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63" name="Rectangle 55"/>
            <p:cNvSpPr/>
            <p:nvPr/>
          </p:nvSpPr>
          <p:spPr>
            <a:xfrm>
              <a:off x="578160" y="3614760"/>
              <a:ext cx="37872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принятые на себя муниципальным образованием;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64" name="Rectangle 56"/>
            <p:cNvSpPr/>
            <p:nvPr/>
          </p:nvSpPr>
          <p:spPr>
            <a:xfrm>
              <a:off x="4228560" y="361476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65" name="Rectangle 57"/>
            <p:cNvSpPr/>
            <p:nvPr/>
          </p:nvSpPr>
          <p:spPr>
            <a:xfrm>
              <a:off x="1059480" y="3816360"/>
              <a:ext cx="227376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межбюджетные трансферты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66" name="Rectangle 58"/>
            <p:cNvSpPr/>
            <p:nvPr/>
          </p:nvSpPr>
          <p:spPr>
            <a:xfrm>
              <a:off x="3303000" y="382104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67" name="Rectangle 59"/>
            <p:cNvSpPr/>
            <p:nvPr/>
          </p:nvSpPr>
          <p:spPr>
            <a:xfrm>
              <a:off x="3385440" y="3821040"/>
              <a:ext cx="900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68" name="Rectangle 60"/>
            <p:cNvSpPr/>
            <p:nvPr/>
          </p:nvSpPr>
          <p:spPr>
            <a:xfrm>
              <a:off x="3472920" y="382104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69" name="Rectangle 61"/>
            <p:cNvSpPr/>
            <p:nvPr/>
          </p:nvSpPr>
          <p:spPr>
            <a:xfrm>
              <a:off x="3670200" y="3821040"/>
              <a:ext cx="5065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средства, предоставляемые одним бюджетом бюджетной системы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70" name="Rectangle 62"/>
            <p:cNvSpPr/>
            <p:nvPr/>
          </p:nvSpPr>
          <p:spPr>
            <a:xfrm>
              <a:off x="571680" y="4029120"/>
              <a:ext cx="2788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Российской Федерации другому бюд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71" name="Rectangle 63"/>
            <p:cNvSpPr/>
            <p:nvPr/>
          </p:nvSpPr>
          <p:spPr>
            <a:xfrm>
              <a:off x="3364200" y="4029120"/>
              <a:ext cx="38282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жету бюджетной системы Российской Федерации;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72" name="Rectangle 64"/>
            <p:cNvSpPr/>
            <p:nvPr/>
          </p:nvSpPr>
          <p:spPr>
            <a:xfrm>
              <a:off x="7066800" y="402912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73" name="Rectangle 65"/>
            <p:cNvSpPr/>
            <p:nvPr/>
          </p:nvSpPr>
          <p:spPr>
            <a:xfrm>
              <a:off x="1053720" y="4232160"/>
              <a:ext cx="20710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текущий финансовый год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74" name="Rectangle 66"/>
            <p:cNvSpPr/>
            <p:nvPr/>
          </p:nvSpPr>
          <p:spPr>
            <a:xfrm>
              <a:off x="3134520" y="423720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75" name="Rectangle 67"/>
            <p:cNvSpPr/>
            <p:nvPr/>
          </p:nvSpPr>
          <p:spPr>
            <a:xfrm>
              <a:off x="3214080" y="4237200"/>
              <a:ext cx="900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76" name="Rectangle 68"/>
            <p:cNvSpPr/>
            <p:nvPr/>
          </p:nvSpPr>
          <p:spPr>
            <a:xfrm>
              <a:off x="3303000" y="423720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77" name="Rectangle 69"/>
            <p:cNvSpPr/>
            <p:nvPr/>
          </p:nvSpPr>
          <p:spPr>
            <a:xfrm>
              <a:off x="3494880" y="4237200"/>
              <a:ext cx="51876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год, в котором осуществляется исполнение бюджета, составление и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78" name="Rectangle 70"/>
            <p:cNvSpPr/>
            <p:nvPr/>
          </p:nvSpPr>
          <p:spPr>
            <a:xfrm>
              <a:off x="675720" y="4443480"/>
              <a:ext cx="79034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рассмотрение проекта бюджета на очередной финансовый год (очередной финансовый год и плановый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79" name="Rectangle 71"/>
            <p:cNvSpPr/>
            <p:nvPr/>
          </p:nvSpPr>
          <p:spPr>
            <a:xfrm>
              <a:off x="517680" y="4651200"/>
              <a:ext cx="6462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период);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80" name="Rectangle 72"/>
            <p:cNvSpPr/>
            <p:nvPr/>
          </p:nvSpPr>
          <p:spPr>
            <a:xfrm>
              <a:off x="1144080" y="465120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81" name="Rectangle 73"/>
            <p:cNvSpPr/>
            <p:nvPr/>
          </p:nvSpPr>
          <p:spPr>
            <a:xfrm>
              <a:off x="1038960" y="4854600"/>
              <a:ext cx="1555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очередной финансо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82" name="Rectangle 74"/>
            <p:cNvSpPr/>
            <p:nvPr/>
          </p:nvSpPr>
          <p:spPr>
            <a:xfrm>
              <a:off x="2565000" y="4854600"/>
              <a:ext cx="6310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вый год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83" name="Rectangle 75"/>
            <p:cNvSpPr/>
            <p:nvPr/>
          </p:nvSpPr>
          <p:spPr>
            <a:xfrm>
              <a:off x="3177360" y="485928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84" name="Rectangle 76"/>
            <p:cNvSpPr/>
            <p:nvPr/>
          </p:nvSpPr>
          <p:spPr>
            <a:xfrm>
              <a:off x="3222000" y="4859280"/>
              <a:ext cx="900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85" name="Rectangle 77"/>
            <p:cNvSpPr/>
            <p:nvPr/>
          </p:nvSpPr>
          <p:spPr>
            <a:xfrm>
              <a:off x="3310920" y="485928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86" name="Rectangle 78"/>
            <p:cNvSpPr/>
            <p:nvPr/>
          </p:nvSpPr>
          <p:spPr>
            <a:xfrm>
              <a:off x="3439800" y="4859280"/>
              <a:ext cx="36835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год, следующий за текущим финансовым годом;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87" name="Rectangle 79"/>
            <p:cNvSpPr/>
            <p:nvPr/>
          </p:nvSpPr>
          <p:spPr>
            <a:xfrm>
              <a:off x="7008120" y="485928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88" name="Rectangle 80"/>
            <p:cNvSpPr/>
            <p:nvPr/>
          </p:nvSpPr>
          <p:spPr>
            <a:xfrm>
              <a:off x="1037520" y="5060880"/>
              <a:ext cx="14173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плановый период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89" name="Rectangle 81"/>
            <p:cNvSpPr/>
            <p:nvPr/>
          </p:nvSpPr>
          <p:spPr>
            <a:xfrm>
              <a:off x="2412360" y="506556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90" name="Rectangle 82"/>
            <p:cNvSpPr/>
            <p:nvPr/>
          </p:nvSpPr>
          <p:spPr>
            <a:xfrm>
              <a:off x="2456640" y="5065560"/>
              <a:ext cx="900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91" name="Rectangle 83"/>
            <p:cNvSpPr/>
            <p:nvPr/>
          </p:nvSpPr>
          <p:spPr>
            <a:xfrm>
              <a:off x="2545560" y="506556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92" name="Rectangle 84"/>
            <p:cNvSpPr/>
            <p:nvPr/>
          </p:nvSpPr>
          <p:spPr>
            <a:xfrm>
              <a:off x="2706120" y="5065560"/>
              <a:ext cx="519696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два финансовых года, следующие за очередным финансовым годом;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93" name="Rectangle 85"/>
            <p:cNvSpPr/>
            <p:nvPr/>
          </p:nvSpPr>
          <p:spPr>
            <a:xfrm>
              <a:off x="7732080" y="506556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94" name="Rectangle 86"/>
            <p:cNvSpPr/>
            <p:nvPr/>
          </p:nvSpPr>
          <p:spPr>
            <a:xfrm>
              <a:off x="1055160" y="5267160"/>
              <a:ext cx="21427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отчетный финансовый год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95" name="Rectangle 87"/>
            <p:cNvSpPr/>
            <p:nvPr/>
          </p:nvSpPr>
          <p:spPr>
            <a:xfrm>
              <a:off x="3136320" y="527220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96" name="Rectangle 88"/>
            <p:cNvSpPr/>
            <p:nvPr/>
          </p:nvSpPr>
          <p:spPr>
            <a:xfrm>
              <a:off x="3180600" y="5272200"/>
              <a:ext cx="900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97" name="Rectangle 89"/>
            <p:cNvSpPr/>
            <p:nvPr/>
          </p:nvSpPr>
          <p:spPr>
            <a:xfrm>
              <a:off x="3268080" y="527220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98" name="Rectangle 90"/>
            <p:cNvSpPr/>
            <p:nvPr/>
          </p:nvSpPr>
          <p:spPr>
            <a:xfrm>
              <a:off x="3402360" y="5272200"/>
              <a:ext cx="39790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год, предшествующий текущему финансовому году;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399" name="Rectangle 91"/>
            <p:cNvSpPr/>
            <p:nvPr/>
          </p:nvSpPr>
          <p:spPr>
            <a:xfrm>
              <a:off x="7259040" y="527220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400" name="Rectangle 92"/>
            <p:cNvSpPr/>
            <p:nvPr/>
          </p:nvSpPr>
          <p:spPr>
            <a:xfrm>
              <a:off x="1041480" y="5475240"/>
              <a:ext cx="17524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публичные слушания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401" name="Rectangle 93"/>
            <p:cNvSpPr/>
            <p:nvPr/>
          </p:nvSpPr>
          <p:spPr>
            <a:xfrm>
              <a:off x="2742480" y="547992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402" name="Rectangle 94"/>
            <p:cNvSpPr/>
            <p:nvPr/>
          </p:nvSpPr>
          <p:spPr>
            <a:xfrm>
              <a:off x="2788200" y="5479920"/>
              <a:ext cx="594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-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403" name="Rectangle 95"/>
            <p:cNvSpPr/>
            <p:nvPr/>
          </p:nvSpPr>
          <p:spPr>
            <a:xfrm>
              <a:off x="2845800" y="547992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404" name="Rectangle 96"/>
            <p:cNvSpPr/>
            <p:nvPr/>
          </p:nvSpPr>
          <p:spPr>
            <a:xfrm>
              <a:off x="2934720" y="5479920"/>
              <a:ext cx="21794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обсуждение проектов муниц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405" name="Rectangle 97"/>
            <p:cNvSpPr/>
            <p:nvPr/>
          </p:nvSpPr>
          <p:spPr>
            <a:xfrm>
              <a:off x="5115600" y="5479920"/>
              <a:ext cx="376596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ипальных правовых актов по вопросам местного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406" name="Rectangle 98"/>
            <p:cNvSpPr/>
            <p:nvPr/>
          </p:nvSpPr>
          <p:spPr>
            <a:xfrm>
              <a:off x="495360" y="5688000"/>
              <a:ext cx="8224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значения с участием жителей Веденкинского сельского поселения, проводимые муниципальным комитетом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407" name="Rectangle 99"/>
            <p:cNvSpPr/>
            <p:nvPr/>
          </p:nvSpPr>
          <p:spPr>
            <a:xfrm>
              <a:off x="491400" y="5896080"/>
              <a:ext cx="64771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Веденкинского сельского поселения или главой Веденкинского сельского поселения.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  <p:sp>
          <p:nvSpPr>
            <p:cNvPr id="408" name="Rectangle 100"/>
            <p:cNvSpPr/>
            <p:nvPr/>
          </p:nvSpPr>
          <p:spPr>
            <a:xfrm>
              <a:off x="7935120" y="5896080"/>
              <a:ext cx="44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57200" y="476280"/>
            <a:ext cx="8228160" cy="71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2000"/>
            </a:br>
            <a:r>
              <a:rPr b="1" i="1" lang="ru-RU" sz="2800" spc="-1" strike="noStrike">
                <a:solidFill>
                  <a:srgbClr val="0066ff"/>
                </a:solidFill>
                <a:latin typeface="Times New Roman"/>
              </a:rPr>
              <a:t>Состав Ореховского сельского поселения</a:t>
            </a:r>
            <a:br>
              <a:rPr sz="2800"/>
            </a:b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/>
          </p:nvPr>
        </p:nvSpPr>
        <p:spPr>
          <a:xfrm>
            <a:off x="457200" y="1197000"/>
            <a:ext cx="8434440" cy="532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         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В соответствии с законом Приморского края «О Дальнереченском муниципальном районе» от 24 ноября 2004 г. № 190-КЗ (в редакции Закона Приморского края от 08.02.2006 №339-КЗ) Ореховское сельское поселение входит в состав муниципального образования Дальнереченский район и является муниципальным образованием, наделенным статусом сельского поселения.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     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Ореховское сельское поселение расположено в северо-восточной части Дальнереченского муниципального района и граничит: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на севере – с Сальским сельским поселением Дальнереченского муниципального района,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на востоке – с Красноармейским муниципальным районом,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-324000" algn="just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OpenSymbol"/>
              <a:buChar char="-"/>
              <a:tabLst>
                <a:tab algn="l" pos="449280"/>
                <a:tab algn="l" pos="9144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на юге – с Ракитненским сельским поселением Дальнереченского муниципального района,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-324000" algn="just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OpenSymbol"/>
              <a:buChar char="-"/>
              <a:tabLst>
                <a:tab algn="l" pos="449280"/>
                <a:tab algn="l" pos="9144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на западе – с Рождественским сельским поселением Дальнереченского муниципального района и Дальнереченским городским округом.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     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В состав Ореховского сельского поселения входят 4 населенных пунктов: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село Орехово – административный центр сельского поселения;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село Боголюбовка;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село Поляны;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село Мартынова Поляна;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         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sldNum" idx="30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B6E674C-198D-40EE-ACE3-B3999B626A76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350560" cy="1339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400"/>
            </a:br>
            <a:br>
              <a:rPr sz="1400"/>
            </a:br>
            <a:r>
              <a:rPr b="0" i="1" lang="ru-RU" sz="2000" spc="-1" strike="noStrike">
                <a:solidFill>
                  <a:srgbClr val="0066ff"/>
                </a:solidFill>
                <a:latin typeface="Times New Roman"/>
              </a:rPr>
              <a:t>Основные параметры прогноза социально-экономического развития Ореховского сельского поселения на 2023 год и на период до 2025 года 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sldNum" idx="31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48C149B-E5FD-4352-BE40-0D04F8795805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414" name="Объект 1"/>
          <p:cNvGraphicFramePr/>
          <p:nvPr/>
        </p:nvGraphicFramePr>
        <p:xfrm>
          <a:off x="250920" y="1125360"/>
          <a:ext cx="8640360" cy="6590520"/>
        </p:xfrm>
        <a:graphic>
          <a:graphicData uri="http://schemas.openxmlformats.org/drawingml/2006/table">
            <a:tbl>
              <a:tblPr/>
              <a:tblGrid>
                <a:gridCol w="3435840"/>
                <a:gridCol w="844920"/>
                <a:gridCol w="934920"/>
                <a:gridCol w="934920"/>
                <a:gridCol w="831240"/>
                <a:gridCol w="831240"/>
                <a:gridCol w="827640"/>
              </a:tblGrid>
              <a:tr h="349920"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Показатели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Единица измерения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2021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год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факт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2022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год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оценка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2023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год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прогноз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2024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год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прогноз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2025 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год прогноз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</a:tr>
              <a:tr h="123120"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7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</a:tr>
              <a:tr h="305640">
                <a:tc>
                  <a:txBody>
                    <a:bodyPr lIns="50760" rIns="507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Численность постоянного населения (среднегодовая)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чел.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1485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1485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1485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1485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1485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3120">
                <a:tc>
                  <a:txBody>
                    <a:bodyPr lIns="50760" rIns="50760" anchor="t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Рождаемость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чел.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3120">
                <a:tc>
                  <a:txBody>
                    <a:bodyPr lIns="50760" rIns="50760" anchor="t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Смертность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чел.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4080">
                <a:tc>
                  <a:txBody>
                    <a:bodyPr lIns="50760" rIns="507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Общая площадь земель сельского поселения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кв.км.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1623,6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1623,6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1623,6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1623,6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1623,6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4080">
                <a:tc>
                  <a:txBody>
                    <a:bodyPr lIns="50760" rIns="507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Общая протяженность дорог поселения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км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24,3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24,3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24,3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24,3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24,3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3120">
                <a:tc>
                  <a:txBody>
                    <a:bodyPr lIns="50760" rIns="50760" anchor="t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Денежные доходы и расходы населения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 rowSpan="2"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тыс. руб.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 rowSpan="2"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20315,24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21127,85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22395,52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23391,34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 lIns="50760" rIns="50760" anchor="ctr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24387,16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6840">
                <a:tc>
                  <a:txBody>
                    <a:bodyPr lIns="50760" rIns="50760" anchor="t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Фонд заработной платы работников (начисленная заработная плата по полному кругу организаций)      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 vMerge="1">
                  <a:txBody>
                    <a:bodyPr lIns="91080" rIns="9108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1080" rIns="9108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 lIns="91080" rIns="9108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 lIns="91080" rIns="9108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 lIns="91080" rIns="9108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 lIns="91080" rIns="91080" anchor="t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6600">
                <a:tc>
                  <a:txBody>
                    <a:bodyPr lIns="50760" rIns="50760" anchor="t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Среднемесячная заработная плата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рублей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39323,42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42016,35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44657,33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45301,78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45946,23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9196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Доходы местного бюджета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тыс. руб.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9688,85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5261,71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5578,26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6962,76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6599,33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852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в т.ч. налоговые доходы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тыс. руб.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862,08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606,0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567,0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573,0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562,0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852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      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неналоговые доходы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тыс. руб.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660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     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безвозмездные поступления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тыс. руб.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9580,27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4655,71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5011,26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6389,76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6037,33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660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Расходы местного бюджета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тыс. руб.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9612,10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5638,76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5996,90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6860,74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6407,88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852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Социальная сфера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408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Дошкольные учреждения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шт.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408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Количество детей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чел.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3120">
                <a:tc>
                  <a:txBody>
                    <a:bodyPr lIns="50760" rIns="50760" anchor="t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Школьные учреждения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шт.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3120">
                <a:tc>
                  <a:txBody>
                    <a:bodyPr lIns="50760" rIns="50760" anchor="t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Количество учащихся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чел.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150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150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150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150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150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328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Количество учреждений здравоохранения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шт.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328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Количество работников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чел.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312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Учреждения культуры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шт.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312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Количество работников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чел.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660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Отделение почтовой связи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шт.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488880" y="299880"/>
            <a:ext cx="8228160" cy="849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2400" spc="-1" strike="noStrike">
                <a:solidFill>
                  <a:srgbClr val="0066ff"/>
                </a:solidFill>
                <a:latin typeface="Times New Roman"/>
              </a:rPr>
              <a:t>Доходы, расходы бюджета муниципального образования Ореховского сельского поселения на 1 жителя в год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sldNum" idx="32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76A0A62-56D8-4A6B-8C93-056E58D6DF54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417" name="Group 3"/>
          <p:cNvGraphicFramePr/>
          <p:nvPr/>
        </p:nvGraphicFramePr>
        <p:xfrm>
          <a:off x="1116000" y="1397160"/>
          <a:ext cx="6713640" cy="4119480"/>
        </p:xfrm>
        <a:graphic>
          <a:graphicData uri="http://schemas.openxmlformats.org/drawingml/2006/table">
            <a:tbl>
              <a:tblPr/>
              <a:tblGrid>
                <a:gridCol w="2900880"/>
                <a:gridCol w="988200"/>
                <a:gridCol w="988200"/>
                <a:gridCol w="918360"/>
                <a:gridCol w="918360"/>
              </a:tblGrid>
              <a:tr h="1029960">
                <a:tc>
                  <a:txBody>
                    <a:bodyPr lIns="91080" rIns="9108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2022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2023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2024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2025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029960">
                <a:tc>
                  <a:txBody>
                    <a:bodyPr lIns="91080" rIns="9108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Количество постоянно проживающего населения, чел.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3266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3266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3266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3266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29960">
                <a:tc>
                  <a:txBody>
                    <a:bodyPr lIns="91080" rIns="9108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Доходы на 1 человека тыс. руб.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22000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25000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28000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31000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29960">
                <a:tc>
                  <a:txBody>
                    <a:bodyPr lIns="91080" rIns="9108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Расходы на 1 человека тыс. руб.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23000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25000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27000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29000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sldNum" idx="33"/>
          </p:nvPr>
        </p:nvSpPr>
        <p:spPr>
          <a:xfrm>
            <a:off x="6553080" y="6245280"/>
            <a:ext cx="2132280" cy="47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886D0B7-52F0-416A-AB12-DA6C42098D01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title"/>
          </p:nvPr>
        </p:nvSpPr>
        <p:spPr>
          <a:xfrm>
            <a:off x="324000" y="274680"/>
            <a:ext cx="8568000" cy="920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2800"/>
            </a:br>
            <a:r>
              <a:rPr b="1" i="1" lang="ru-RU" sz="2000" spc="-1" strike="noStrike">
                <a:solidFill>
                  <a:srgbClr val="0066ff"/>
                </a:solidFill>
                <a:latin typeface="Times New Roman"/>
              </a:rPr>
              <a:t>ОСНОВНЫЕ  ХАРАКТЕРИСТИКИ БЮДЖЕТА ОРЕХОВСКОГО СЕЛЬСКОГО ПОСЕЛЕНИЯ НА 2023 И ПЛАНОВЫЙ ПЕРИОД </a:t>
            </a:r>
            <a:br>
              <a:rPr sz="2000"/>
            </a:br>
            <a:r>
              <a:rPr b="1" i="1" lang="ru-RU" sz="2000" spc="-1" strike="noStrike">
                <a:solidFill>
                  <a:srgbClr val="0066ff"/>
                </a:solidFill>
                <a:latin typeface="Times New Roman"/>
              </a:rPr>
              <a:t>2024 И 2025 ГОДОВ </a:t>
            </a:r>
            <a:r>
              <a:rPr b="1" i="1" lang="ru-RU" sz="2000" spc="-1" strike="noStrike">
                <a:solidFill>
                  <a:srgbClr val="0066ff"/>
                </a:solidFill>
                <a:latin typeface="Times New Roman"/>
              </a:rPr>
              <a:t>	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/>
          </p:nvPr>
        </p:nvSpPr>
        <p:spPr>
          <a:xfrm>
            <a:off x="457200" y="1268280"/>
            <a:ext cx="8228160" cy="5183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21" name="Group 2"/>
          <p:cNvGraphicFramePr/>
          <p:nvPr/>
        </p:nvGraphicFramePr>
        <p:xfrm>
          <a:off x="468360" y="1301760"/>
          <a:ext cx="8063280" cy="5153760"/>
        </p:xfrm>
        <a:graphic>
          <a:graphicData uri="http://schemas.openxmlformats.org/drawingml/2006/table">
            <a:tbl>
              <a:tblPr/>
              <a:tblGrid>
                <a:gridCol w="3450600"/>
                <a:gridCol w="1517040"/>
                <a:gridCol w="1512000"/>
                <a:gridCol w="1584000"/>
              </a:tblGrid>
              <a:tr h="61488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2023 год план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600" spc="-1" strike="noStrike">
                        <a:solidFill>
                          <a:srgbClr val="ffffff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2024 год план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600" spc="-1" strike="noStrike">
                        <a:solidFill>
                          <a:srgbClr val="ffffff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2025 год план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</a:tr>
              <a:tr h="64008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 (тыс. руб.), в том числе: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5578,261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6962,764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6599,327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3711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567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573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562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3711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5011,261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6389,764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6037,327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41688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РАСХОДОВ (тыс. руб.), в том числе: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5578,261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6962,764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6599,327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3711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2682,432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2495,999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2557,755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3711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215,585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225,564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233,730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51804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239,867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240,019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60,019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3711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1013,190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2476,300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2536,697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3711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160,691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48,348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48,348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3711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1685,133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1374,510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971,332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3657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Дефицит (-), профицит (+)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11153</TotalTime>
  <Application>LibreOffice/7.5.1.2$Windows_X86_64 LibreOffice_project/fcbaee479e84c6cd81291587d2ee68cba099e129</Application>
  <AppVersion>15.0000</AppVersion>
  <Words>1933</Words>
  <Paragraphs>686</Paragraphs>
  <Company>организация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2010-04-21T04:33:04Z</dcterms:created>
  <dc:creator>user07</dc:creator>
  <dc:description/>
  <dc:language>ru-RU</dc:language>
  <cp:lastModifiedBy/>
  <cp:lastPrinted>2021-03-22T02:13:29Z</cp:lastPrinted>
  <dcterms:modified xsi:type="dcterms:W3CDTF">2023-08-14T10:51:37Z</dcterms:modified>
  <cp:revision>277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19</vt:i4>
  </property>
</Properties>
</file>