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dt" idx="2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ftr" idx="2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59B58A6-AE56-4F67-92A3-BCA9EC202FD3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941400" y="746280"/>
            <a:ext cx="4973400" cy="372888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4600" cy="4474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800" rIns="91800" tIns="46080" bIns="4608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43"/>
          </p:nvPr>
        </p:nvSpPr>
        <p:spPr>
          <a:xfrm>
            <a:off x="3884760" y="9447120"/>
            <a:ext cx="2970000" cy="49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800" rIns="91800" tIns="4608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5E6829-F5FE-446A-8E31-452B4E242B08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C156AA-A012-4DDA-BA5C-B8B8E6CF75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6ACE87-CAA7-447C-87DE-7C4558A390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951CBA-AE66-47A0-B855-0362EA2B21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CD7116-67F3-4D42-BF5F-A16BB632BB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FFBD31-CCD9-490E-9E5F-D1AE341647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7C8B44-1548-4E95-8861-6D33DE754F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D7D534-C0B4-4224-BDA9-3B0235CF83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6CF1937-BDA1-4BDA-8ED4-9F75BD0720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238FD9-C40A-4EAA-8B8A-24D16A342E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A50876-3B53-4A52-ADB6-EA052F80FF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C52F6C-B452-4BCB-BBF6-DA24CAEFA2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9FB582-43D0-43BC-A54D-506F0242AF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5E0D48A-50D1-40AA-9F08-97F22F7B77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8D5C56-7312-4752-8D92-FEB8F18E0F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1BA2D4-D1CC-4C7F-8A2B-82F2E31341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BC3940-B403-475F-A3F4-BB445A0E2D2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77B797C-6FFB-485E-A134-C419948C3E9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4F4914E-37AD-492C-BDF8-C4117768B8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3E26E95-9A72-4AF4-A6FB-9CD0EFE3E9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046942-8965-4486-A410-EB88192E5E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F0683D-C924-4025-91AD-7A4006CBD6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95F644B-2092-4C77-9D83-0726FF599F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DC591E-CD4C-425C-A827-906159E5A4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5B2697-5E79-46E7-89D9-78152DF851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1B8268-47B5-4C7C-B325-93EA696174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47D83D7-8F5C-4DEB-A269-CF596644F9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E887622-31F8-4365-BA56-6E9CE1ED38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1AF013-657C-41B9-908B-497B828CD2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E0B8A8-509A-4EF8-98D8-DBABADE2B7E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8A1CA4-D030-42F0-B72D-BAEEAFD451B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67B530F-87F2-44DE-B707-6AB2408FA1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ACA7AD8-B559-47E3-B07D-631976F159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A4000F7-C637-4322-AC7D-1EE6DC3128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2B3954-247F-46E9-8D0B-830AEF307D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DA32FD8-CDD6-4F1F-A140-14491D9074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AAE1E8F-1DFF-4D4E-85BD-3E6FEFA9F4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592C9B4-9FB9-47AD-8FD4-E0ADCAA1F2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FBE93EA-E775-49FC-B69F-8D49857787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82EE936-230B-4387-A10D-767DA540BB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80156ED-6C33-447B-9E35-B006DC4503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5189E0B-4478-4E85-99DA-9A0F9A313D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FE27442-C124-49B0-8EB8-3FFCEB593F7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81D1F34-E5FA-49A1-AAB9-DC10B50B117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3DFFD3D-2E01-4B94-9F82-E186760B3A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371F03-4485-407B-9843-39B7938862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064CC98-6F7B-49FB-AAA1-170501CA2C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FEEEEED-5B26-4937-A9D5-1FD1D452C4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8FC728E-CAC8-4D43-A0F9-6D4AF76CA7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9622224-846D-4225-9CAD-EF3C0D64E8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E6D1860-CA80-4F26-A174-231323E45C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18E9DFF-44DE-479F-887B-8B8F7B7A8E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D611F56-C700-4E22-AD86-58607D02C1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06D0FD2-AB8E-474C-8AC1-84D0E63AC7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EFD6932-6C29-4B49-B4F0-D9459F921C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AD13973-597D-4F9C-8FBB-7762EFC8A2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412C6F-663C-4BD5-A613-99E758BB5F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66C3982-B31E-47A2-901A-C9B05AF429D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1B23C51-F87B-416C-9367-5B7291FA8F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AAB8A05-3C48-4B5A-B5CE-441E162A9B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020A5F5-1702-4092-96B5-709774213E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46FCA4E-D2CA-44F5-AE47-060ACBA8FB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89BE534-D449-403D-B98C-2751D88746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8EFB4AA-744E-45C0-BF71-887C7DBBE5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1BD04D6-05AD-4B6F-B82C-5ABE463784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AB1D917-B7C3-4F03-837D-293300FB46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0496DA7-41D8-488E-8100-9C726B5BD5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919322-B3F0-407F-A57A-71D00D841B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ABDA3ED-E5F4-4DDC-8C10-1E6DDDB9AF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26C7FAD-86F9-4DEB-BB43-0A9C306891F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67593EA-60CD-4EDA-B2D5-B5ACA9DC33F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752F8AE-A414-424B-96B8-C6906AE9A8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27B1A1B-50AD-4643-9531-6F944A0DC6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568A6BE-EDF2-41E3-A8D6-8568DD5F6F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2482CCA-3306-4B91-ABD4-2A79541B3C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32E8191-2610-4733-BE4F-67EFD19D15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D754423-75B8-4221-BE8C-D9B0BA5AA8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D50A122-234E-445C-B9DD-CBD9C09BD6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EA3781-46C2-4577-B510-9581B141BE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3A12ED3-0CC9-44C8-8A84-A86E2967CC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3B0744F-1646-4863-8EFF-76ADB9C153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A6B8DC0-9D3A-4985-A65D-DCB804C7B7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D4F63A4-653A-43F7-9628-45822F41B2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352262F-1BD3-4D46-BA2B-C0FF6DE39F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56D228-94BC-4342-B298-489D0DBAD5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DCC0BE-2EE3-4869-AC9F-4CDCEBF83DBE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1B7B76-005E-4A2F-8087-E0C11BB2DE61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44E135-3723-46C1-9D88-9E9697775431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3675F6-2E03-4AB9-8D47-BA7384CDE819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45720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C6C85B-83D6-483F-B792-CA3F32304758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45720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ftr" idx="16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17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C3604B5-37E6-41F9-8613-83F3BD1BE09F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18"/>
          </p:nvPr>
        </p:nvSpPr>
        <p:spPr>
          <a:xfrm>
            <a:off x="45720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e6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ftr" idx="19"/>
          </p:nvPr>
        </p:nvSpPr>
        <p:spPr>
          <a:xfrm>
            <a:off x="3124080" y="6245280"/>
            <a:ext cx="289368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20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4FED1F-4797-427C-BBF5-2B51C1AF42C1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21"/>
          </p:nvPr>
        </p:nvSpPr>
        <p:spPr>
          <a:xfrm>
            <a:off x="45720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360" cy="116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067280" y="692280"/>
            <a:ext cx="4617720" cy="16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0066ff"/>
                </a:solidFill>
                <a:latin typeface="Times New Roman"/>
              </a:rPr>
              <a:t>Бюджет для граждан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457200" y="2708280"/>
            <a:ext cx="6921360" cy="341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к проекту решения муниципального комитета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Ореховского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«О бюджете Ореховского сельского поселения на 2024 год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и на плановый период 2025 и 2026 годов»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sldNum" idx="25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481E9F-8A64-4F47-8D8A-60C53C862BEA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7" name="Picture 2" descr=""/>
          <p:cNvPicPr/>
          <p:nvPr/>
        </p:nvPicPr>
        <p:blipFill>
          <a:blip r:embed="rId1"/>
          <a:stretch/>
        </p:blipFill>
        <p:spPr>
          <a:xfrm>
            <a:off x="398520" y="260280"/>
            <a:ext cx="3811320" cy="2303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631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66ff"/>
                </a:solidFill>
                <a:latin typeface="Times New Roman"/>
              </a:rPr>
              <a:t>ДОХОДЫ БЮДЖЕТА ОРЕХОВСКОГО СЕЛЬСКОГО ПОСЕЛЕНИЯ НА 2023 ГОД И ПЛАНОВЫЙ ПЕРИОД 2024 И 2025 ГОДОВ , ТЫС.РУБ.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ldNum" idx="34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B9E021-9AA3-4349-9AFD-01BB78623BC0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24" name="Group 1"/>
          <p:cNvGraphicFramePr/>
          <p:nvPr/>
        </p:nvGraphicFramePr>
        <p:xfrm>
          <a:off x="457200" y="907920"/>
          <a:ext cx="8289720" cy="5835240"/>
        </p:xfrm>
        <a:graphic>
          <a:graphicData uri="http://schemas.openxmlformats.org/drawingml/2006/table">
            <a:tbl>
              <a:tblPr/>
              <a:tblGrid>
                <a:gridCol w="4300560"/>
                <a:gridCol w="984600"/>
                <a:gridCol w="1054440"/>
                <a:gridCol w="975240"/>
                <a:gridCol w="975240"/>
              </a:tblGrid>
              <a:tr h="554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2023 год 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факт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2024 год 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2025 год 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2026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277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НАЛОГОВЫЕ И НЕНАЛОГОВЫЕ ДОХОДЫ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1684,02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1738,02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2069,925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28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доходы физических лиц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147,02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744,020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914,925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3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Единый сельскохозяйственный налог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145,0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145,0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145,0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282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Земельный налог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314,0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314,0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314,0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266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имущество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471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использования имущества,  находящегося в государственной и муниципальной собственности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60264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996,0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38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Государственная пошлина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292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Штрафы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430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оказания платных услуг и компенсации затрат государства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63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продажи земельных участков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609,925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293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ПОСТУПЛЕНИЯ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5011,261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4920,467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3596,577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3264,892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09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 ДОХОДОВ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5578,261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6604,487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5334,597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5334,817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Прямая соединительная линия 16"/>
          <p:cNvCxnSpPr/>
          <p:nvPr/>
        </p:nvCxnSpPr>
        <p:spPr>
          <a:xfrm>
            <a:off x="9144000" y="715680"/>
            <a:ext cx="1800" cy="1800"/>
          </a:xfrm>
          <a:prstGeom prst="straightConnector1">
            <a:avLst/>
          </a:prstGeom>
          <a:ln w="0">
            <a:solidFill>
              <a:srgbClr val="808080"/>
            </a:solidFill>
          </a:ln>
        </p:spPr>
      </p:cxnSp>
      <p:sp>
        <p:nvSpPr>
          <p:cNvPr id="426" name="TextBox 1"/>
          <p:cNvSpPr/>
          <p:nvPr/>
        </p:nvSpPr>
        <p:spPr>
          <a:xfrm>
            <a:off x="755640" y="716040"/>
            <a:ext cx="8135640" cy="821160"/>
          </a:xfrm>
          <a:prstGeom prst="rect">
            <a:avLst/>
          </a:prstGeom>
          <a:solidFill>
            <a:srgbClr val="d9e6b8"/>
          </a:solidFill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66ff"/>
                </a:solidFill>
                <a:latin typeface="Times New Roman"/>
                <a:ea typeface="DejaVu Sans"/>
              </a:rPr>
              <a:t>Основные мероприятия по мобилизации доходов бюджета Ореховского сельского поселения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Овал 1"/>
          <p:cNvSpPr/>
          <p:nvPr/>
        </p:nvSpPr>
        <p:spPr>
          <a:xfrm>
            <a:off x="144360" y="1700280"/>
            <a:ext cx="3220920" cy="2087280"/>
          </a:xfrm>
          <a:prstGeom prst="ellipse">
            <a:avLst/>
          </a:prstGeom>
          <a:solidFill>
            <a:srgbClr val="d5b6e8"/>
          </a:solidFill>
          <a:ln>
            <a:solidFill>
              <a:srgbClr val="40404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Овал 2"/>
          <p:cNvSpPr/>
          <p:nvPr/>
        </p:nvSpPr>
        <p:spPr>
          <a:xfrm>
            <a:off x="147600" y="4724280"/>
            <a:ext cx="2768400" cy="1366560"/>
          </a:xfrm>
          <a:prstGeom prst="ellipse">
            <a:avLst/>
          </a:prstGeom>
          <a:solidFill>
            <a:srgbClr val="bbe0e3"/>
          </a:solidFill>
          <a:ln>
            <a:solidFill>
              <a:srgbClr val="72bfc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Проведение мероприятий, направленных на снижение недоимки по налоговым платежам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Овал 3"/>
          <p:cNvSpPr/>
          <p:nvPr/>
        </p:nvSpPr>
        <p:spPr>
          <a:xfrm>
            <a:off x="3402000" y="5640480"/>
            <a:ext cx="2385720" cy="1191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626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Организация работы по информированию граждан о сроках уплаты налогов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Овал 4"/>
          <p:cNvSpPr/>
          <p:nvPr/>
        </p:nvSpPr>
        <p:spPr>
          <a:xfrm>
            <a:off x="5629320" y="1628640"/>
            <a:ext cx="3512880" cy="223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202020"/>
                </a:solidFill>
                <a:latin typeface="Arial"/>
                <a:ea typeface="DejaVu Sans"/>
              </a:rPr>
              <a:t>Работа с администраторами доходов бюджета поселения,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Овал 5"/>
          <p:cNvSpPr/>
          <p:nvPr/>
        </p:nvSpPr>
        <p:spPr>
          <a:xfrm>
            <a:off x="6084720" y="4508640"/>
            <a:ext cx="2914560" cy="17985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d2d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-1" strike="noStrike">
                <a:solidFill>
                  <a:srgbClr val="202020"/>
                </a:solidFill>
                <a:latin typeface="Arial"/>
                <a:ea typeface="DejaVu Sans"/>
              </a:rPr>
              <a:t>Информирование межведомственной комиссии по налоговой и социальной политике администрации Дальнереченского муниципального района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2" name="Прямая со стрелкой 1"/>
          <p:cNvCxnSpPr>
            <a:stCxn id="427" idx="5"/>
          </p:cNvCxnSpPr>
          <p:nvPr/>
        </p:nvCxnSpPr>
        <p:spPr>
          <a:xfrm>
            <a:off x="2893680" y="3481920"/>
            <a:ext cx="276480" cy="16452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3" name="Прямая со стрелкой 2"/>
          <p:cNvCxnSpPr/>
          <p:nvPr/>
        </p:nvCxnSpPr>
        <p:spPr>
          <a:xfrm flipV="1">
            <a:off x="2638080" y="4724280"/>
            <a:ext cx="567000" cy="21924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4" name="Прямая со стрелкой 3"/>
          <p:cNvCxnSpPr>
            <a:stCxn id="429" idx="0"/>
          </p:cNvCxnSpPr>
          <p:nvPr/>
        </p:nvCxnSpPr>
        <p:spPr>
          <a:xfrm flipV="1">
            <a:off x="4595040" y="5024160"/>
            <a:ext cx="2520" cy="61668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5" name="Прямая со стрелкой 4"/>
          <p:cNvCxnSpPr>
            <a:stCxn id="431" idx="1"/>
          </p:cNvCxnSpPr>
          <p:nvPr/>
        </p:nvCxnSpPr>
        <p:spPr>
          <a:xfrm flipH="1" flipV="1">
            <a:off x="5432400" y="4365360"/>
            <a:ext cx="1079280" cy="40680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cxnSp>
        <p:nvCxnSpPr>
          <p:cNvPr id="436" name="Прямая со стрелкой 5"/>
          <p:cNvCxnSpPr>
            <a:stCxn id="430" idx="3"/>
          </p:cNvCxnSpPr>
          <p:nvPr/>
        </p:nvCxnSpPr>
        <p:spPr>
          <a:xfrm flipH="1">
            <a:off x="5432400" y="3532320"/>
            <a:ext cx="711720" cy="25884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pic>
        <p:nvPicPr>
          <p:cNvPr id="437" name="Picture 1" descr=""/>
          <p:cNvPicPr/>
          <p:nvPr/>
        </p:nvPicPr>
        <p:blipFill>
          <a:blip r:embed="rId1"/>
          <a:stretch/>
        </p:blipFill>
        <p:spPr>
          <a:xfrm>
            <a:off x="3384720" y="2894040"/>
            <a:ext cx="2027160" cy="2016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66ff"/>
                </a:solidFill>
                <a:latin typeface="Arial"/>
              </a:rPr>
              <a:t>Расходы бюджета запланированы в сумме: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на 2024 год – 6907,042 тысяч рублей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-на 2025 год – 5209,474 тысяч рублей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-на 2026 год – 5086,120 тысяч рублей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sldNum" idx="35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C66B24-A8BA-4C56-9324-7F205D7AC3A7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Num" idx="36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630DB3-994E-4A29-89D2-89248911B6D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title"/>
          </p:nvPr>
        </p:nvSpPr>
        <p:spPr>
          <a:xfrm>
            <a:off x="468360" y="274680"/>
            <a:ext cx="8216640" cy="991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600"/>
            </a:br>
            <a:r>
              <a:rPr b="0" lang="ru-RU" sz="2000" spc="-1" strike="noStrike">
                <a:solidFill>
                  <a:srgbClr val="0066ff"/>
                </a:solidFill>
                <a:latin typeface="Times New Roman"/>
              </a:rPr>
              <a:t>Структура расходов бюджета </a:t>
            </a:r>
            <a:br>
              <a:rPr sz="2000"/>
            </a:br>
            <a:r>
              <a:rPr b="0" lang="ru-RU" sz="2000" spc="-1" strike="noStrike">
                <a:solidFill>
                  <a:srgbClr val="0066ff"/>
                </a:solidFill>
                <a:latin typeface="Times New Roman"/>
              </a:rPr>
              <a:t>в разрезе разделов функциональной классификации расходов бюджетов бюджетной системы РФ                                                       тыс. руб.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43" name="Group 286"/>
          <p:cNvGraphicFramePr/>
          <p:nvPr/>
        </p:nvGraphicFramePr>
        <p:xfrm>
          <a:off x="179280" y="1484280"/>
          <a:ext cx="8712720" cy="5322240"/>
        </p:xfrm>
        <a:graphic>
          <a:graphicData uri="http://schemas.openxmlformats.org/drawingml/2006/table">
            <a:tbl>
              <a:tblPr/>
              <a:tblGrid>
                <a:gridCol w="3600360"/>
                <a:gridCol w="1296000"/>
                <a:gridCol w="1296000"/>
                <a:gridCol w="1224000"/>
                <a:gridCol w="1296720"/>
              </a:tblGrid>
              <a:tr h="866520">
                <a:tc row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раздела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Исполнено за 2023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Запланировано в бюджете поселения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866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0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Общегосударственные вопросы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2682,433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3164,612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2909,833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3009,019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60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оборона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215,585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298,972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329,677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360,892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8665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безопасность и правоохранительная деятельность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239,867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347,117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0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экономика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1013,190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839,276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6084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Жилищно-коммунальное хозяйство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160,691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138,135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36,408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40,408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0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 и кинематография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1685,133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2118,93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1862,556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1604,801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  <a:tr h="353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5996,899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6907,042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5209,474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5086,120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rgbClr val="bdf8a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805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600"/>
            </a:br>
            <a:r>
              <a:rPr b="0" lang="ru-RU" sz="2400" spc="-1" strike="noStrike">
                <a:solidFill>
                  <a:srgbClr val="0066ff"/>
                </a:solidFill>
                <a:latin typeface="Arial"/>
              </a:rPr>
              <a:t>Программный бюджет Ореховского сельского поселения  на 2024 год и плановый период 2025 и 2026</a:t>
            </a:r>
            <a:endParaRPr b="0" lang="ru-RU" sz="2400" spc="-1" strike="noStrike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graphicFrame>
        <p:nvGraphicFramePr>
          <p:cNvPr id="445" name="Group 71"/>
          <p:cNvGraphicFramePr/>
          <p:nvPr/>
        </p:nvGraphicFramePr>
        <p:xfrm>
          <a:off x="541080" y="1125360"/>
          <a:ext cx="8145720" cy="4922640"/>
        </p:xfrm>
        <a:graphic>
          <a:graphicData uri="http://schemas.openxmlformats.org/drawingml/2006/table">
            <a:tbl>
              <a:tblPr/>
              <a:tblGrid>
                <a:gridCol w="2036520"/>
                <a:gridCol w="908640"/>
                <a:gridCol w="978120"/>
                <a:gridCol w="1047600"/>
                <a:gridCol w="1058400"/>
                <a:gridCol w="1058400"/>
                <a:gridCol w="1058400"/>
              </a:tblGrid>
              <a:tr h="261000">
                <a:tc rowSpan="2"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деятельности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1080" r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00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тыс. руб.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  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тыс. руб.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  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 тыс. руб.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  %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79200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и сохранение культуры на территории Ореховского сельского поселения на 2024-2026 год»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2118,930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1862,556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1604,801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3f9fa"/>
                    </a:solidFill>
                  </a:tcPr>
                </a:tc>
              </a:tr>
              <a:tr h="2313000">
                <a:tc>
                  <a:txBody>
                    <a:bodyPr lIns="90000" rIns="90000" tIns="468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«Благоустройство территории Ореховского сельского поселения на 2024-2026 год»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пожарной безопасности на территории Ореховского сельского поселения на 2024-2026 годы»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0000" rIns="90000" tIns="468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977,411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347,117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0000" rIns="90000" tIns="468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0000" rIns="90000" tIns="468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36,408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0000" rIns="90000" tIns="468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0000" rIns="90000" tIns="468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40,408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0000" rIns="90000" tIns="4680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79200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«Управление муниципальным имуществом Ореховского сельского поселения на 2024-2026 годы»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110,625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24,775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24,775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3718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Непрограммное направление деятельности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3352,958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3214,734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3345,135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0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3184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6907,042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1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5209,474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1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5086,120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endParaRPr b="1" lang="ru-RU" sz="10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446" name="PlaceHolder 2"/>
          <p:cNvSpPr>
            <a:spLocks noGrp="1"/>
          </p:cNvSpPr>
          <p:nvPr>
            <p:ph type="sldNum" idx="37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8176D1-F532-4342-937D-E254C0B37792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352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Муниципальная программа Ореховского сельского поселения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«Развитие и сохранение культуры на территории Ореховского сельского поселения на 2024-2026 год»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2118,930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тыс. 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sldNum" idx="38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A8185B-AAA0-44E7-A8C6-C17A241F4299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/>
          </p:nvPr>
        </p:nvSpPr>
        <p:spPr>
          <a:xfrm>
            <a:off x="457200" y="1700280"/>
            <a:ext cx="8505720" cy="4822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Скругленный прямоугольник 6"/>
          <p:cNvSpPr/>
          <p:nvPr/>
        </p:nvSpPr>
        <p:spPr>
          <a:xfrm>
            <a:off x="971640" y="1773360"/>
            <a:ext cx="7559640" cy="86184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Основное мероприятие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Развитие культурно-досуговой деятельности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2118,930 тыс. 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Стрелка вниз 8"/>
          <p:cNvSpPr/>
          <p:nvPr/>
        </p:nvSpPr>
        <p:spPr>
          <a:xfrm>
            <a:off x="4535640" y="2637000"/>
            <a:ext cx="250560" cy="285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52" name="Прямоугольник 9"/>
          <p:cNvSpPr/>
          <p:nvPr/>
        </p:nvSpPr>
        <p:spPr>
          <a:xfrm>
            <a:off x="1979640" y="2997360"/>
            <a:ext cx="5327280" cy="79020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Расходы на обеспечение деятельности (оказание услуг, выполнение работ муниципальных учреждений)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2118,930тыс.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250920" y="274680"/>
            <a:ext cx="8640720" cy="920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Муниципальная программа Ореховского сельского поселения «Благоустройство территории  Ореховского сельского поселения на 2024-2026 годы»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977,411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тыс. руб.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ldNum" idx="39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1FCD2A-BBF1-44AD-ABDF-2681B8DEF0D0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Скругленный прямоугольник 3"/>
          <p:cNvSpPr/>
          <p:nvPr/>
        </p:nvSpPr>
        <p:spPr>
          <a:xfrm>
            <a:off x="250920" y="1341360"/>
            <a:ext cx="8712000" cy="71748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Благоустройство территории Ореховского сельского поселения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138,135 тыс. руб.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Стрелка вниз 5"/>
          <p:cNvSpPr/>
          <p:nvPr/>
        </p:nvSpPr>
        <p:spPr>
          <a:xfrm>
            <a:off x="4502160" y="2060640"/>
            <a:ext cx="87120" cy="214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7" name="Прямоугольник 6"/>
          <p:cNvSpPr/>
          <p:nvPr/>
        </p:nvSpPr>
        <p:spPr>
          <a:xfrm>
            <a:off x="900000" y="2276640"/>
            <a:ext cx="7630920" cy="4298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Озеленение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5,00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Стрелка вниз 8"/>
          <p:cNvSpPr/>
          <p:nvPr/>
        </p:nvSpPr>
        <p:spPr>
          <a:xfrm>
            <a:off x="4602240" y="2720880"/>
            <a:ext cx="44280" cy="214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9" name="Прямоугольник 9"/>
          <p:cNvSpPr/>
          <p:nvPr/>
        </p:nvSpPr>
        <p:spPr>
          <a:xfrm>
            <a:off x="900000" y="2936880"/>
            <a:ext cx="7630920" cy="4190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Закупка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Стрелка вниз 11"/>
          <p:cNvSpPr/>
          <p:nvPr/>
        </p:nvSpPr>
        <p:spPr>
          <a:xfrm>
            <a:off x="4603680" y="3357720"/>
            <a:ext cx="63360" cy="214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1" name="Прямоугольник 12"/>
          <p:cNvSpPr/>
          <p:nvPr/>
        </p:nvSpPr>
        <p:spPr>
          <a:xfrm>
            <a:off x="900000" y="3573360"/>
            <a:ext cx="7630920" cy="5014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Иные закупки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Скругленный прямоугольник 15"/>
          <p:cNvSpPr/>
          <p:nvPr/>
        </p:nvSpPr>
        <p:spPr>
          <a:xfrm>
            <a:off x="290520" y="4221000"/>
            <a:ext cx="8712000" cy="7902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Содержанием территории общего пользования (тротуары, площади, детские площадки и т.д.)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39,348 тыс. 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Стрелка вниз 16"/>
          <p:cNvSpPr/>
          <p:nvPr/>
        </p:nvSpPr>
        <p:spPr>
          <a:xfrm>
            <a:off x="4711680" y="5013360"/>
            <a:ext cx="66600" cy="10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4640" bIns="44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4" name="Прямоугольник 17"/>
          <p:cNvSpPr/>
          <p:nvPr/>
        </p:nvSpPr>
        <p:spPr>
          <a:xfrm>
            <a:off x="900000" y="5229360"/>
            <a:ext cx="7630920" cy="57456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Закупка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Стрелка вниз 4"/>
          <p:cNvSpPr/>
          <p:nvPr/>
        </p:nvSpPr>
        <p:spPr>
          <a:xfrm>
            <a:off x="4734000" y="5805360"/>
            <a:ext cx="44280" cy="14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6" name="Прямоугольник 7"/>
          <p:cNvSpPr/>
          <p:nvPr/>
        </p:nvSpPr>
        <p:spPr>
          <a:xfrm>
            <a:off x="944640" y="5950080"/>
            <a:ext cx="7586280" cy="57276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Иные закупки товаров, работ и услуг для обеспечения государственных (муниципальных) нужд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Прямоугольник 10"/>
          <p:cNvSpPr/>
          <p:nvPr/>
        </p:nvSpPr>
        <p:spPr>
          <a:xfrm>
            <a:off x="900000" y="6237360"/>
            <a:ext cx="42480" cy="442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080" bIns="1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68" name="Стрелка вниз 18"/>
          <p:cNvSpPr/>
          <p:nvPr/>
        </p:nvSpPr>
        <p:spPr>
          <a:xfrm>
            <a:off x="4780080" y="6524640"/>
            <a:ext cx="44280" cy="14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Num" idx="40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0E35A2-F239-4E9F-A471-55762750A9E0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Прямоугольник 2"/>
          <p:cNvSpPr/>
          <p:nvPr/>
        </p:nvSpPr>
        <p:spPr>
          <a:xfrm>
            <a:off x="1403280" y="549360"/>
            <a:ext cx="6696000" cy="57456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 и ремонт памятника воинской Славы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4,00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Стрелка вниз 3"/>
          <p:cNvSpPr/>
          <p:nvPr/>
        </p:nvSpPr>
        <p:spPr>
          <a:xfrm>
            <a:off x="4643280" y="1125360"/>
            <a:ext cx="106200" cy="214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72" name="Прямоугольник 4"/>
          <p:cNvSpPr/>
          <p:nvPr/>
        </p:nvSpPr>
        <p:spPr>
          <a:xfrm>
            <a:off x="1403280" y="1413000"/>
            <a:ext cx="6696000" cy="9349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 мест захоронения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89,787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3" name="Picture 7" descr=""/>
          <p:cNvPicPr/>
          <p:nvPr/>
        </p:nvPicPr>
        <p:blipFill>
          <a:blip r:embed="rId1"/>
          <a:stretch/>
        </p:blipFill>
        <p:spPr>
          <a:xfrm>
            <a:off x="4586400" y="2349360"/>
            <a:ext cx="163440" cy="242640"/>
          </a:xfrm>
          <a:prstGeom prst="rect">
            <a:avLst/>
          </a:prstGeom>
          <a:ln w="9525">
            <a:noFill/>
          </a:ln>
        </p:spPr>
      </p:pic>
      <p:sp>
        <p:nvSpPr>
          <p:cNvPr id="474" name="Прямоугольник 9"/>
          <p:cNvSpPr/>
          <p:nvPr/>
        </p:nvSpPr>
        <p:spPr>
          <a:xfrm>
            <a:off x="1401840" y="2604960"/>
            <a:ext cx="6697440" cy="8222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мероприятие: «Дорожное хозяйство»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839,276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Прямоугольник 7"/>
          <p:cNvSpPr/>
          <p:nvPr/>
        </p:nvSpPr>
        <p:spPr>
          <a:xfrm>
            <a:off x="1401840" y="3789360"/>
            <a:ext cx="6697440" cy="8222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 дорог местного значения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839,276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Прямоугольник 1"/>
          <p:cNvSpPr/>
          <p:nvPr/>
        </p:nvSpPr>
        <p:spPr>
          <a:xfrm>
            <a:off x="1401480" y="4936680"/>
            <a:ext cx="6697440" cy="8222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Капитальный ремонт и ремонт дорог местного значения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Num" idx="41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70297D1-99FF-48A5-8A22-5AA07B8FB5A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" name="Прямоугольник 2"/>
          <p:cNvSpPr/>
          <p:nvPr/>
        </p:nvSpPr>
        <p:spPr>
          <a:xfrm>
            <a:off x="900000" y="404640"/>
            <a:ext cx="734184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Муниципальная программа Ореховского сельского поселения «Обеспечение пожарной безопасности на территории Ореховского сельского поселения на 2024-2026 годы»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Прямоугольник 3"/>
          <p:cNvSpPr/>
          <p:nvPr/>
        </p:nvSpPr>
        <p:spPr>
          <a:xfrm>
            <a:off x="971640" y="1541520"/>
            <a:ext cx="7127640" cy="10936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Укрепление противопожарного состояния учреждений, жилого фонда, территории сельского поселения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327,117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Прямоугольник 4"/>
          <p:cNvSpPr/>
          <p:nvPr/>
        </p:nvSpPr>
        <p:spPr>
          <a:xfrm>
            <a:off x="971640" y="3320640"/>
            <a:ext cx="7289640" cy="95868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Направление: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Мероприятия по устройству минерализованных полос вокруг населенных пунктов поселения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50,00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Прямоугольник 7"/>
          <p:cNvSpPr/>
          <p:nvPr/>
        </p:nvSpPr>
        <p:spPr>
          <a:xfrm>
            <a:off x="972000" y="5706360"/>
            <a:ext cx="7360920" cy="9896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Оборудование подъездов с площадками (пирсами) с твердым покрытием к естественным водоисточникам (прудам) для установки пожарных автомобилей и забора воды в любое время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11,000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Прямоугольник 8"/>
          <p:cNvSpPr/>
          <p:nvPr/>
        </p:nvSpPr>
        <p:spPr>
          <a:xfrm>
            <a:off x="966600" y="2694600"/>
            <a:ext cx="7313400" cy="5389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 пожарной машины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92,250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Прямоугольник 5"/>
          <p:cNvSpPr/>
          <p:nvPr/>
        </p:nvSpPr>
        <p:spPr>
          <a:xfrm>
            <a:off x="965520" y="4393080"/>
            <a:ext cx="7313400" cy="5378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Приобретение противопожарного инвентаря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7,200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Прямоугольник 11"/>
          <p:cNvSpPr/>
          <p:nvPr/>
        </p:nvSpPr>
        <p:spPr>
          <a:xfrm>
            <a:off x="969120" y="5040000"/>
            <a:ext cx="7313400" cy="5378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Мероприятия по контролю за пожароопасной ситуацией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ldNum" idx="42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29C159-08C7-4967-B0A1-B155B1877817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" name="Прямоугольник 13"/>
          <p:cNvSpPr/>
          <p:nvPr/>
        </p:nvSpPr>
        <p:spPr>
          <a:xfrm>
            <a:off x="785520" y="1618920"/>
            <a:ext cx="7313400" cy="10789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Расходы, в целях софинансирования которых из районного бюджета представляются бюджету поселения межбюджетные трансферты в доле соответствующей установленному уровню софинансирования расходного обязательства поселения установленной Соглашением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1,667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Прямоугольник 14"/>
          <p:cNvSpPr/>
          <p:nvPr/>
        </p:nvSpPr>
        <p:spPr>
          <a:xfrm>
            <a:off x="786600" y="2881080"/>
            <a:ext cx="7313400" cy="8989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Основное мероприятие: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«Создание условий для организации добровольной пожарной охраны, а также для участия граждан в обеспечении первичных мер пожарной безопасности в иных формах»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20,0 тыс.руб.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Прямоугольник 15"/>
          <p:cNvSpPr/>
          <p:nvPr/>
        </p:nvSpPr>
        <p:spPr>
          <a:xfrm>
            <a:off x="786600" y="3961080"/>
            <a:ext cx="7313400" cy="89892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Стимулирование граждан к участию в деятельности подразделений добровольной пожарной охраны.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20,0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Прямоугольник 16"/>
          <p:cNvSpPr/>
          <p:nvPr/>
        </p:nvSpPr>
        <p:spPr>
          <a:xfrm>
            <a:off x="786600" y="360000"/>
            <a:ext cx="7313400" cy="1077840"/>
          </a:xfrm>
          <a:prstGeom prst="rect">
            <a:avLst/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Софинансирование расходов на содержание пожарной машины за счет межбюджетных трансфертов из районного бюджета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165,000 тыс.руб.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000" spc="-1" strike="noStrike">
                <a:solidFill>
                  <a:srgbClr val="0066ff"/>
                </a:solidFill>
                <a:latin typeface="Times New Roman"/>
              </a:rPr>
              <a:t>Уважаемые жители Ореховского сельского поселения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92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Вашему вниманию предлагается проект бюджета муниципального комитета Ореховского сельского поселения на 2024 год и плановый период 2025 и 2026 годов.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настоящее время обеспечение открытости и прозрачности бюджетного процесса является одним из ключевых направлений деятельности органов местного самоуправления. Для того, чтобы каждый житель поселения мог получить информацию о бюджете муниципального образования, текст решения размещен на официальном сайте </a:t>
            </a:r>
            <a:r>
              <a:rPr b="0" i="1" lang="en-US" sz="1800" spc="-1" strike="noStrike" u="sng">
                <a:solidFill>
                  <a:srgbClr val="000000"/>
                </a:solidFill>
                <a:uFillTx/>
                <a:latin typeface="Times New Roman"/>
              </a:rPr>
              <a:t>dalmdr.ru</a:t>
            </a:r>
            <a:r>
              <a:rPr b="0" i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 в разделе Поселения в подразделе Ореховское сельское поселение.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Мы постарались доступно отразить основные параметры бюджета на 2024 год и плановый период 2025 и 2026 годов.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Надеемся, что информация, представленная в информативной и компактной форме, позволит вам углубить свои знания о бюджете и создать основы для активного участия в бюджетном процессе муниципального образования.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 уважением, глава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Ореховского сельского поселения                                         Н.И. Смекалин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i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sldNum" idx="26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B10FEA-BBF4-4A9E-85FA-8805885D5D14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Num" idx="27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8D683B-F439-453B-8D7F-E93955F44E56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0066ff"/>
                </a:solidFill>
                <a:latin typeface="Times New Roman"/>
              </a:rPr>
              <a:t>НОРМАТИВНАЯ БАЗА БЮДЖЕТНОГО ПРОЦЕССА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lvl="4" marL="2209680" indent="-380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lain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Бюджетный кодекс Российской Федерации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209680" indent="-380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lain" startAt="2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Бюджетное послание Президента Российской Федерации Федеральному собранию Российской Федерации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209680" indent="-3808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AutoNum type="arabicPlain" startAt="3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Положение о бюджетном устройстве, бюджетном процессе и межбюджетных отношениях в Ореховском сельском поселении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4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Основные направления бюджетной и налоговой политики Ореховского сельского поселения на 2024 год и плановый период 2025 и 2026 годов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09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631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0066ff"/>
                </a:solidFill>
                <a:latin typeface="Times New Roman"/>
              </a:rPr>
              <a:t>Что такое бюджет?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324000" y="836640"/>
            <a:ext cx="8710560" cy="575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БЮДЖЕТ (от старонормандского </a:t>
            </a:r>
            <a:r>
              <a:rPr b="1" lang="en-US" sz="1800" spc="-1" strike="noStrike">
                <a:solidFill>
                  <a:srgbClr val="c00000"/>
                </a:solidFill>
                <a:latin typeface="Times New Roman"/>
              </a:rPr>
              <a:t>bougette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ДОХОДЫ                                                                             РАСХОДЫ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поступающие в бюджет                                                     это выплачиваемые из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денежные средства (налоги                                              бюджета денежные средства                                 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юридических и физических                                              средства (социальные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лиц, административные                                                    выплаты населению,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платежи и сборы,                                                                содержание муниципальных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безвозмездные поступления)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                 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учреждений, кап.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строительство и другие)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Превышение доходов над                                                      если расходная часть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расходами образует                                                                 бюджета превышает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положительный остаток                                                        доходную, то бюджет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бюджета                                                                                    формируется 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ПРОФИЦИТ                                                                    ДЕФИЦИТОМ                                                                                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28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D0EC2C-1CDA-466F-A510-A9F10FCB5E9E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Picture 2" descr=""/>
          <p:cNvPicPr/>
          <p:nvPr/>
        </p:nvPicPr>
        <p:blipFill>
          <a:blip r:embed="rId1"/>
          <a:stretch/>
        </p:blipFill>
        <p:spPr>
          <a:xfrm>
            <a:off x="3419640" y="1916280"/>
            <a:ext cx="2374560" cy="2087280"/>
          </a:xfrm>
          <a:prstGeom prst="rect">
            <a:avLst/>
          </a:prstGeom>
          <a:ln w="9525">
            <a:noFill/>
          </a:ln>
        </p:spPr>
      </p:pic>
      <p:pic>
        <p:nvPicPr>
          <p:cNvPr id="308" name="Picture 4" descr=""/>
          <p:cNvPicPr/>
          <p:nvPr/>
        </p:nvPicPr>
        <p:blipFill>
          <a:blip r:embed="rId2"/>
          <a:stretch/>
        </p:blipFill>
        <p:spPr>
          <a:xfrm>
            <a:off x="3521160" y="4941720"/>
            <a:ext cx="2303280" cy="1580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600"/>
            </a:br>
            <a:br>
              <a:rPr sz="1600"/>
            </a:br>
            <a:r>
              <a:rPr b="1" i="1" lang="ru-RU" sz="2400" spc="-1" strike="noStrike">
                <a:solidFill>
                  <a:srgbClr val="0066ff"/>
                </a:solidFill>
                <a:latin typeface="Times New Roman"/>
              </a:rPr>
              <a:t>Основные термины и понятия, используемые при составлении бюджета 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ldNum" idx="29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DE9EF6A-203F-4BC0-90ED-A0F5CDC5E59B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11" name="Group 4"/>
          <p:cNvGrpSpPr/>
          <p:nvPr/>
        </p:nvGrpSpPr>
        <p:grpSpPr>
          <a:xfrm>
            <a:off x="468360" y="1122480"/>
            <a:ext cx="8497440" cy="4986360"/>
            <a:chOff x="468360" y="1122480"/>
            <a:chExt cx="8497440" cy="4986360"/>
          </a:xfrm>
        </p:grpSpPr>
        <p:sp>
          <p:nvSpPr>
            <p:cNvPr id="312" name="AutoShape 3"/>
            <p:cNvSpPr/>
            <p:nvPr/>
          </p:nvSpPr>
          <p:spPr>
            <a:xfrm>
              <a:off x="468360" y="1125360"/>
              <a:ext cx="8205480" cy="4965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" name="Rectangle 5"/>
            <p:cNvSpPr/>
            <p:nvPr/>
          </p:nvSpPr>
          <p:spPr>
            <a:xfrm>
              <a:off x="1022040" y="1122480"/>
              <a:ext cx="5986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бюджет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Rectangle 6"/>
            <p:cNvSpPr/>
            <p:nvPr/>
          </p:nvSpPr>
          <p:spPr>
            <a:xfrm>
              <a:off x="1607400" y="11271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Rectangle 7"/>
            <p:cNvSpPr/>
            <p:nvPr/>
          </p:nvSpPr>
          <p:spPr>
            <a:xfrm>
              <a:off x="1664640" y="112716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6" name="Rectangle 8"/>
            <p:cNvSpPr/>
            <p:nvPr/>
          </p:nvSpPr>
          <p:spPr>
            <a:xfrm>
              <a:off x="1753560" y="11271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Rectangle 9"/>
            <p:cNvSpPr/>
            <p:nvPr/>
          </p:nvSpPr>
          <p:spPr>
            <a:xfrm>
              <a:off x="1895040" y="1127160"/>
              <a:ext cx="39664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форма образования и расходования денежных средс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Rectangle 10"/>
            <p:cNvSpPr/>
            <p:nvPr/>
          </p:nvSpPr>
          <p:spPr>
            <a:xfrm>
              <a:off x="5856120" y="1127160"/>
              <a:ext cx="29653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тв, предназначенных для финансового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Rectangle 11"/>
            <p:cNvSpPr/>
            <p:nvPr/>
          </p:nvSpPr>
          <p:spPr>
            <a:xfrm>
              <a:off x="627120" y="1335240"/>
              <a:ext cx="5408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обеспечения задач и функций государства и местного самоуправления;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Rectangle 12"/>
            <p:cNvSpPr/>
            <p:nvPr/>
          </p:nvSpPr>
          <p:spPr>
            <a:xfrm>
              <a:off x="5857200" y="133524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Rectangle 13"/>
            <p:cNvSpPr/>
            <p:nvPr/>
          </p:nvSpPr>
          <p:spPr>
            <a:xfrm>
              <a:off x="1041480" y="1536840"/>
              <a:ext cx="13057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доходы бюджета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Rectangle 14"/>
            <p:cNvSpPr/>
            <p:nvPr/>
          </p:nvSpPr>
          <p:spPr>
            <a:xfrm>
              <a:off x="2318760" y="154152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Rectangle 15"/>
            <p:cNvSpPr/>
            <p:nvPr/>
          </p:nvSpPr>
          <p:spPr>
            <a:xfrm>
              <a:off x="2363040" y="154152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Rectangle 16"/>
            <p:cNvSpPr/>
            <p:nvPr/>
          </p:nvSpPr>
          <p:spPr>
            <a:xfrm>
              <a:off x="2450520" y="154152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Rectangle 17"/>
            <p:cNvSpPr/>
            <p:nvPr/>
          </p:nvSpPr>
          <p:spPr>
            <a:xfrm>
              <a:off x="2633760" y="1541520"/>
              <a:ext cx="63320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поступающие в бюджет денежные средства, за исключением средств, являющихся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Rectangle 18"/>
            <p:cNvSpPr/>
            <p:nvPr/>
          </p:nvSpPr>
          <p:spPr>
            <a:xfrm>
              <a:off x="588240" y="1747800"/>
              <a:ext cx="38476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источниками финансирования дефицита бюджета;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Rectangle 19"/>
            <p:cNvSpPr/>
            <p:nvPr/>
          </p:nvSpPr>
          <p:spPr>
            <a:xfrm>
              <a:off x="4299840" y="17478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Rectangle 20"/>
            <p:cNvSpPr/>
            <p:nvPr/>
          </p:nvSpPr>
          <p:spPr>
            <a:xfrm>
              <a:off x="1024920" y="1951200"/>
              <a:ext cx="7038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расходы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Rectangle 21"/>
            <p:cNvSpPr/>
            <p:nvPr/>
          </p:nvSpPr>
          <p:spPr>
            <a:xfrm>
              <a:off x="1789920" y="1951200"/>
              <a:ext cx="6915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бюджета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Rectangle 22"/>
            <p:cNvSpPr/>
            <p:nvPr/>
          </p:nvSpPr>
          <p:spPr>
            <a:xfrm>
              <a:off x="2463120" y="19558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Rectangle 23"/>
            <p:cNvSpPr/>
            <p:nvPr/>
          </p:nvSpPr>
          <p:spPr>
            <a:xfrm>
              <a:off x="2566440" y="195588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Rectangle 24"/>
            <p:cNvSpPr/>
            <p:nvPr/>
          </p:nvSpPr>
          <p:spPr>
            <a:xfrm>
              <a:off x="2655360" y="19558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Rectangle 25"/>
            <p:cNvSpPr/>
            <p:nvPr/>
          </p:nvSpPr>
          <p:spPr>
            <a:xfrm>
              <a:off x="2886120" y="1955880"/>
              <a:ext cx="56505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выплачиваемые из бюджета денежные средства, за исключением средств,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Rectangle 26"/>
            <p:cNvSpPr/>
            <p:nvPr/>
          </p:nvSpPr>
          <p:spPr>
            <a:xfrm>
              <a:off x="612000" y="2163600"/>
              <a:ext cx="48384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являющихся источниками финансирования дефицита бюджета;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Rectangle 27"/>
            <p:cNvSpPr/>
            <p:nvPr/>
          </p:nvSpPr>
          <p:spPr>
            <a:xfrm>
              <a:off x="5284080" y="21636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Rectangle 28"/>
            <p:cNvSpPr/>
            <p:nvPr/>
          </p:nvSpPr>
          <p:spPr>
            <a:xfrm>
              <a:off x="1036800" y="2367000"/>
              <a:ext cx="14230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дефицит бюджета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Rectangle 29"/>
            <p:cNvSpPr/>
            <p:nvPr/>
          </p:nvSpPr>
          <p:spPr>
            <a:xfrm>
              <a:off x="2417040" y="23716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Rectangle 30"/>
            <p:cNvSpPr/>
            <p:nvPr/>
          </p:nvSpPr>
          <p:spPr>
            <a:xfrm>
              <a:off x="2461680" y="237168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Rectangle 31"/>
            <p:cNvSpPr/>
            <p:nvPr/>
          </p:nvSpPr>
          <p:spPr>
            <a:xfrm>
              <a:off x="2550600" y="23716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Rectangle 32"/>
            <p:cNvSpPr/>
            <p:nvPr/>
          </p:nvSpPr>
          <p:spPr>
            <a:xfrm>
              <a:off x="2684880" y="2371680"/>
              <a:ext cx="37972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превышение расходов бюджета над его доходами;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Rectangle 33"/>
            <p:cNvSpPr/>
            <p:nvPr/>
          </p:nvSpPr>
          <p:spPr>
            <a:xfrm>
              <a:off x="6366960" y="23716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Rectangle 34"/>
            <p:cNvSpPr/>
            <p:nvPr/>
          </p:nvSpPr>
          <p:spPr>
            <a:xfrm>
              <a:off x="1038600" y="2575080"/>
              <a:ext cx="15433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профицит бюджета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Rectangle 35"/>
            <p:cNvSpPr/>
            <p:nvPr/>
          </p:nvSpPr>
          <p:spPr>
            <a:xfrm>
              <a:off x="2537640" y="25797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Rectangle 36"/>
            <p:cNvSpPr/>
            <p:nvPr/>
          </p:nvSpPr>
          <p:spPr>
            <a:xfrm>
              <a:off x="2582280" y="257976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Rectangle 37"/>
            <p:cNvSpPr/>
            <p:nvPr/>
          </p:nvSpPr>
          <p:spPr>
            <a:xfrm>
              <a:off x="2667960" y="25797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Rectangle 38"/>
            <p:cNvSpPr/>
            <p:nvPr/>
          </p:nvSpPr>
          <p:spPr>
            <a:xfrm>
              <a:off x="2783520" y="2579760"/>
              <a:ext cx="31255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превышение доходов бюджета над его ра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Rectangle 39"/>
            <p:cNvSpPr/>
            <p:nvPr/>
          </p:nvSpPr>
          <p:spPr>
            <a:xfrm>
              <a:off x="5830560" y="2579760"/>
              <a:ext cx="6717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сходами;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Rectangle 40"/>
            <p:cNvSpPr/>
            <p:nvPr/>
          </p:nvSpPr>
          <p:spPr>
            <a:xfrm>
              <a:off x="6487560" y="25797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Rectangle 41"/>
            <p:cNvSpPr/>
            <p:nvPr/>
          </p:nvSpPr>
          <p:spPr>
            <a:xfrm>
              <a:off x="1052640" y="2779560"/>
              <a:ext cx="20678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бюджетные ассигнования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Rectangle 42"/>
            <p:cNvSpPr/>
            <p:nvPr/>
          </p:nvSpPr>
          <p:spPr>
            <a:xfrm>
              <a:off x="3183840" y="27846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Rectangle 43"/>
            <p:cNvSpPr/>
            <p:nvPr/>
          </p:nvSpPr>
          <p:spPr>
            <a:xfrm>
              <a:off x="3353760" y="278460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Rectangle 44"/>
            <p:cNvSpPr/>
            <p:nvPr/>
          </p:nvSpPr>
          <p:spPr>
            <a:xfrm>
              <a:off x="3440880" y="27846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3" name="Rectangle 45"/>
            <p:cNvSpPr/>
            <p:nvPr/>
          </p:nvSpPr>
          <p:spPr>
            <a:xfrm>
              <a:off x="3701880" y="2784600"/>
              <a:ext cx="45990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предельные объемы денежных средств, предусмотренных в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4" name="Rectangle 46"/>
            <p:cNvSpPr/>
            <p:nvPr/>
          </p:nvSpPr>
          <p:spPr>
            <a:xfrm>
              <a:off x="640440" y="2992320"/>
              <a:ext cx="59644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соответствующем финансовом году для исполнения бюджетных обязательств;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Rectangle 47"/>
            <p:cNvSpPr/>
            <p:nvPr/>
          </p:nvSpPr>
          <p:spPr>
            <a:xfrm>
              <a:off x="6417720" y="299232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Rectangle 48"/>
            <p:cNvSpPr/>
            <p:nvPr/>
          </p:nvSpPr>
          <p:spPr>
            <a:xfrm>
              <a:off x="1038960" y="3195720"/>
              <a:ext cx="175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муниципальный долг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Rectangle 49"/>
            <p:cNvSpPr/>
            <p:nvPr/>
          </p:nvSpPr>
          <p:spPr>
            <a:xfrm>
              <a:off x="2739240" y="32004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Rectangle 50"/>
            <p:cNvSpPr/>
            <p:nvPr/>
          </p:nvSpPr>
          <p:spPr>
            <a:xfrm>
              <a:off x="2785320" y="320040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9" name="Rectangle 51"/>
            <p:cNvSpPr/>
            <p:nvPr/>
          </p:nvSpPr>
          <p:spPr>
            <a:xfrm>
              <a:off x="2874240" y="32004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Rectangle 52"/>
            <p:cNvSpPr/>
            <p:nvPr/>
          </p:nvSpPr>
          <p:spPr>
            <a:xfrm>
              <a:off x="3043800" y="3200400"/>
              <a:ext cx="5903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обязательства, возникающие из муниципальных заимствований, гарантий по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Rectangle 53"/>
            <p:cNvSpPr/>
            <p:nvPr/>
          </p:nvSpPr>
          <p:spPr>
            <a:xfrm>
              <a:off x="510840" y="3408480"/>
              <a:ext cx="2588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обя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Rectangle 54"/>
            <p:cNvSpPr/>
            <p:nvPr/>
          </p:nvSpPr>
          <p:spPr>
            <a:xfrm>
              <a:off x="918720" y="3408480"/>
              <a:ext cx="73393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зательствам третьих лиц, другие обязательства в соответствии с видами долговых обязательств,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Rectangle 55"/>
            <p:cNvSpPr/>
            <p:nvPr/>
          </p:nvSpPr>
          <p:spPr>
            <a:xfrm>
              <a:off x="578160" y="3614760"/>
              <a:ext cx="37868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принятые на себя муниципальным образованием;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Rectangle 56"/>
            <p:cNvSpPr/>
            <p:nvPr/>
          </p:nvSpPr>
          <p:spPr>
            <a:xfrm>
              <a:off x="4228560" y="36147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Rectangle 57"/>
            <p:cNvSpPr/>
            <p:nvPr/>
          </p:nvSpPr>
          <p:spPr>
            <a:xfrm>
              <a:off x="1059480" y="3816360"/>
              <a:ext cx="22734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межбюджетные трансферты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Rectangle 58"/>
            <p:cNvSpPr/>
            <p:nvPr/>
          </p:nvSpPr>
          <p:spPr>
            <a:xfrm>
              <a:off x="3303000" y="382104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Rectangle 59"/>
            <p:cNvSpPr/>
            <p:nvPr/>
          </p:nvSpPr>
          <p:spPr>
            <a:xfrm>
              <a:off x="3385440" y="382104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Rectangle 60"/>
            <p:cNvSpPr/>
            <p:nvPr/>
          </p:nvSpPr>
          <p:spPr>
            <a:xfrm>
              <a:off x="3472920" y="382104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Rectangle 61"/>
            <p:cNvSpPr/>
            <p:nvPr/>
          </p:nvSpPr>
          <p:spPr>
            <a:xfrm>
              <a:off x="3670200" y="3821040"/>
              <a:ext cx="50655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средства, предоставляемые одним бюджетом бюджетной системы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Rectangle 62"/>
            <p:cNvSpPr/>
            <p:nvPr/>
          </p:nvSpPr>
          <p:spPr>
            <a:xfrm>
              <a:off x="571680" y="4029120"/>
              <a:ext cx="27885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Российской Федерации другому бюд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Rectangle 63"/>
            <p:cNvSpPr/>
            <p:nvPr/>
          </p:nvSpPr>
          <p:spPr>
            <a:xfrm>
              <a:off x="3364200" y="4029120"/>
              <a:ext cx="38278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жету бюджетной системы Российской Федерации;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Rectangle 64"/>
            <p:cNvSpPr/>
            <p:nvPr/>
          </p:nvSpPr>
          <p:spPr>
            <a:xfrm>
              <a:off x="7066800" y="402912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Rectangle 65"/>
            <p:cNvSpPr/>
            <p:nvPr/>
          </p:nvSpPr>
          <p:spPr>
            <a:xfrm>
              <a:off x="1053720" y="4232160"/>
              <a:ext cx="20707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текущий финансовый год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Rectangle 66"/>
            <p:cNvSpPr/>
            <p:nvPr/>
          </p:nvSpPr>
          <p:spPr>
            <a:xfrm>
              <a:off x="3134520" y="42372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Rectangle 67"/>
            <p:cNvSpPr/>
            <p:nvPr/>
          </p:nvSpPr>
          <p:spPr>
            <a:xfrm>
              <a:off x="3214080" y="423720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Rectangle 68"/>
            <p:cNvSpPr/>
            <p:nvPr/>
          </p:nvSpPr>
          <p:spPr>
            <a:xfrm>
              <a:off x="3303000" y="42372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Rectangle 69"/>
            <p:cNvSpPr/>
            <p:nvPr/>
          </p:nvSpPr>
          <p:spPr>
            <a:xfrm>
              <a:off x="3494880" y="4237200"/>
              <a:ext cx="51872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год, в котором осуществляется исполнение бюджета, составление и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Rectangle 70"/>
            <p:cNvSpPr/>
            <p:nvPr/>
          </p:nvSpPr>
          <p:spPr>
            <a:xfrm>
              <a:off x="675720" y="4443480"/>
              <a:ext cx="79030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рассмотрение проекта бюджета на очередной финансовый год (очередной финансовый год и плановый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Rectangle 71"/>
            <p:cNvSpPr/>
            <p:nvPr/>
          </p:nvSpPr>
          <p:spPr>
            <a:xfrm>
              <a:off x="517680" y="4651200"/>
              <a:ext cx="6458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период);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Rectangle 72"/>
            <p:cNvSpPr/>
            <p:nvPr/>
          </p:nvSpPr>
          <p:spPr>
            <a:xfrm>
              <a:off x="1144080" y="46512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Rectangle 73"/>
            <p:cNvSpPr/>
            <p:nvPr/>
          </p:nvSpPr>
          <p:spPr>
            <a:xfrm>
              <a:off x="1038960" y="4854600"/>
              <a:ext cx="15555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очередной финансо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Rectangle 74"/>
            <p:cNvSpPr/>
            <p:nvPr/>
          </p:nvSpPr>
          <p:spPr>
            <a:xfrm>
              <a:off x="2565000" y="4854600"/>
              <a:ext cx="6307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вый год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Rectangle 75"/>
            <p:cNvSpPr/>
            <p:nvPr/>
          </p:nvSpPr>
          <p:spPr>
            <a:xfrm>
              <a:off x="3177360" y="48592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Rectangle 76"/>
            <p:cNvSpPr/>
            <p:nvPr/>
          </p:nvSpPr>
          <p:spPr>
            <a:xfrm>
              <a:off x="3222000" y="485928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Rectangle 77"/>
            <p:cNvSpPr/>
            <p:nvPr/>
          </p:nvSpPr>
          <p:spPr>
            <a:xfrm>
              <a:off x="3310920" y="48592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Rectangle 78"/>
            <p:cNvSpPr/>
            <p:nvPr/>
          </p:nvSpPr>
          <p:spPr>
            <a:xfrm>
              <a:off x="3439800" y="4859280"/>
              <a:ext cx="36831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год, следующий за текущим финансовым годом;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Rectangle 79"/>
            <p:cNvSpPr/>
            <p:nvPr/>
          </p:nvSpPr>
          <p:spPr>
            <a:xfrm>
              <a:off x="7008120" y="48592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Rectangle 80"/>
            <p:cNvSpPr/>
            <p:nvPr/>
          </p:nvSpPr>
          <p:spPr>
            <a:xfrm>
              <a:off x="1037520" y="5060880"/>
              <a:ext cx="14169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плановый период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Rectangle 81"/>
            <p:cNvSpPr/>
            <p:nvPr/>
          </p:nvSpPr>
          <p:spPr>
            <a:xfrm>
              <a:off x="2412360" y="50655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Rectangle 82"/>
            <p:cNvSpPr/>
            <p:nvPr/>
          </p:nvSpPr>
          <p:spPr>
            <a:xfrm>
              <a:off x="2456640" y="506556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Rectangle 83"/>
            <p:cNvSpPr/>
            <p:nvPr/>
          </p:nvSpPr>
          <p:spPr>
            <a:xfrm>
              <a:off x="2545560" y="50655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Rectangle 84"/>
            <p:cNvSpPr/>
            <p:nvPr/>
          </p:nvSpPr>
          <p:spPr>
            <a:xfrm>
              <a:off x="2706120" y="5065560"/>
              <a:ext cx="51966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два финансовых года, следующие за очередным финансовым годом;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Rectangle 85"/>
            <p:cNvSpPr/>
            <p:nvPr/>
          </p:nvSpPr>
          <p:spPr>
            <a:xfrm>
              <a:off x="7732080" y="506556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Rectangle 86"/>
            <p:cNvSpPr/>
            <p:nvPr/>
          </p:nvSpPr>
          <p:spPr>
            <a:xfrm>
              <a:off x="1055160" y="5267160"/>
              <a:ext cx="21423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отчетный финансовый год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Rectangle 87"/>
            <p:cNvSpPr/>
            <p:nvPr/>
          </p:nvSpPr>
          <p:spPr>
            <a:xfrm>
              <a:off x="3136320" y="52722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Rectangle 88"/>
            <p:cNvSpPr/>
            <p:nvPr/>
          </p:nvSpPr>
          <p:spPr>
            <a:xfrm>
              <a:off x="3180600" y="5272200"/>
              <a:ext cx="896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–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Rectangle 89"/>
            <p:cNvSpPr/>
            <p:nvPr/>
          </p:nvSpPr>
          <p:spPr>
            <a:xfrm>
              <a:off x="3268080" y="52722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Rectangle 90"/>
            <p:cNvSpPr/>
            <p:nvPr/>
          </p:nvSpPr>
          <p:spPr>
            <a:xfrm>
              <a:off x="3402360" y="5272200"/>
              <a:ext cx="39787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год, предшествующий текущему финансовому году;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Rectangle 91"/>
            <p:cNvSpPr/>
            <p:nvPr/>
          </p:nvSpPr>
          <p:spPr>
            <a:xfrm>
              <a:off x="7259040" y="527220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Rectangle 92"/>
            <p:cNvSpPr/>
            <p:nvPr/>
          </p:nvSpPr>
          <p:spPr>
            <a:xfrm>
              <a:off x="1041480" y="5475240"/>
              <a:ext cx="17521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публичные слушания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Rectangle 93"/>
            <p:cNvSpPr/>
            <p:nvPr/>
          </p:nvSpPr>
          <p:spPr>
            <a:xfrm>
              <a:off x="2742480" y="547992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Rectangle 94"/>
            <p:cNvSpPr/>
            <p:nvPr/>
          </p:nvSpPr>
          <p:spPr>
            <a:xfrm>
              <a:off x="2788200" y="5479920"/>
              <a:ext cx="5904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-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Rectangle 95"/>
            <p:cNvSpPr/>
            <p:nvPr/>
          </p:nvSpPr>
          <p:spPr>
            <a:xfrm>
              <a:off x="2845800" y="547992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Rectangle 96"/>
            <p:cNvSpPr/>
            <p:nvPr/>
          </p:nvSpPr>
          <p:spPr>
            <a:xfrm>
              <a:off x="2934720" y="5479920"/>
              <a:ext cx="217908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обсуждение проектов муниц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Rectangle 97"/>
            <p:cNvSpPr/>
            <p:nvPr/>
          </p:nvSpPr>
          <p:spPr>
            <a:xfrm>
              <a:off x="5115600" y="5479920"/>
              <a:ext cx="376560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ипальных правовых актов по вопросам местного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Rectangle 98"/>
            <p:cNvSpPr/>
            <p:nvPr/>
          </p:nvSpPr>
          <p:spPr>
            <a:xfrm>
              <a:off x="495360" y="5688000"/>
              <a:ext cx="82245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значения с участием жителей Веденкинского сельского поселения, проводимые муниципальным комитетом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Rectangle 99"/>
            <p:cNvSpPr/>
            <p:nvPr/>
          </p:nvSpPr>
          <p:spPr>
            <a:xfrm>
              <a:off x="491400" y="5896080"/>
              <a:ext cx="647676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Веденкинского сельского поселения или главой Веденкинского сельского поселения.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Rectangle 100"/>
            <p:cNvSpPr/>
            <p:nvPr/>
          </p:nvSpPr>
          <p:spPr>
            <a:xfrm>
              <a:off x="7935120" y="5896080"/>
              <a:ext cx="43920" cy="212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476280"/>
            <a:ext cx="8227800" cy="718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i="1" lang="ru-RU" sz="2800" spc="-1" strike="noStrike">
                <a:solidFill>
                  <a:srgbClr val="0066ff"/>
                </a:solidFill>
                <a:latin typeface="Times New Roman"/>
              </a:rPr>
              <a:t>Состав Ореховского сельского поселения</a:t>
            </a: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457200" y="1197000"/>
            <a:ext cx="8434080" cy="532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соответствии с законом Приморского края «О Дальнереченском муниципальном районе» от 24 ноября 2004 г. № 190-КЗ (в редакции Закона Приморского края от 08.02.2006 №339-КЗ) Ореховское сельское поселение входит в состав муниципального образования Дальнереченский район и является муниципальным образованием, наделенным статусом сельского поселения.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Ореховское сельское поселение расположено в северо-восточной части Дальнереченского муниципального района и граничит: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на севере – с Сальским сельским поселением Дальнереченского муниципального района,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на востоке – с Красноармейским муниципальным районом,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-324000" algn="just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OpenSymbol"/>
              <a:buChar char="-"/>
              <a:tabLst>
                <a:tab algn="l" pos="449280"/>
                <a:tab algn="l" pos="9144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 юге – с Ракитненским сельским поселением Дальнереченского муниципального района,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-324000" algn="just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OpenSymbol"/>
              <a:buChar char="-"/>
              <a:tabLst>
                <a:tab algn="l" pos="449280"/>
                <a:tab algn="l" pos="9144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 западе – с Рождественским сельским поселением Дальнереченского муниципального района и Дальнереченским городским округом.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состав Ореховского сельского поселения входят 4 населенных пунктов: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Орехово – административный центр сельского поселения;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Боголюбовка;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Поляны;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село Мартынова Поляна;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685800" indent="0" algn="just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30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415D33-3BD1-4211-91BB-4BDA440EB078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350200" cy="1339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r>
              <a:rPr b="0" i="1" lang="ru-RU" sz="2000" spc="-1" strike="noStrike">
                <a:solidFill>
                  <a:srgbClr val="0066ff"/>
                </a:solidFill>
                <a:latin typeface="Times New Roman"/>
              </a:rPr>
              <a:t>Основные параметры прогноза социально-экономического развития Ореховского сельского поселения на 2023 год и на период до 2025 года 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ldNum" idx="31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6ECBE6A-7D40-43DF-9265-01D961C8BD2F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14" name="Объект 1"/>
          <p:cNvGraphicFramePr/>
          <p:nvPr/>
        </p:nvGraphicFramePr>
        <p:xfrm>
          <a:off x="250920" y="1125360"/>
          <a:ext cx="8640360" cy="6380280"/>
        </p:xfrm>
        <a:graphic>
          <a:graphicData uri="http://schemas.openxmlformats.org/drawingml/2006/table">
            <a:tbl>
              <a:tblPr/>
              <a:tblGrid>
                <a:gridCol w="3435840"/>
                <a:gridCol w="844920"/>
                <a:gridCol w="934920"/>
                <a:gridCol w="934920"/>
                <a:gridCol w="831240"/>
                <a:gridCol w="831240"/>
                <a:gridCol w="827640"/>
              </a:tblGrid>
              <a:tr h="349920"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Показатели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Единица измерения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2022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факт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2023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оценка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2024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прогноз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прогноз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2026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год прогноз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</a:tr>
              <a:tr h="30564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Численность постоянного населения (среднегодовая)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Рождаемость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Смертность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Общая площадь земель сельского поселения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кв.км.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1623,6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Общая протяженность дорог поселения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км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24,3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Денежные доходы и расходы населения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21127,85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22395,52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23391,34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24387,16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25382,98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684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Фонд заработной платы работников (начисленная заработная плата по полному кругу организаций)      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660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Среднемесячная заработная плата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рублей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42016,35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44657,33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45301,78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45946,23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46590,68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9196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Доходы местного бюджета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5261,71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5578,26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6604,49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5334,60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5334,82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85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в т.ч. налоговые доходы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606,0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567,0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1684,0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1738,0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2070,0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85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неналоговые доходы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660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безвозмездные поступления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4655,71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5011,26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4920,47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3596,58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3264,89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660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Расходы местного бюджета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тыс. руб.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5638,76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5996,90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6907,04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5209,47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5086,12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85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Социальная сфера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Дошкольные учреждения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40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детей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Школьные учреждения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t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учащихся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150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32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учреждений здравоохранения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4328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работников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Учреждения культуры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312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Количество работников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чел.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6600">
                <a:tc>
                  <a:txBody>
                    <a:bodyPr lIns="50760" rIns="50760" anchor="ctr">
                      <a:noAutofit/>
                    </a:bodyPr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Отделение почтовой связи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шт.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88880" y="299880"/>
            <a:ext cx="8227800" cy="849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66ff"/>
                </a:solidFill>
                <a:latin typeface="Times New Roman"/>
              </a:rPr>
              <a:t>Доходы, расходы бюджета муниципального образования Ореховского сельского поселения на 1 жителя в год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ldNum" idx="32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B4C6E8-B748-4DBC-A3FB-0305A500C852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17" name="Group 3"/>
          <p:cNvGraphicFramePr/>
          <p:nvPr/>
        </p:nvGraphicFramePr>
        <p:xfrm>
          <a:off x="1116000" y="1397160"/>
          <a:ext cx="6713640" cy="4119840"/>
        </p:xfrm>
        <a:graphic>
          <a:graphicData uri="http://schemas.openxmlformats.org/drawingml/2006/table">
            <a:tbl>
              <a:tblPr/>
              <a:tblGrid>
                <a:gridCol w="2900880"/>
                <a:gridCol w="988200"/>
                <a:gridCol w="988200"/>
                <a:gridCol w="918360"/>
                <a:gridCol w="918360"/>
              </a:tblGrid>
              <a:tr h="10299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2023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2024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2025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2026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0299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Количество постоянно проживающего населения, чел.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99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на 1 человека тыс.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28000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34000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99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Расходы на 1 человека тыс. руб.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25000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27000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29000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31000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Num" idx="33"/>
          </p:nvPr>
        </p:nvSpPr>
        <p:spPr>
          <a:xfrm>
            <a:off x="6553080" y="6245280"/>
            <a:ext cx="2131920" cy="47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C2AC46-80D8-4E52-8A03-4524A0461DF7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title"/>
          </p:nvPr>
        </p:nvSpPr>
        <p:spPr>
          <a:xfrm>
            <a:off x="324000" y="274680"/>
            <a:ext cx="8567640" cy="920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i="1" lang="ru-RU" sz="2000" spc="-1" strike="noStrike">
                <a:solidFill>
                  <a:srgbClr val="0066ff"/>
                </a:solidFill>
                <a:latin typeface="Times New Roman"/>
              </a:rPr>
              <a:t>ОСНОВНЫЕ  ХАРАКТЕРИСТИКИ БЮДЖЕТА ОРЕХОВСКОГО СЕЛЬСКОГО ПОСЕЛЕНИЯ НА 2023 И ПЛАНОВЫЙ ПЕРИОД </a:t>
            </a:r>
            <a:br>
              <a:rPr sz="2000"/>
            </a:br>
            <a:r>
              <a:rPr b="1" i="1" lang="ru-RU" sz="2000" spc="-1" strike="noStrike">
                <a:solidFill>
                  <a:srgbClr val="0066ff"/>
                </a:solidFill>
                <a:latin typeface="Times New Roman"/>
              </a:rPr>
              <a:t>2024 И 2025 ГОДОВ </a:t>
            </a:r>
            <a:r>
              <a:rPr b="1" i="1" lang="ru-RU" sz="2000" spc="-1" strike="noStrike">
                <a:solidFill>
                  <a:srgbClr val="0066ff"/>
                </a:solidFill>
                <a:latin typeface="Times New Roman"/>
              </a:rPr>
              <a:t>	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457200" y="1268280"/>
            <a:ext cx="8227800" cy="518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1" name="Group 2"/>
          <p:cNvGraphicFramePr/>
          <p:nvPr/>
        </p:nvGraphicFramePr>
        <p:xfrm>
          <a:off x="468360" y="1301760"/>
          <a:ext cx="8063280" cy="5153760"/>
        </p:xfrm>
        <a:graphic>
          <a:graphicData uri="http://schemas.openxmlformats.org/drawingml/2006/table">
            <a:tbl>
              <a:tblPr/>
              <a:tblGrid>
                <a:gridCol w="3450600"/>
                <a:gridCol w="1517040"/>
                <a:gridCol w="1512000"/>
                <a:gridCol w="1584000"/>
              </a:tblGrid>
              <a:tr h="6148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2024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2025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2026 год план</a:t>
                      </a:r>
                      <a:endParaRPr b="0" lang="ru-RU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6400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(тыс. руб.), в том числе: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6604,487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5334,597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5334,817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1684,02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1738,02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2069,925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4920,467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3596,577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3264,892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4168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 (тыс. руб.), в том числе: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6604,487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5334,597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5334,817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3164,612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2909,833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3009,019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298,972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329,677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360,892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51804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347,117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71,0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71,0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839,276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138,135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36,408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40,408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3711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2118,93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1862,556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1604,801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  <a:tr h="3657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i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12224</TotalTime>
  <Application>LibreOffice/7.5.1.2$Windows_X86_64 LibreOffice_project/fcbaee479e84c6cd81291587d2ee68cba099e129</Application>
  <AppVersion>15.0000</AppVersion>
  <Words>1933</Words>
  <Paragraphs>686</Paragraphs>
  <Company>организация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2010-04-21T04:33:04Z</dcterms:created>
  <dc:creator>user07</dc:creator>
  <dc:description/>
  <dc:language>ru-RU</dc:language>
  <cp:lastModifiedBy/>
  <cp:lastPrinted>2021-03-22T02:13:29Z</cp:lastPrinted>
  <dcterms:modified xsi:type="dcterms:W3CDTF">2024-01-19T09:42:22Z</dcterms:modified>
  <cp:revision>296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19</vt:i4>
  </property>
</Properties>
</file>