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256" r:id="rId2"/>
    <p:sldId id="282" r:id="rId3"/>
    <p:sldId id="283" r:id="rId4"/>
    <p:sldId id="257" r:id="rId5"/>
    <p:sldId id="286" r:id="rId6"/>
    <p:sldId id="259" r:id="rId7"/>
    <p:sldId id="287" r:id="rId8"/>
    <p:sldId id="260" r:id="rId9"/>
    <p:sldId id="261" r:id="rId10"/>
    <p:sldId id="262" r:id="rId11"/>
    <p:sldId id="263" r:id="rId12"/>
    <p:sldId id="288" r:id="rId13"/>
    <p:sldId id="281" r:id="rId14"/>
    <p:sldId id="266" r:id="rId15"/>
    <p:sldId id="268" r:id="rId16"/>
    <p:sldId id="291" r:id="rId17"/>
    <p:sldId id="289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  <p:cmAuthor id="1" name="Пользователь" initials="П" lastIdx="1" clrIdx="1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0E5"/>
    <a:srgbClr val="00FF00"/>
    <a:srgbClr val="FF99FF"/>
    <a:srgbClr val="57C75A"/>
    <a:srgbClr val="F4D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72" autoAdjust="0"/>
    <p:restoredTop sz="94472" autoAdjust="0"/>
  </p:normalViewPr>
  <p:slideViewPr>
    <p:cSldViewPr>
      <p:cViewPr varScale="1">
        <p:scale>
          <a:sx n="101" d="100"/>
          <a:sy n="101" d="100"/>
        </p:scale>
        <p:origin x="5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DA023"/>
            </a:solidFill>
            <a:ln>
              <a:noFill/>
            </a:ln>
            <a:effectLst/>
            <a:sp3d/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900" dirty="0"/>
                      <a:t>2023</a:t>
                    </a:r>
                  </a:p>
                  <a:p>
                    <a:r>
                      <a:rPr lang="en-US" dirty="0"/>
                      <a:t>1283,01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D45-442A-9FA7-2A6C323A89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/>
                      <a:t>2024г</a:t>
                    </a:r>
                  </a:p>
                  <a:p>
                    <a:r>
                      <a:rPr lang="ru-RU" dirty="0"/>
                      <a:t>1926,0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D45-442A-9FA7-2A6C323A893D}"/>
                </c:ext>
              </c:extLst>
            </c:dLbl>
            <c:dLbl>
              <c:idx val="2"/>
              <c:layout>
                <c:manualLayout>
                  <c:x val="4.718126609008109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2025г</a:t>
                    </a:r>
                  </a:p>
                  <a:p>
                    <a:r>
                      <a:rPr lang="ru-RU" dirty="0"/>
                      <a:t>1155,1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D45-442A-9FA7-2A6C323A893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900" dirty="0"/>
                      <a:t>2026</a:t>
                    </a:r>
                    <a:endParaRPr lang="en-US" dirty="0"/>
                  </a:p>
                  <a:p>
                    <a:r>
                      <a:rPr lang="en-US" dirty="0"/>
                      <a:t>1160,1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D45-442A-9FA7-2A6C323A89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1283.01</c:v>
                </c:pt>
                <c:pt idx="1">
                  <c:v>1926</c:v>
                </c:pt>
                <c:pt idx="2">
                  <c:v>1155.0999999999999</c:v>
                </c:pt>
                <c:pt idx="3">
                  <c:v>1160.0999999999999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  <a:sp3d/>
                </c14:spPr>
              </c14:invertSolidFillFmt>
            </c:ext>
            <c:ext xmlns:c16="http://schemas.microsoft.com/office/drawing/2014/chart" uri="{C3380CC4-5D6E-409C-BE32-E72D297353CC}">
              <c16:uniqueId val="{00000004-9D45-442A-9FA7-2A6C323A89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spPr>
            <a:solidFill>
              <a:srgbClr val="AA2B1E"/>
            </a:solidFill>
            <a:ln>
              <a:noFill/>
            </a:ln>
            <a:effectLst/>
            <a:sp3d/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/>
                      <a:t>2023г</a:t>
                    </a:r>
                  </a:p>
                  <a:p>
                    <a:r>
                      <a:rPr lang="ru-RU" dirty="0"/>
                      <a:t>7352,88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31B-48E6-AA1B-E554B46D61C4}"/>
                </c:ext>
              </c:extLst>
            </c:dLbl>
            <c:dLbl>
              <c:idx val="1"/>
              <c:layout>
                <c:manualLayout>
                  <c:x val="7.863544348346841E-3"/>
                  <c:y val="-0.10725096768663463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2024г</a:t>
                    </a:r>
                  </a:p>
                  <a:p>
                    <a:r>
                      <a:rPr lang="ru-RU" dirty="0"/>
                      <a:t>3860,97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D45-442A-9FA7-2A6C323A893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/>
                      <a:t>2025г</a:t>
                    </a:r>
                  </a:p>
                  <a:p>
                    <a:r>
                      <a:rPr lang="ru-RU" dirty="0"/>
                      <a:t>3055,03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D45-442A-9FA7-2A6C323A893D}"/>
                </c:ext>
              </c:extLst>
            </c:dLbl>
            <c:dLbl>
              <c:idx val="3"/>
              <c:layout>
                <c:manualLayout>
                  <c:x val="-1.1533065146622764E-1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2026г</a:t>
                    </a:r>
                  </a:p>
                  <a:p>
                    <a:r>
                      <a:rPr lang="ru-RU" dirty="0"/>
                      <a:t>2437,19</a:t>
                    </a:r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D45-442A-9FA7-2A6C323A89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7352.88</c:v>
                </c:pt>
                <c:pt idx="1">
                  <c:v>3860.97</c:v>
                </c:pt>
                <c:pt idx="2">
                  <c:v>3055.03</c:v>
                </c:pt>
                <c:pt idx="3">
                  <c:v>2437.19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  <a:sp3d/>
                </c14:spPr>
              </c14:invertSolidFillFmt>
            </c:ext>
            <c:ext xmlns:c16="http://schemas.microsoft.com/office/drawing/2014/chart" uri="{C3380CC4-5D6E-409C-BE32-E72D297353CC}">
              <c16:uniqueId val="{00000009-9D45-442A-9FA7-2A6C323A8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514880"/>
        <c:axId val="63537536"/>
        <c:axId val="0"/>
      </c:bar3DChart>
      <c:catAx>
        <c:axId val="63514880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537536"/>
        <c:crosses val="autoZero"/>
        <c:auto val="1"/>
        <c:lblAlgn val="ctr"/>
        <c:lblOffset val="100"/>
        <c:noMultiLvlLbl val="1"/>
      </c:catAx>
      <c:valAx>
        <c:axId val="6353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51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065631596489288"/>
          <c:y val="0.19488773734135365"/>
          <c:w val="0.70099868766404416"/>
          <c:h val="0.80511220472440947"/>
        </c:manualLayout>
      </c:layout>
      <c:bar3DChart>
        <c:barDir val="col"/>
        <c:grouping val="standar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019072"/>
        <c:axId val="86033152"/>
        <c:axId val="85843968"/>
      </c:bar3DChart>
      <c:catAx>
        <c:axId val="86019072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one"/>
        <c:crossAx val="86033152"/>
        <c:crosses val="autoZero"/>
        <c:auto val="1"/>
        <c:lblAlgn val="ctr"/>
        <c:lblOffset val="100"/>
        <c:noMultiLvlLbl val="1"/>
      </c:catAx>
      <c:valAx>
        <c:axId val="8603315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86019072"/>
        <c:crosses val="autoZero"/>
        <c:crossBetween val="between"/>
      </c:valAx>
      <c:serAx>
        <c:axId val="85843968"/>
        <c:scaling>
          <c:orientation val="minMax"/>
        </c:scaling>
        <c:delete val="1"/>
        <c:axPos val="b"/>
        <c:majorTickMark val="cross"/>
        <c:minorTickMark val="cross"/>
        <c:tickLblPos val="none"/>
        <c:crossAx val="86033152"/>
        <c:crosses val="autoZero"/>
      </c:serAx>
    </c:plotArea>
    <c:legend>
      <c:legendPos val="r"/>
      <c:overlay val="0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900153105861818"/>
          <c:y val="2.7481475749192328E-2"/>
          <c:w val="0.66791204918829594"/>
          <c:h val="0.6329983168565867"/>
        </c:manualLayout>
      </c:layout>
      <c:bar3DChart>
        <c:barDir val="col"/>
        <c:grouping val="percent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трасферты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1940.04</c:v>
                </c:pt>
                <c:pt idx="1">
                  <c:v>643.65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D2-456F-8A71-CBD67FF99CA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215.59</c:v>
                </c:pt>
                <c:pt idx="1">
                  <c:v>298.97000000000003</c:v>
                </c:pt>
                <c:pt idx="2">
                  <c:v>329.68</c:v>
                </c:pt>
                <c:pt idx="3">
                  <c:v>360.89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D2-456F-8A71-CBD67FF99CA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2961.32</c:v>
                </c:pt>
                <c:pt idx="1">
                  <c:v>2918.35</c:v>
                </c:pt>
                <c:pt idx="2">
                  <c:v>2725.35</c:v>
                </c:pt>
                <c:pt idx="3">
                  <c:v>2725.4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D2-456F-8A71-CBD67FF99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05788160"/>
        <c:axId val="105789696"/>
        <c:axId val="0"/>
      </c:bar3DChart>
      <c:catAx>
        <c:axId val="10578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5789696"/>
        <c:crosses val="autoZero"/>
        <c:auto val="1"/>
        <c:lblAlgn val="ctr"/>
        <c:lblOffset val="100"/>
        <c:noMultiLvlLbl val="1"/>
      </c:catAx>
      <c:valAx>
        <c:axId val="10578969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057881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3004277243124"/>
          <c:y val="3.5024471577624505E-2"/>
          <c:w val="0.89128353747448263"/>
          <c:h val="0.659972610186257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900"/>
                    </a:pPr>
                    <a:r>
                      <a:rPr lang="ru-RU" sz="900" dirty="0"/>
                      <a:t>2023 г</a:t>
                    </a:r>
                  </a:p>
                  <a:p>
                    <a:pPr>
                      <a:defRPr sz="900"/>
                    </a:pPr>
                    <a:r>
                      <a:rPr lang="ru-RU" sz="900" dirty="0"/>
                      <a:t>2961,32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B42-4C1B-908A-59D39180499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42-4C1B-908A-59D391804996}"/>
                </c:ext>
              </c:extLst>
            </c:dLbl>
            <c:dLbl>
              <c:idx val="2"/>
              <c:layout>
                <c:manualLayout>
                  <c:x val="-6.1728395061728392E-3"/>
                  <c:y val="7.4073814848125705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2024г</a:t>
                    </a:r>
                  </a:p>
                  <a:p>
                    <a:r>
                      <a:rPr lang="ru-RU" dirty="0"/>
                      <a:t>643,65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B42-4C1B-908A-59D39180499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2016 г</a:t>
                    </a:r>
                  </a:p>
                  <a:p>
                    <a:r>
                      <a:rPr lang="ru-RU"/>
                      <a:t>950,0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B42-4C1B-908A-59D391804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Лист1!$A$2:$A$4</c:f>
              <c:strCache>
                <c:ptCount val="3"/>
                <c:pt idx="0">
                  <c:v>Дотация бюджету поселения  на выравнивание бюджетной обеспеченности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2961.32</c:v>
                </c:pt>
                <c:pt idx="1">
                  <c:v>215.59</c:v>
                </c:pt>
                <c:pt idx="2">
                  <c:v>1940.04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42-4C1B-908A-59D3918049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тыс.рублей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ru-RU" dirty="0"/>
                  </a:p>
                  <a:p>
                    <a:r>
                      <a:rPr lang="ru-RU" dirty="0"/>
                      <a:t>2024г</a:t>
                    </a:r>
                  </a:p>
                  <a:p>
                    <a:r>
                      <a:rPr lang="ru-RU" dirty="0"/>
                      <a:t>2918,35</a:t>
                    </a:r>
                  </a:p>
                  <a:p>
                    <a:endParaRPr lang="ru-RU" dirty="0"/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B42-4C1B-908A-59D39180499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900" dirty="0"/>
                      <a:t>2024</a:t>
                    </a:r>
                  </a:p>
                  <a:p>
                    <a:r>
                      <a:rPr lang="en-US" dirty="0"/>
                      <a:t>298,97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B42-4C1B-908A-59D39180499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/>
                      <a:t>2025г</a:t>
                    </a:r>
                  </a:p>
                  <a:p>
                    <a:r>
                      <a:rPr lang="ru-RU" dirty="0"/>
                      <a:t>0</a:t>
                    </a:r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731481481481474E-2"/>
                      <c:h val="8.403684015492897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9B42-4C1B-908A-59D391804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Дотация бюджету поселения  на выравнивание бюджетной обеспеченности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2918.35</c:v>
                </c:pt>
                <c:pt idx="1">
                  <c:v>298.97000000000003</c:v>
                </c:pt>
                <c:pt idx="2">
                  <c:v>643.65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B42-4C1B-908A-59D39180499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тыс.рублей2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296296296296476E-3"/>
                  <c:y val="-1.7284084550690793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2025г</a:t>
                    </a:r>
                  </a:p>
                  <a:p>
                    <a:r>
                      <a:rPr lang="ru-RU" sz="900" dirty="0"/>
                      <a:t>2725,35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B42-4C1B-908A-59D39180499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 sz="900" dirty="0"/>
                  </a:p>
                  <a:p>
                    <a:r>
                      <a:rPr lang="en-US" dirty="0"/>
                      <a:t>2025</a:t>
                    </a:r>
                  </a:p>
                  <a:p>
                    <a:r>
                      <a:rPr lang="en-US" dirty="0"/>
                      <a:t>329,68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B42-4C1B-908A-59D391804996}"/>
                </c:ext>
              </c:extLst>
            </c:dLbl>
            <c:dLbl>
              <c:idx val="2"/>
              <c:layout>
                <c:manualLayout>
                  <c:x val="-4.6296296296296476E-3"/>
                  <c:y val="-4.9382543232083772E-3"/>
                </c:manualLayout>
              </c:layout>
              <c:tx>
                <c:rich>
                  <a:bodyPr/>
                  <a:lstStyle/>
                  <a:p>
                    <a:endParaRPr lang="ru-RU" sz="900" dirty="0"/>
                  </a:p>
                  <a:p>
                    <a:r>
                      <a:rPr lang="ru-RU" dirty="0"/>
                      <a:t>2026г</a:t>
                    </a:r>
                  </a:p>
                  <a:p>
                    <a:r>
                      <a:rPr lang="ru-RU" dirty="0"/>
                      <a:t>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9B42-4C1B-908A-59D391804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Дотация бюджету поселения  на выравнивание бюджетной обеспеченности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2725.35</c:v>
                </c:pt>
                <c:pt idx="1">
                  <c:v>329.68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B42-4C1B-908A-59D39180499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тыс.рублей3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2026г</a:t>
                    </a:r>
                  </a:p>
                  <a:p>
                    <a:r>
                      <a:rPr lang="ru-RU" dirty="0"/>
                      <a:t>2076,3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9B42-4C1B-908A-59D391804996}"/>
                </c:ext>
              </c:extLst>
            </c:dLbl>
            <c:dLbl>
              <c:idx val="1"/>
              <c:layout>
                <c:manualLayout>
                  <c:x val="-1.5432098765432102E-3"/>
                  <c:y val="9.87641143668594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2026360,9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422839506172839E-2"/>
                      <c:h val="8.23947733827314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9B42-4C1B-908A-59D39180499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2026г</a:t>
                    </a:r>
                  </a:p>
                  <a:p>
                    <a:endParaRPr lang="ru-RU" dirty="0"/>
                  </a:p>
                  <a:p>
                    <a:r>
                      <a:rPr lang="ru-RU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9B42-4C1B-908A-59D391804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Дотация бюджету поселения  на выравнивание бюджетной обеспеченности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2076.3000000000002</c:v>
                </c:pt>
                <c:pt idx="1">
                  <c:v>360.89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B42-4C1B-908A-59D391804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4262400"/>
        <c:axId val="114263936"/>
      </c:barChart>
      <c:catAx>
        <c:axId val="114262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4263936"/>
        <c:crosses val="autoZero"/>
        <c:auto val="1"/>
        <c:lblAlgn val="ctr"/>
        <c:lblOffset val="100"/>
        <c:noMultiLvlLbl val="0"/>
      </c:catAx>
      <c:valAx>
        <c:axId val="114263936"/>
        <c:scaling>
          <c:orientation val="minMax"/>
        </c:scaling>
        <c:delete val="0"/>
        <c:axPos val="l"/>
        <c:minorGridlines/>
        <c:numFmt formatCode="General" sourceLinked="1"/>
        <c:majorTickMark val="out"/>
        <c:minorTickMark val="none"/>
        <c:tickLblPos val="nextTo"/>
        <c:crossAx val="114262400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38316033006947E-3"/>
          <c:y val="0"/>
          <c:w val="0.990576168396696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0-C707-40E3-B65F-7ED34DF02F3F}"/>
              </c:ext>
            </c:extLst>
          </c:dPt>
          <c:dPt>
            <c:idx val="1"/>
            <c:bubble3D val="0"/>
            <c:explosion val="23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1-C707-40E3-B65F-7ED34DF02F3F}"/>
              </c:ext>
            </c:extLst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2-C707-40E3-B65F-7ED34DF02F3F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3-C707-40E3-B65F-7ED34DF02F3F}"/>
              </c:ext>
            </c:extLst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4-C707-40E3-B65F-7ED34DF02F3F}"/>
              </c:ext>
            </c:extLst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5-C707-40E3-B65F-7ED34DF02F3F}"/>
              </c:ext>
            </c:extLst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6-C707-40E3-B65F-7ED34DF02F3F}"/>
              </c:ext>
            </c:extLst>
          </c:dPt>
          <c:dPt>
            <c:idx val="7"/>
            <c:bubble3D val="0"/>
            <c:explosion val="31"/>
            <c:extLst>
              <c:ext xmlns:c16="http://schemas.microsoft.com/office/drawing/2014/chart" uri="{C3380CC4-5D6E-409C-BE32-E72D297353CC}">
                <c16:uniqueId val="{00000007-C707-40E3-B65F-7ED34DF02F3F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Единый сельско-хозяйственный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налог,продажа </c:v>
                </c:pt>
                <c:pt idx="4">
                  <c:v>Государственная пошлина </c:v>
                </c:pt>
                <c:pt idx="5">
                  <c:v>Платные услуги,доходы от компенсации</c:v>
                </c:pt>
                <c:pt idx="6">
                  <c:v>Доходы от сдачи в аренду имущества</c:v>
                </c:pt>
                <c:pt idx="7">
                  <c:v>Штрафы, санкции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8.0980066445182732</c:v>
                </c:pt>
                <c:pt idx="1">
                  <c:v>0.15573089700996678</c:v>
                </c:pt>
                <c:pt idx="2">
                  <c:v>4.4123754152823924</c:v>
                </c:pt>
                <c:pt idx="3">
                  <c:v>46.407807308970092</c:v>
                </c:pt>
                <c:pt idx="4">
                  <c:v>0.20764119601328901</c:v>
                </c:pt>
                <c:pt idx="5">
                  <c:v>6.6237541528239197</c:v>
                </c:pt>
                <c:pt idx="6">
                  <c:v>33.887043189368768</c:v>
                </c:pt>
                <c:pt idx="7">
                  <c:v>0.20764119601328901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07-40E3-B65F-7ED34DF02F3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635802469135867E-2"/>
          <c:y val="6.7894298108218717E-2"/>
          <c:w val="0.95370370370370372"/>
          <c:h val="0.926247816460570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5"/>
          <c:dPt>
            <c:idx val="4"/>
            <c:bubble3D val="0"/>
            <c:explosion val="0"/>
            <c:extLst>
              <c:ext xmlns:c16="http://schemas.microsoft.com/office/drawing/2014/chart" uri="{C3380CC4-5D6E-409C-BE32-E72D297353CC}">
                <c16:uniqueId val="{00000000-FD62-4AB7-9B1B-A61255E4A571}"/>
              </c:ext>
            </c:extLst>
          </c:dPt>
          <c:dLbls>
            <c:dLbl>
              <c:idx val="0"/>
              <c:layout>
                <c:manualLayout>
                  <c:x val="6.3271361913094071E-2"/>
                  <c:y val="1.618298724122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 8,10%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D62-4AB7-9B1B-A61255E4A57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62-4AB7-9B1B-A61255E4A571}"/>
                </c:ext>
              </c:extLst>
            </c:dLbl>
            <c:dLbl>
              <c:idx val="2"/>
              <c:layout>
                <c:manualLayout>
                  <c:x val="-3.0867842908526466E-3"/>
                  <c:y val="0.1807139178405126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Земельный</a:t>
                    </a:r>
                    <a:r>
                      <a:rPr lang="ru-RU" baseline="0" dirty="0"/>
                      <a:t> </a:t>
                    </a:r>
                    <a:r>
                      <a:rPr lang="ru-RU" baseline="0" dirty="0" err="1"/>
                      <a:t>налог.продажа</a:t>
                    </a:r>
                    <a:r>
                      <a:rPr lang="ru-RU" baseline="0" dirty="0"/>
                      <a:t> 46,4%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D62-4AB7-9B1B-A61255E4A571}"/>
                </c:ext>
              </c:extLst>
            </c:dLbl>
            <c:dLbl>
              <c:idx val="3"/>
              <c:layout>
                <c:manualLayout>
                  <c:x val="4.7839384660250776E-2"/>
                  <c:y val="-2.157788267026300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использования имущества
33,8%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D62-4AB7-9B1B-A61255E4A571}"/>
                </c:ext>
              </c:extLst>
            </c:dLbl>
            <c:dLbl>
              <c:idx val="4"/>
              <c:layout>
                <c:manualLayout>
                  <c:x val="-8.024703509283565E-2"/>
                  <c:y val="-0.11058686106583282"/>
                </c:manualLayout>
              </c:layout>
              <c:tx>
                <c:rich>
                  <a:bodyPr/>
                  <a:lstStyle/>
                  <a:p>
                    <a:endParaRPr lang="ru-RU" dirty="0"/>
                  </a:p>
                  <a:p>
                    <a:r>
                      <a:rPr lang="ru-RU" dirty="0"/>
                      <a:t>Штрафы, платные услуг</a:t>
                    </a:r>
                    <a:r>
                      <a:rPr lang="ru-RU" baseline="0" dirty="0"/>
                      <a:t> 6,83</a:t>
                    </a:r>
                    <a:r>
                      <a:rPr lang="ru-RU" dirty="0"/>
                      <a:t>%</a:t>
                    </a:r>
                  </a:p>
                  <a:p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D62-4AB7-9B1B-A61255E4A571}"/>
                </c:ext>
              </c:extLst>
            </c:dLbl>
            <c:dLbl>
              <c:idx val="5"/>
              <c:layout>
                <c:manualLayout>
                  <c:x val="4.7839384660250769E-2"/>
                  <c:y val="0.1159809069719284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Единый с/х</a:t>
                    </a:r>
                    <a:r>
                      <a:rPr lang="ru-RU" baseline="0" dirty="0"/>
                      <a:t> налог 0,16%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D62-4AB7-9B1B-A61255E4A57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62-4AB7-9B1B-A61255E4A57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санкции, платные услуги</c:v>
                </c:pt>
                <c:pt idx="5">
                  <c:v>единый сельскохоз.налог</c:v>
                </c:pt>
                <c:pt idx="6">
                  <c:v>земельный 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125</c:v>
                </c:pt>
                <c:pt idx="1">
                  <c:v>64</c:v>
                </c:pt>
                <c:pt idx="2">
                  <c:v>0</c:v>
                </c:pt>
                <c:pt idx="3">
                  <c:v>652.79999999999995</c:v>
                </c:pt>
                <c:pt idx="4">
                  <c:v>25</c:v>
                </c:pt>
                <c:pt idx="5">
                  <c:v>4</c:v>
                </c:pt>
                <c:pt idx="6">
                  <c:v>296.33999999999992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D62-4AB7-9B1B-A61255E4A5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санкции, платные услуги</c:v>
                </c:pt>
                <c:pt idx="5">
                  <c:v>единый сельскохоз.налог</c:v>
                </c:pt>
                <c:pt idx="6">
                  <c:v>земельный налог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8-FD62-4AB7-9B1B-A61255E4A57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773041751974647"/>
          <c:y val="0.33419241177738579"/>
          <c:w val="0.8222695824802535"/>
          <c:h val="0.40183113825927097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ltDnDiag">
              <a:fgClr>
                <a:schemeClr val="accent2">
                  <a:shade val="65000"/>
                </a:schemeClr>
              </a:fgClr>
              <a:bgClr>
                <a:schemeClr val="accent2">
                  <a:shade val="65000"/>
                  <a:lumMod val="20000"/>
                  <a:lumOff val="80000"/>
                </a:schemeClr>
              </a:bgClr>
            </a:pattFill>
            <a:ln>
              <a:solidFill>
                <a:schemeClr val="accent2">
                  <a:shade val="65000"/>
                </a:schemeClr>
              </a:solidFill>
            </a:ln>
            <a:effectLst/>
            <a:sp3d>
              <a:contourClr>
                <a:schemeClr val="accent2">
                  <a:shade val="65000"/>
                </a:schemeClr>
              </a:contourClr>
            </a:sp3d>
          </c:spPr>
          <c:invertIfNegative val="1"/>
          <c:cat>
            <c:strRef>
              <c:f>Лист1!$A$2:$A$7</c:f>
              <c:strCache>
                <c:ptCount val="6"/>
                <c:pt idx="0">
                  <c:v>Факт 2023года</c:v>
                </c:pt>
                <c:pt idx="1">
                  <c:v>Оценка 2022года </c:v>
                </c:pt>
                <c:pt idx="2">
                  <c:v>Проект 2023 года</c:v>
                </c:pt>
                <c:pt idx="3">
                  <c:v>Проект 2024 года</c:v>
                </c:pt>
                <c:pt idx="4">
                  <c:v>Проект 2025 года</c:v>
                </c:pt>
                <c:pt idx="5">
                  <c:v>Проект 2026 года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192.7</c:v>
                </c:pt>
                <c:pt idx="1">
                  <c:v>125</c:v>
                </c:pt>
                <c:pt idx="2">
                  <c:v>134</c:v>
                </c:pt>
                <c:pt idx="3">
                  <c:v>156</c:v>
                </c:pt>
                <c:pt idx="4">
                  <c:v>161</c:v>
                </c:pt>
                <c:pt idx="5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9A-4EC8-8322-72F45B0968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1"/>
          <c:cat>
            <c:strRef>
              <c:f>Лист1!$A$2:$A$7</c:f>
              <c:strCache>
                <c:ptCount val="6"/>
                <c:pt idx="0">
                  <c:v>Факт 2023года</c:v>
                </c:pt>
                <c:pt idx="1">
                  <c:v>Оценка 2022года </c:v>
                </c:pt>
                <c:pt idx="2">
                  <c:v>Проект 2023 года</c:v>
                </c:pt>
                <c:pt idx="3">
                  <c:v>Проект 2024 года</c:v>
                </c:pt>
                <c:pt idx="4">
                  <c:v>Проект 2025 года</c:v>
                </c:pt>
                <c:pt idx="5">
                  <c:v>Проект 2026 года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7A9A-4EC8-8322-72F45B09680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pattFill prst="ltDnDiag">
              <a:fgClr>
                <a:schemeClr val="accent2">
                  <a:tint val="65000"/>
                </a:schemeClr>
              </a:fgClr>
              <a:bgClr>
                <a:schemeClr val="accent2">
                  <a:tint val="65000"/>
                  <a:lumMod val="20000"/>
                  <a:lumOff val="80000"/>
                </a:schemeClr>
              </a:bgClr>
            </a:pattFill>
            <a:ln>
              <a:solidFill>
                <a:schemeClr val="accent2">
                  <a:tint val="65000"/>
                </a:schemeClr>
              </a:solidFill>
            </a:ln>
            <a:effectLst/>
            <a:sp3d>
              <a:contourClr>
                <a:schemeClr val="accent2">
                  <a:tint val="65000"/>
                </a:schemeClr>
              </a:contourClr>
            </a:sp3d>
          </c:spPr>
          <c:invertIfNegative val="1"/>
          <c:cat>
            <c:strRef>
              <c:f>Лист1!$A$2:$A$7</c:f>
              <c:strCache>
                <c:ptCount val="6"/>
                <c:pt idx="0">
                  <c:v>Факт 2023года</c:v>
                </c:pt>
                <c:pt idx="1">
                  <c:v>Оценка 2022года </c:v>
                </c:pt>
                <c:pt idx="2">
                  <c:v>Проект 2023 года</c:v>
                </c:pt>
                <c:pt idx="3">
                  <c:v>Проект 2024 года</c:v>
                </c:pt>
                <c:pt idx="4">
                  <c:v>Проект 2025 года</c:v>
                </c:pt>
                <c:pt idx="5">
                  <c:v>Проект 2026 года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7A9A-4EC8-8322-72F45B096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0"/>
        <c:shape val="box"/>
        <c:axId val="72225152"/>
        <c:axId val="72226688"/>
        <c:axId val="0"/>
      </c:bar3DChart>
      <c:catAx>
        <c:axId val="72225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E30E5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226688"/>
        <c:crosses val="autoZero"/>
        <c:auto val="1"/>
        <c:lblAlgn val="ctr"/>
        <c:lblOffset val="100"/>
        <c:noMultiLvlLbl val="1"/>
      </c:catAx>
      <c:valAx>
        <c:axId val="72226688"/>
        <c:scaling>
          <c:orientation val="minMax"/>
        </c:scaling>
        <c:delete val="0"/>
        <c:axPos val="l"/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22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66655001539797E-2"/>
          <c:y val="6.9376208194176919E-2"/>
          <c:w val="0.93888931661020769"/>
          <c:h val="0.60487381519298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4"/>
                <c:pt idx="0">
                  <c:v>Факт 2023 года</c:v>
                </c:pt>
                <c:pt idx="1">
                  <c:v>План 2024 года </c:v>
                </c:pt>
                <c:pt idx="2">
                  <c:v>Проект 2025</c:v>
                </c:pt>
                <c:pt idx="3">
                  <c:v>Проект 2026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125.8</c:v>
                </c:pt>
                <c:pt idx="1">
                  <c:v>85</c:v>
                </c:pt>
                <c:pt idx="2">
                  <c:v>85</c:v>
                </c:pt>
                <c:pt idx="3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39-4574-9EB0-9C9596BA91F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4"/>
                <c:pt idx="0">
                  <c:v>Факт 2023 года</c:v>
                </c:pt>
                <c:pt idx="1">
                  <c:v>План 2024 года </c:v>
                </c:pt>
                <c:pt idx="2">
                  <c:v>Проект 2025</c:v>
                </c:pt>
                <c:pt idx="3">
                  <c:v>Проект 2026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5839-4574-9EB0-9C9596BA91F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4"/>
                <c:pt idx="0">
                  <c:v>Факт 2023 года</c:v>
                </c:pt>
                <c:pt idx="1">
                  <c:v>План 2024 года </c:v>
                </c:pt>
                <c:pt idx="2">
                  <c:v>Проект 2025</c:v>
                </c:pt>
                <c:pt idx="3">
                  <c:v>Проект 2026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5839-4574-9EB0-9C9596BA91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6375552"/>
        <c:axId val="76377088"/>
        <c:axId val="77492224"/>
      </c:bar3DChart>
      <c:catAx>
        <c:axId val="76375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6377088"/>
        <c:crosses val="autoZero"/>
        <c:auto val="1"/>
        <c:lblAlgn val="ctr"/>
        <c:lblOffset val="100"/>
        <c:noMultiLvlLbl val="1"/>
      </c:catAx>
      <c:valAx>
        <c:axId val="7637708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76375552"/>
        <c:crosses val="autoZero"/>
        <c:crossBetween val="between"/>
      </c:valAx>
      <c:serAx>
        <c:axId val="77492224"/>
        <c:scaling>
          <c:orientation val="minMax"/>
        </c:scaling>
        <c:delete val="1"/>
        <c:axPos val="b"/>
        <c:majorTickMark val="cross"/>
        <c:minorTickMark val="cross"/>
        <c:tickLblPos val="none"/>
        <c:crossAx val="76377088"/>
        <c:crosses val="autoZero"/>
      </c:ser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Земельный налог</a:t>
            </a:r>
          </a:p>
        </c:rich>
      </c:tx>
      <c:layout>
        <c:manualLayout>
          <c:xMode val="edge"/>
          <c:yMode val="edge"/>
          <c:x val="0.31368874933508922"/>
          <c:y val="4.3242940580491947E-2"/>
        </c:manualLayout>
      </c:layout>
      <c:overlay val="0"/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88,2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288-4F4E-B64A-07A72433B450}"/>
                </c:ext>
              </c:extLst>
            </c:dLbl>
            <c:dLbl>
              <c:idx val="1"/>
              <c:layout>
                <c:manualLayout>
                  <c:x val="5.5555166717993227E-3"/>
                  <c:y val="2.402385587805113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666025084688824E-2"/>
                      <c:h val="0.1218970447252313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B288-4F4E-B64A-07A72433B45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894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554991741090182E-2"/>
                      <c:h val="0.1218970447252313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A-B288-4F4E-B64A-07A72433B45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B288-4F4E-B64A-07A72433B450}"/>
                </c:ext>
              </c:extLst>
            </c:dLbl>
            <c:dLbl>
              <c:idx val="4"/>
              <c:layout>
                <c:manualLayout>
                  <c:x val="2.777758335899559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B288-4F4E-B64A-07A72433B45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2023 года</c:v>
                </c:pt>
                <c:pt idx="1">
                  <c:v>План 2023 года </c:v>
                </c:pt>
                <c:pt idx="2">
                  <c:v>Проект 2024 года</c:v>
                </c:pt>
                <c:pt idx="3">
                  <c:v>Проект 2025года</c:v>
                </c:pt>
                <c:pt idx="4">
                  <c:v>Проект 2026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88.2</c:v>
                </c:pt>
                <c:pt idx="1">
                  <c:v>102</c:v>
                </c:pt>
                <c:pt idx="2">
                  <c:v>894</c:v>
                </c:pt>
                <c:pt idx="3">
                  <c:v>114</c:v>
                </c:pt>
                <c:pt idx="4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88-4F4E-B64A-07A72433B4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-5.5555166717993227E-3"/>
                  <c:y val="-7.6876338809763592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2023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288-4F4E-B64A-07A72433B450}"/>
                </c:ext>
              </c:extLst>
            </c:dLbl>
            <c:dLbl>
              <c:idx val="1"/>
              <c:layout>
                <c:manualLayout>
                  <c:x val="2.2222066687197291E-2"/>
                  <c:y val="-2.8829005382100398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2023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288-4F4E-B64A-07A72433B450}"/>
                </c:ext>
              </c:extLst>
            </c:dLbl>
            <c:dLbl>
              <c:idx val="2"/>
              <c:layout>
                <c:manualLayout>
                  <c:x val="0"/>
                  <c:y val="-4.80480900845413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288-4F4E-B64A-07A72433B450}"/>
                </c:ext>
              </c:extLst>
            </c:dLbl>
            <c:dLbl>
              <c:idx val="3"/>
              <c:layout>
                <c:manualLayout>
                  <c:x val="8.3332750076989866E-3"/>
                  <c:y val="-8.168110998537382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288-4F4E-B64A-07A72433B450}"/>
                </c:ext>
              </c:extLst>
            </c:dLbl>
            <c:dLbl>
              <c:idx val="4"/>
              <c:layout>
                <c:manualLayout>
                  <c:x val="-1.1111033343598645E-2"/>
                  <c:y val="-4.32429405804920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288-4F4E-B64A-07A72433B4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2023 года</c:v>
                </c:pt>
                <c:pt idx="1">
                  <c:v>План 2023 года </c:v>
                </c:pt>
                <c:pt idx="2">
                  <c:v>Проект 2024 года</c:v>
                </c:pt>
                <c:pt idx="3">
                  <c:v>Проект 2025года</c:v>
                </c:pt>
                <c:pt idx="4">
                  <c:v>Проект 2026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7-B288-4F4E-B64A-07A72433B45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2023 года</c:v>
                </c:pt>
                <c:pt idx="1">
                  <c:v>План 2023 года </c:v>
                </c:pt>
                <c:pt idx="2">
                  <c:v>Проект 2024 года</c:v>
                </c:pt>
                <c:pt idx="3">
                  <c:v>Проект 2025года</c:v>
                </c:pt>
                <c:pt idx="4">
                  <c:v>Проект 2026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8-B288-4F4E-B64A-07A72433B4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84020224"/>
        <c:axId val="84054784"/>
        <c:axId val="0"/>
      </c:bar3DChart>
      <c:catAx>
        <c:axId val="8402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4054784"/>
        <c:crosses val="autoZero"/>
        <c:auto val="1"/>
        <c:lblAlgn val="ctr"/>
        <c:lblOffset val="100"/>
        <c:noMultiLvlLbl val="1"/>
      </c:catAx>
      <c:valAx>
        <c:axId val="8405478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84020224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hPercent val="210"/>
      <c:rotY val="20"/>
      <c:depthPercent val="100"/>
      <c:rAngAx val="1"/>
    </c:view3D>
    <c:floor>
      <c:thickness val="0"/>
      <c:spPr>
        <a:solidFill>
          <a:srgbClr val="9999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519455103279122"/>
          <c:y val="4.0677265603194707E-2"/>
          <c:w val="0.61002916393871165"/>
          <c:h val="0.9436464740784527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1.728693176017718E-2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>
                        <a:solidFill>
                          <a:schemeClr val="bg1"/>
                        </a:solidFill>
                      </a:rPr>
                      <a:t>47,6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FDB-4741-9FDF-E9B592AFB438}"/>
                </c:ext>
              </c:extLst>
            </c:dLbl>
            <c:dLbl>
              <c:idx val="2"/>
              <c:layout>
                <c:manualLayout>
                  <c:x val="-1.3515618947237619E-3"/>
                  <c:y val="-1.7286931760177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DB-4741-9FDF-E9B592AFB4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год*50,5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48.58</c:v>
                </c:pt>
                <c:pt idx="1">
                  <c:v>47.58</c:v>
                </c:pt>
                <c:pt idx="2">
                  <c:v>36.68</c:v>
                </c:pt>
                <c:pt idx="3">
                  <c:v>39.17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DB-4741-9FDF-E9B592AFB4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tx1"/>
            </a:solidFill>
            <a:effectLst>
              <a:outerShdw blurRad="736600" sx="1000" sy="1000" algn="ctr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2.703123789447542E-3"/>
                  <c:y val="-6.48259941006644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FDB-4741-9FDF-E9B592AFB438}"/>
                </c:ext>
              </c:extLst>
            </c:dLbl>
            <c:dLbl>
              <c:idx val="1"/>
              <c:layout>
                <c:manualLayout>
                  <c:x val="-9.4610396852627746E-3"/>
                  <c:y val="-6.69868605706865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FDB-4741-9FDF-E9B592AFB438}"/>
                </c:ext>
              </c:extLst>
            </c:dLbl>
            <c:dLbl>
              <c:idx val="2"/>
              <c:layout>
                <c:manualLayout>
                  <c:x val="-2.2976552210303952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FDB-4741-9FDF-E9B592AFB438}"/>
                </c:ext>
              </c:extLst>
            </c:dLbl>
            <c:dLbl>
              <c:idx val="3"/>
              <c:layout>
                <c:manualLayout>
                  <c:x val="-1.6218742736685093E-2"/>
                  <c:y val="-7.9952059390819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FDB-4741-9FDF-E9B592AFB4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год*50,5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3.46</c:v>
                </c:pt>
                <c:pt idx="1">
                  <c:v>4.1399999999999997</c:v>
                </c:pt>
                <c:pt idx="2">
                  <c:v>3.3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FDB-4741-9FDF-E9B592AFB4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2023 год*50,5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1.84</c:v>
                </c:pt>
                <c:pt idx="1">
                  <c:v>1.23</c:v>
                </c:pt>
                <c:pt idx="2">
                  <c:v>0.9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DB-4741-9FDF-E9B592AFB4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layout>
                <c:manualLayout>
                  <c:x val="1.2164057052513829E-2"/>
                  <c:y val="-4.32173294004429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FDB-4741-9FDF-E9B592AFB4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год*50,5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13.51</c:v>
                </c:pt>
                <c:pt idx="1">
                  <c:v>12.06</c:v>
                </c:pt>
                <c:pt idx="2">
                  <c:v>40.4</c:v>
                </c:pt>
                <c:pt idx="3">
                  <c:v>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FDB-4741-9FDF-E9B592AFB43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6.4825994100664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FDB-4741-9FDF-E9B592AFB438}"/>
                </c:ext>
              </c:extLst>
            </c:dLbl>
            <c:dLbl>
              <c:idx val="3"/>
              <c:layout>
                <c:manualLayout>
                  <c:x val="1.3515618947237585E-2"/>
                  <c:y val="-9.0756391740930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7FDB-4741-9FDF-E9B592AFB4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год*50,5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4.45</c:v>
                </c:pt>
                <c:pt idx="1">
                  <c:v>5.28</c:v>
                </c:pt>
                <c:pt idx="2">
                  <c:v>2.67</c:v>
                </c:pt>
                <c:pt idx="3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FDB-4741-9FDF-E9B592AFB43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2023 год*50,5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Лист1!$G$2:$G$5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FDB-4741-9FDF-E9B592AFB43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2023 год*50,5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Лист1!$H$2:$H$5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FDB-4741-9FDF-E9B592AFB438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2.2976552210303952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FDB-4741-9FDF-E9B592AFB438}"/>
                </c:ext>
              </c:extLst>
            </c:dLbl>
            <c:dLbl>
              <c:idx val="1"/>
              <c:layout>
                <c:manualLayout>
                  <c:x val="-1.0812495157790062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FDB-4741-9FDF-E9B592AFB438}"/>
                </c:ext>
              </c:extLst>
            </c:dLbl>
            <c:dLbl>
              <c:idx val="2"/>
              <c:layout>
                <c:manualLayout>
                  <c:x val="8.1093713683425429E-3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FDB-4741-9FDF-E9B592AFB438}"/>
                </c:ext>
              </c:extLst>
            </c:dLbl>
            <c:dLbl>
              <c:idx val="3"/>
              <c:layout>
                <c:manualLayout>
                  <c:x val="2.7030173672511026E-3"/>
                  <c:y val="-7.9952059390819424E-2"/>
                </c:manualLayout>
              </c:layout>
              <c:tx>
                <c:rich>
                  <a:bodyPr/>
                  <a:lstStyle/>
                  <a:p>
                    <a:pPr algn="ctr">
                      <a:defRPr lang="ru-RU"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27,7</a:t>
                    </a: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7FDB-4741-9FDF-E9B592AFB4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год*50,5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Лист1!$I$2:$I$5</c:f>
              <c:numCache>
                <c:formatCode>0.0</c:formatCode>
                <c:ptCount val="4"/>
                <c:pt idx="0">
                  <c:v>28.08</c:v>
                </c:pt>
                <c:pt idx="1">
                  <c:v>29.69</c:v>
                </c:pt>
                <c:pt idx="2">
                  <c:v>16.05</c:v>
                </c:pt>
                <c:pt idx="3">
                  <c:v>13.05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FDB-4741-9FDF-E9B592AFB438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год*50,5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Лист1!$J$2:$J$5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FDB-4741-9FDF-E9B592AFB438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2023 год*50,5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Лист1!$K$2:$K$5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FDB-4741-9FDF-E9B592AFB438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2023 год*50,5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Лист1!$L$2:$L$5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7FDB-4741-9FDF-E9B592AFB438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2023 год*50,5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Лист1!$M$2:$M$5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FDB-4741-9FDF-E9B592AFB438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Обслуживание госдолга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3.3789047368094002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/>
                      <a:t>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7FDB-4741-9FDF-E9B592AFB438}"/>
                </c:ext>
              </c:extLst>
            </c:dLbl>
            <c:dLbl>
              <c:idx val="1"/>
              <c:layout>
                <c:manualLayout>
                  <c:x val="5.2710913894227017E-2"/>
                  <c:y val="-6.4825994100664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FDB-4741-9FDF-E9B592AFB438}"/>
                </c:ext>
              </c:extLst>
            </c:dLbl>
            <c:dLbl>
              <c:idx val="2"/>
              <c:layout>
                <c:manualLayout>
                  <c:x val="4.7304666315331846E-2"/>
                  <c:y val="-6.4825994100664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FDB-4741-9FDF-E9B592AFB438}"/>
                </c:ext>
              </c:extLst>
            </c:dLbl>
            <c:dLbl>
              <c:idx val="3"/>
              <c:layout>
                <c:manualLayout>
                  <c:x val="3.6492171157541491E-2"/>
                  <c:y val="-9.2917258210952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FDB-4741-9FDF-E9B592AFB4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год*50,5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Лист1!$N$2:$N$5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7FDB-4741-9FDF-E9B592AFB438}"/>
            </c:ext>
          </c:extLst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2023 год*50,5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Лист1!$O$2:$O$5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7FDB-4741-9FDF-E9B592AFB4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gapDepth val="0"/>
        <c:shape val="cylinder"/>
        <c:axId val="84580224"/>
        <c:axId val="84581760"/>
        <c:axId val="0"/>
      </c:bar3DChart>
      <c:dateAx>
        <c:axId val="845802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baseline="0"/>
            </a:pPr>
            <a:endParaRPr lang="ru-RU"/>
          </a:p>
        </c:txPr>
        <c:crossAx val="84581760"/>
        <c:crosses val="autoZero"/>
        <c:auto val="0"/>
        <c:lblOffset val="100"/>
        <c:baseTimeUnit val="days"/>
      </c:dateAx>
      <c:valAx>
        <c:axId val="84581760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one"/>
        <c:crossAx val="84580224"/>
        <c:crosses val="autoZero"/>
        <c:crossBetween val="between"/>
      </c:valAx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0.75098621520685738"/>
          <c:y val="6.3114126428637882E-2"/>
          <c:w val="0.24901378550563813"/>
          <c:h val="0.83189071392306069"/>
        </c:manualLayout>
      </c:layout>
      <c:overlay val="0"/>
      <c:txPr>
        <a:bodyPr/>
        <a:lstStyle/>
        <a:p>
          <a:pPr>
            <a:defRPr sz="1200" normalizeH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0-F643-4F7E-8C47-BBD891D31211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F643-4F7E-8C47-BBD891D3121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F643-4F7E-8C47-BBD891D3121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43-4F7E-8C47-BBD891D31211}"/>
                </c:ext>
              </c:extLst>
            </c:dLbl>
            <c:dLbl>
              <c:idx val="1"/>
              <c:layout>
                <c:manualLayout>
                  <c:x val="-1.3888888888888999E-2"/>
                  <c:y val="-0.297075257346115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EE30E5"/>
                        </a:solidFill>
                      </a:rPr>
                      <a:t>
0102,</a:t>
                    </a:r>
                  </a:p>
                  <a:p>
                    <a:r>
                      <a:rPr lang="en-US" dirty="0">
                        <a:solidFill>
                          <a:srgbClr val="EE30E5"/>
                        </a:solidFill>
                      </a:rPr>
                      <a:t>0104,</a:t>
                    </a:r>
                  </a:p>
                  <a:p>
                    <a:r>
                      <a:rPr lang="en-US" dirty="0">
                        <a:solidFill>
                          <a:srgbClr val="EE30E5"/>
                        </a:solidFill>
                      </a:rPr>
                      <a:t>0106-
50,63%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643-4F7E-8C47-BBD891D3121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43-4F7E-8C47-BBD891D31211}"/>
                </c:ext>
              </c:extLst>
            </c:dLbl>
            <c:dLbl>
              <c:idx val="3"/>
              <c:layout>
                <c:manualLayout>
                  <c:x val="0.22674517408814254"/>
                  <c:y val="-1.2637821916172421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43-4F7E-8C47-BBD891D312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EE30E5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0106</c:v>
                </c:pt>
                <c:pt idx="1">
                  <c:v>0102, 0104, 0106</c:v>
                </c:pt>
                <c:pt idx="2">
                  <c:v>0113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2378.9899999999998</c:v>
                </c:pt>
                <c:pt idx="2">
                  <c:v>49.690000000000005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43-4F7E-8C47-BBD891D31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1"/>
    </c:title>
    <c:autoTitleDeleted val="0"/>
    <c:plotArea>
      <c:layout>
        <c:manualLayout>
          <c:layoutTarget val="inner"/>
          <c:xMode val="edge"/>
          <c:yMode val="edge"/>
          <c:x val="0.18934296899224395"/>
          <c:y val="8.0277443377474167E-2"/>
          <c:w val="0.80120616531448041"/>
          <c:h val="0.79677874520563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.; </a:t>
                    </a:r>
                    <a:r>
                      <a:rPr lang="ru-RU" sz="1200" dirty="0"/>
                      <a:t>МКУ «КДЦ" </a:t>
                    </a:r>
                    <a:r>
                      <a:rPr lang="ru-RU" dirty="0"/>
                      <a:t>2023; 1702,17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1A0-4880-9D38-A892A54F912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.; </a:t>
                    </a:r>
                    <a:r>
                      <a:rPr lang="ru-RU" sz="1200" dirty="0"/>
                      <a:t>МКУ «КДЦ" </a:t>
                    </a:r>
                    <a:r>
                      <a:rPr lang="ru-RU" dirty="0"/>
                      <a:t>2024; 1979,33,0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1A0-4880-9D38-A892A54F912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.; </a:t>
                    </a:r>
                    <a:r>
                      <a:rPr lang="ru-RU" sz="1200" dirty="0"/>
                      <a:t>МКУ «КДЦ" </a:t>
                    </a:r>
                    <a:r>
                      <a:rPr lang="ru-RU" dirty="0"/>
                      <a:t>2025; 542,79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1A0-4880-9D38-A892A54F91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МКУ"КДЦ"2023</c:v>
                </c:pt>
                <c:pt idx="1">
                  <c:v>2024</c:v>
                </c:pt>
                <c:pt idx="2">
                  <c:v>МКУ"КДЦ"2025</c:v>
                </c:pt>
                <c:pt idx="3">
                  <c:v>МКУ"КДЦ"2026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1702.17</c:v>
                </c:pt>
                <c:pt idx="1">
                  <c:v>1979.33</c:v>
                </c:pt>
                <c:pt idx="2">
                  <c:v>542.79</c:v>
                </c:pt>
                <c:pt idx="3">
                  <c:v>178.66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A0-4880-9D38-A892A54F9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5836928"/>
        <c:axId val="85838464"/>
      </c:barChart>
      <c:catAx>
        <c:axId val="858369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85838464"/>
        <c:crosses val="autoZero"/>
        <c:auto val="1"/>
        <c:lblAlgn val="ctr"/>
        <c:lblOffset val="100"/>
        <c:noMultiLvlLbl val="0"/>
      </c:catAx>
      <c:valAx>
        <c:axId val="85838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836928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889C461-59A1-445D-8E29-0FBB23E6CB19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A734A65-8D53-42DD-AF1B-FF3A8D357FC0}" type="parTrans" cxnId="{438D3F5C-9AB2-4F7F-89EA-7BBA9DB57E71}">
      <dgm:prSet/>
      <dgm:spPr/>
      <dgm:t>
        <a:bodyPr/>
        <a:lstStyle/>
        <a:p>
          <a:endParaRPr lang="ru-RU"/>
        </a:p>
      </dgm:t>
    </dgm:pt>
    <dgm:pt modelId="{D06C4568-0A28-4A61-93A7-AE3596BAC5BC}" type="sibTrans" cxnId="{438D3F5C-9AB2-4F7F-89EA-7BBA9DB57E71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67EBDA2B-AAF6-4417-B623-190D2EAC6998}">
      <dgm:prSet custT="1"/>
      <dgm:spPr>
        <a:solidFill>
          <a:srgbClr val="7EEA9F">
            <a:alpha val="89804"/>
          </a:srgbClr>
        </a:solidFill>
      </dgm:spPr>
      <dgm:t>
        <a:bodyPr/>
        <a:lstStyle/>
        <a:p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План мероприятий по устранению с 1 января очередного финансового года неэффективных  льгот (пониженных ставок по налогам) (постановление администрации  Рождественского сельского поселения от 28.12.2019 № 43)</a:t>
          </a:r>
          <a:endParaRPr lang="ru-RU" sz="1400" dirty="0"/>
        </a:p>
      </dgm:t>
    </dgm:pt>
    <dgm:pt modelId="{E90FFBF4-4FFD-4463-9779-F8A62EC24B72}" type="sibTrans" cxnId="{BCAEB09C-2531-453D-A3C5-B74788F431F5}">
      <dgm:prSet/>
      <dgm:spPr/>
      <dgm:t>
        <a:bodyPr/>
        <a:lstStyle/>
        <a:p>
          <a:endParaRPr lang="ru-RU"/>
        </a:p>
      </dgm:t>
    </dgm:pt>
    <dgm:pt modelId="{82C3ACCA-F792-437E-9F81-88A9519E138A}" type="parTrans" cxnId="{BCAEB09C-2531-453D-A3C5-B74788F431F5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План мероприятий по увеличению поступлений налоговых и неналоговых доходов  бюджета Рождественского сельского поселения  на 2023-2026 годы </a:t>
          </a:r>
          <a:br>
            <a:rPr lang="ru-RU" sz="1400" b="1" i="1" dirty="0">
              <a:latin typeface="Times New Roman" pitchFamily="18" charset="0"/>
              <a:cs typeface="Times New Roman" pitchFamily="18" charset="0"/>
            </a:rPr>
          </a:br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(постановление администрации  Рождественского сельского поселения от 30.09.2020№  7-ра)</a:t>
          </a:r>
          <a:endParaRPr lang="ru-RU" sz="1400" dirty="0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</dgm:pt>
    <dgm:pt modelId="{EDA2A39D-2EAF-4B4F-92AC-7B916275B1B5}" type="pres">
      <dgm:prSet presAssocID="{ACF5097F-CC5B-4366-ABE7-38687129F656}" presName="composite" presStyleCnt="0"/>
      <dgm:spPr/>
    </dgm:pt>
    <dgm:pt modelId="{09D480C1-C8E8-4CE7-8873-41C175F67275}" type="pres">
      <dgm:prSet presAssocID="{ACF5097F-CC5B-4366-ABE7-38687129F656}" presName="parentText" presStyleLbl="alignNode1" presStyleIdx="0" presStyleCnt="2" custScaleY="49752" custLinFactNeighborX="11592" custLinFactNeighborY="-11425">
        <dgm:presLayoutVars>
          <dgm:chMax val="1"/>
          <dgm:bulletEnabled val="1"/>
        </dgm:presLayoutVars>
      </dgm:prSet>
      <dgm:spPr>
        <a:prstGeom prst="bevel">
          <a:avLst/>
        </a:prstGeom>
      </dgm:spPr>
    </dgm:pt>
    <dgm:pt modelId="{CA80EEC5-8180-463D-AB43-E20FC1CCE0B0}" type="pres">
      <dgm:prSet presAssocID="{ACF5097F-CC5B-4366-ABE7-38687129F656}" presName="descendantText" presStyleLbl="alignAcc1" presStyleIdx="0" presStyleCnt="2" custScaleX="92133" custScaleY="86288" custLinFactNeighborX="2095" custLinFactNeighborY="-18744">
        <dgm:presLayoutVars>
          <dgm:bulletEnabled val="1"/>
        </dgm:presLayoutVars>
      </dgm:prSet>
      <dgm:spPr/>
    </dgm:pt>
    <dgm:pt modelId="{07DE8F24-526C-4B06-8BA3-1A3B3552AAA3}" type="pres">
      <dgm:prSet presAssocID="{68A32AD1-FA7D-46F8-A155-4CDC1D3CEAC9}" presName="sp" presStyleCnt="0"/>
      <dgm:spPr/>
    </dgm:pt>
    <dgm:pt modelId="{8247C9A7-9083-4B85-B43B-BC510E705FED}" type="pres">
      <dgm:prSet presAssocID="{F889C461-59A1-445D-8E29-0FBB23E6CB19}" presName="composite" presStyleCnt="0"/>
      <dgm:spPr/>
    </dgm:pt>
    <dgm:pt modelId="{FAB9D153-6510-4BF5-AD28-7C0730808550}" type="pres">
      <dgm:prSet presAssocID="{F889C461-59A1-445D-8E29-0FBB23E6CB19}" presName="parentText" presStyleLbl="alignNode1" presStyleIdx="1" presStyleCnt="2" custScaleX="94146" custScaleY="58366" custLinFactNeighborX="7352" custLinFactNeighborY="-3817">
        <dgm:presLayoutVars>
          <dgm:chMax val="1"/>
          <dgm:bulletEnabled val="1"/>
        </dgm:presLayoutVars>
      </dgm:prSet>
      <dgm:spPr>
        <a:prstGeom prst="bevel">
          <a:avLst/>
        </a:prstGeom>
      </dgm:spPr>
    </dgm:pt>
    <dgm:pt modelId="{7BB67158-F7E7-4B75-89CA-50E8905DE0C6}" type="pres">
      <dgm:prSet presAssocID="{F889C461-59A1-445D-8E29-0FBB23E6CB19}" presName="descendantText" presStyleLbl="alignAcc1" presStyleIdx="1" presStyleCnt="2" custScaleX="92644" custScaleY="75778" custLinFactNeighborX="1839" custLinFactNeighborY="-7149">
        <dgm:presLayoutVars>
          <dgm:bulletEnabled val="1"/>
        </dgm:presLayoutVars>
      </dgm:prSet>
      <dgm:spPr/>
    </dgm:pt>
  </dgm:ptLst>
  <dgm:cxnLst>
    <dgm:cxn modelId="{BCC7C71C-07B4-4DFA-881C-126FCC8A652B}" type="presOf" srcId="{F889C461-59A1-445D-8E29-0FBB23E6CB19}" destId="{FAB9D153-6510-4BF5-AD28-7C0730808550}" srcOrd="0" destOrd="0" presId="urn:microsoft.com/office/officeart/2005/8/layout/chevron2"/>
    <dgm:cxn modelId="{DDF3563F-EBFE-4D74-A129-251467D9D3B9}" type="presOf" srcId="{67EBDA2B-AAF6-4417-B623-190D2EAC6998}" destId="{7BB67158-F7E7-4B75-89CA-50E8905DE0C6}" srcOrd="0" destOrd="0" presId="urn:microsoft.com/office/officeart/2005/8/layout/chevron2"/>
    <dgm:cxn modelId="{438D3F5C-9AB2-4F7F-89EA-7BBA9DB57E71}" srcId="{B90239BA-D30D-42D9-95F7-1477AF7261C5}" destId="{F889C461-59A1-445D-8E29-0FBB23E6CB19}" srcOrd="1" destOrd="0" parTransId="{3A734A65-8D53-42DD-AF1B-FF3A8D357FC0}" sibTransId="{D06C4568-0A28-4A61-93A7-AE3596BAC5BC}"/>
    <dgm:cxn modelId="{1D87EC62-8742-487E-8124-25368A639A8E}" type="presOf" srcId="{333612F3-69F1-4CC0-ACEA-154FBD023C22}" destId="{CA80EEC5-8180-463D-AB43-E20FC1CCE0B0}" srcOrd="0" destOrd="0" presId="urn:microsoft.com/office/officeart/2005/8/layout/chevron2"/>
    <dgm:cxn modelId="{A12AC557-11D4-4B0A-A56F-6465DF3863BE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BCAEB09C-2531-453D-A3C5-B74788F431F5}" srcId="{F889C461-59A1-445D-8E29-0FBB23E6CB19}" destId="{67EBDA2B-AAF6-4417-B623-190D2EAC6998}" srcOrd="0" destOrd="0" parTransId="{82C3ACCA-F792-437E-9F81-88A9519E138A}" sibTransId="{E90FFBF4-4FFD-4463-9779-F8A62EC24B72}"/>
    <dgm:cxn modelId="{27D54AB4-CCD4-4BF2-8E5A-AE0A44C68EF1}" type="presOf" srcId="{B90239BA-D30D-42D9-95F7-1477AF7261C5}" destId="{6CDFB346-5AE3-475E-BC66-186028DEC05D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AED16A1C-81CF-428A-9173-2984F2A5FCDE}" type="presParOf" srcId="{6CDFB346-5AE3-475E-BC66-186028DEC05D}" destId="{EDA2A39D-2EAF-4B4F-92AC-7B916275B1B5}" srcOrd="0" destOrd="0" presId="urn:microsoft.com/office/officeart/2005/8/layout/chevron2"/>
    <dgm:cxn modelId="{2564F694-6F84-45F4-A57D-1146FE11F043}" type="presParOf" srcId="{EDA2A39D-2EAF-4B4F-92AC-7B916275B1B5}" destId="{09D480C1-C8E8-4CE7-8873-41C175F67275}" srcOrd="0" destOrd="0" presId="urn:microsoft.com/office/officeart/2005/8/layout/chevron2"/>
    <dgm:cxn modelId="{4D057A5E-81E1-4FA3-9488-885A5EB531C2}" type="presParOf" srcId="{EDA2A39D-2EAF-4B4F-92AC-7B916275B1B5}" destId="{CA80EEC5-8180-463D-AB43-E20FC1CCE0B0}" srcOrd="1" destOrd="0" presId="urn:microsoft.com/office/officeart/2005/8/layout/chevron2"/>
    <dgm:cxn modelId="{9E9B65F5-0F9B-48DF-AF07-65562B6A7B3D}" type="presParOf" srcId="{6CDFB346-5AE3-475E-BC66-186028DEC05D}" destId="{07DE8F24-526C-4B06-8BA3-1A3B3552AAA3}" srcOrd="1" destOrd="0" presId="urn:microsoft.com/office/officeart/2005/8/layout/chevron2"/>
    <dgm:cxn modelId="{1B83A5C0-E427-4B1B-853F-E077CA87B6A3}" type="presParOf" srcId="{6CDFB346-5AE3-475E-BC66-186028DEC05D}" destId="{8247C9A7-9083-4B85-B43B-BC510E705FED}" srcOrd="2" destOrd="0" presId="urn:microsoft.com/office/officeart/2005/8/layout/chevron2"/>
    <dgm:cxn modelId="{E62DC78A-6511-44F1-97EF-E05B40DD5B7C}" type="presParOf" srcId="{8247C9A7-9083-4B85-B43B-BC510E705FED}" destId="{FAB9D153-6510-4BF5-AD28-7C0730808550}" srcOrd="0" destOrd="0" presId="urn:microsoft.com/office/officeart/2005/8/layout/chevron2"/>
    <dgm:cxn modelId="{5F760A28-02DE-4BAF-B4C3-0E492F84B10A}" type="presParOf" srcId="{8247C9A7-9083-4B85-B43B-BC510E705FED}" destId="{7BB67158-F7E7-4B75-89CA-50E8905DE0C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9F2D9-2A98-4EB0-B2E8-39DCCDEA5BDB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258FF-48F5-408F-B1BD-2D4C8F6E999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Увеличение налогового потенциала сельского поселения, необходимого для сбалансированного исполнения бюджета</a:t>
          </a:r>
        </a:p>
      </dgm:t>
    </dgm:pt>
    <dgm:pt modelId="{7A166E8C-D154-4B9F-87CF-DB308D880F12}" type="parTrans" cxnId="{E8964598-5BFA-4E06-848A-6D96C9F75D75}">
      <dgm:prSet/>
      <dgm:spPr/>
      <dgm:t>
        <a:bodyPr/>
        <a:lstStyle/>
        <a:p>
          <a:endParaRPr lang="ru-RU"/>
        </a:p>
      </dgm:t>
    </dgm:pt>
    <dgm:pt modelId="{3A82D11D-0B47-4714-B178-D96FCAE2FF64}" type="sibTrans" cxnId="{E8964598-5BFA-4E06-848A-6D96C9F75D75}">
      <dgm:prSet/>
      <dgm:spPr/>
      <dgm:t>
        <a:bodyPr/>
        <a:lstStyle/>
        <a:p>
          <a:endParaRPr lang="ru-RU"/>
        </a:p>
      </dgm:t>
    </dgm:pt>
    <dgm:pt modelId="{F98FB74D-CDD7-4F6A-925D-19A6AEE1F19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Повышение прозрачности  и открытости бюджетного процесса </a:t>
          </a:r>
        </a:p>
      </dgm:t>
    </dgm:pt>
    <dgm:pt modelId="{BA83A90D-7E71-408A-9507-6D991FE0FAD0}" type="parTrans" cxnId="{C4420884-8432-4913-A1C9-22C53E624C5A}">
      <dgm:prSet/>
      <dgm:spPr/>
      <dgm:t>
        <a:bodyPr/>
        <a:lstStyle/>
        <a:p>
          <a:endParaRPr lang="ru-RU"/>
        </a:p>
      </dgm:t>
    </dgm:pt>
    <dgm:pt modelId="{13C25D67-5198-48D1-B3E0-1B881BA2F47A}" type="sibTrans" cxnId="{C4420884-8432-4913-A1C9-22C53E624C5A}">
      <dgm:prSet/>
      <dgm:spPr/>
      <dgm:t>
        <a:bodyPr/>
        <a:lstStyle/>
        <a:p>
          <a:endParaRPr lang="ru-RU"/>
        </a:p>
      </dgm:t>
    </dgm:pt>
    <dgm:pt modelId="{46EB19B5-C096-41B0-BF30-B27CEA1D24B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Повышение эффективности и оптимизация структуры бюджетных расходов </a:t>
          </a:r>
        </a:p>
      </dgm:t>
    </dgm:pt>
    <dgm:pt modelId="{AC184F84-A24C-48A1-9ABE-ACE32451344D}" type="sibTrans" cxnId="{45BFAA75-B18D-4330-B289-7735D12373A8}">
      <dgm:prSet/>
      <dgm:spPr/>
      <dgm:t>
        <a:bodyPr/>
        <a:lstStyle/>
        <a:p>
          <a:endParaRPr lang="ru-RU"/>
        </a:p>
      </dgm:t>
    </dgm:pt>
    <dgm:pt modelId="{602643F6-C561-4A9D-A4EF-11251D38A22D}" type="parTrans" cxnId="{45BFAA75-B18D-4330-B289-7735D12373A8}">
      <dgm:prSet/>
      <dgm:spPr/>
      <dgm:t>
        <a:bodyPr/>
        <a:lstStyle/>
        <a:p>
          <a:endParaRPr lang="ru-RU"/>
        </a:p>
      </dgm:t>
    </dgm:pt>
    <dgm:pt modelId="{B4250FF1-0AFB-4D7E-842A-E5F59CBE590E}" type="pres">
      <dgm:prSet presAssocID="{CB59F2D9-2A98-4EB0-B2E8-39DCCDEA5BDB}" presName="linear" presStyleCnt="0">
        <dgm:presLayoutVars>
          <dgm:dir/>
          <dgm:animLvl val="lvl"/>
          <dgm:resizeHandles val="exact"/>
        </dgm:presLayoutVars>
      </dgm:prSet>
      <dgm:spPr/>
    </dgm:pt>
    <dgm:pt modelId="{C9340C8B-3D2A-4232-92D3-3A85BF234D12}" type="pres">
      <dgm:prSet presAssocID="{4F6258FF-48F5-408F-B1BD-2D4C8F6E9994}" presName="parentLin" presStyleCnt="0"/>
      <dgm:spPr/>
    </dgm:pt>
    <dgm:pt modelId="{0603ADFF-1596-4B14-AA3D-41E58E57544E}" type="pres">
      <dgm:prSet presAssocID="{4F6258FF-48F5-408F-B1BD-2D4C8F6E9994}" presName="parentLeftMargin" presStyleLbl="node1" presStyleIdx="0" presStyleCnt="3"/>
      <dgm:spPr/>
    </dgm:pt>
    <dgm:pt modelId="{8080BF51-FF21-4F30-84A5-029524E91838}" type="pres">
      <dgm:prSet presAssocID="{4F6258FF-48F5-408F-B1BD-2D4C8F6E999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ED28A9-AC93-43CC-AAC9-2A348DB7214A}" type="pres">
      <dgm:prSet presAssocID="{4F6258FF-48F5-408F-B1BD-2D4C8F6E9994}" presName="negativeSpace" presStyleCnt="0"/>
      <dgm:spPr/>
    </dgm:pt>
    <dgm:pt modelId="{FA9DFD90-62A4-431D-BAC3-DF57D55A57A0}" type="pres">
      <dgm:prSet presAssocID="{4F6258FF-48F5-408F-B1BD-2D4C8F6E9994}" presName="childText" presStyleLbl="conFgAcc1" presStyleIdx="0" presStyleCnt="3">
        <dgm:presLayoutVars>
          <dgm:bulletEnabled val="1"/>
        </dgm:presLayoutVars>
      </dgm:prSet>
      <dgm:spPr/>
    </dgm:pt>
    <dgm:pt modelId="{84D40BE1-534A-4EFF-B5B0-9C5B1EFDA8E7}" type="pres">
      <dgm:prSet presAssocID="{3A82D11D-0B47-4714-B178-D96FCAE2FF64}" presName="spaceBetweenRectangles" presStyleCnt="0"/>
      <dgm:spPr/>
    </dgm:pt>
    <dgm:pt modelId="{28A2D998-74D7-4C7D-A2BE-ECA897896779}" type="pres">
      <dgm:prSet presAssocID="{46EB19B5-C096-41B0-BF30-B27CEA1D24B2}" presName="parentLin" presStyleCnt="0"/>
      <dgm:spPr/>
    </dgm:pt>
    <dgm:pt modelId="{0D682BC1-9B35-4723-9234-286F9E0B2A20}" type="pres">
      <dgm:prSet presAssocID="{46EB19B5-C096-41B0-BF30-B27CEA1D24B2}" presName="parentLeftMargin" presStyleLbl="node1" presStyleIdx="0" presStyleCnt="3"/>
      <dgm:spPr/>
    </dgm:pt>
    <dgm:pt modelId="{E2FC2021-B1B1-470D-9AA9-33A49C348D2B}" type="pres">
      <dgm:prSet presAssocID="{46EB19B5-C096-41B0-BF30-B27CEA1D24B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D0922C-7CAA-47FD-8D14-9CB1460E8182}" type="pres">
      <dgm:prSet presAssocID="{46EB19B5-C096-41B0-BF30-B27CEA1D24B2}" presName="negativeSpace" presStyleCnt="0"/>
      <dgm:spPr/>
    </dgm:pt>
    <dgm:pt modelId="{AE78B86C-A696-43AD-91DB-4DE76DBF27CC}" type="pres">
      <dgm:prSet presAssocID="{46EB19B5-C096-41B0-BF30-B27CEA1D24B2}" presName="childText" presStyleLbl="conFgAcc1" presStyleIdx="1" presStyleCnt="3">
        <dgm:presLayoutVars>
          <dgm:bulletEnabled val="1"/>
        </dgm:presLayoutVars>
      </dgm:prSet>
      <dgm:spPr/>
    </dgm:pt>
    <dgm:pt modelId="{E63FD2D5-98A4-4FC1-8882-CBD503A10BFB}" type="pres">
      <dgm:prSet presAssocID="{AC184F84-A24C-48A1-9ABE-ACE32451344D}" presName="spaceBetweenRectangles" presStyleCnt="0"/>
      <dgm:spPr/>
    </dgm:pt>
    <dgm:pt modelId="{357DBE4B-2D5F-4815-BA0B-67D4D7CFA0EA}" type="pres">
      <dgm:prSet presAssocID="{F98FB74D-CDD7-4F6A-925D-19A6AEE1F19A}" presName="parentLin" presStyleCnt="0"/>
      <dgm:spPr/>
    </dgm:pt>
    <dgm:pt modelId="{CDC4E215-94EA-45E9-A5F5-66EECAD1F6ED}" type="pres">
      <dgm:prSet presAssocID="{F98FB74D-CDD7-4F6A-925D-19A6AEE1F19A}" presName="parentLeftMargin" presStyleLbl="node1" presStyleIdx="1" presStyleCnt="3"/>
      <dgm:spPr/>
    </dgm:pt>
    <dgm:pt modelId="{71446243-E24B-4DB0-B778-3A651140464D}" type="pres">
      <dgm:prSet presAssocID="{F98FB74D-CDD7-4F6A-925D-19A6AEE1F19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A9DB1AB-72FA-4AEE-A1D3-2226C40BD3EC}" type="pres">
      <dgm:prSet presAssocID="{F98FB74D-CDD7-4F6A-925D-19A6AEE1F19A}" presName="negativeSpace" presStyleCnt="0"/>
      <dgm:spPr/>
    </dgm:pt>
    <dgm:pt modelId="{D38AF840-5623-4B5B-9C46-5433C98ABEE7}" type="pres">
      <dgm:prSet presAssocID="{F98FB74D-CDD7-4F6A-925D-19A6AEE1F1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623BB5C-C7BA-4F71-A698-ABE0B652D0B2}" type="presOf" srcId="{46EB19B5-C096-41B0-BF30-B27CEA1D24B2}" destId="{E2FC2021-B1B1-470D-9AA9-33A49C348D2B}" srcOrd="1" destOrd="0" presId="urn:microsoft.com/office/officeart/2005/8/layout/list1"/>
    <dgm:cxn modelId="{0541B34E-04D2-4693-B8BE-2C11077F8984}" type="presOf" srcId="{F98FB74D-CDD7-4F6A-925D-19A6AEE1F19A}" destId="{CDC4E215-94EA-45E9-A5F5-66EECAD1F6ED}" srcOrd="0" destOrd="0" presId="urn:microsoft.com/office/officeart/2005/8/layout/list1"/>
    <dgm:cxn modelId="{45BFAA75-B18D-4330-B289-7735D12373A8}" srcId="{CB59F2D9-2A98-4EB0-B2E8-39DCCDEA5BDB}" destId="{46EB19B5-C096-41B0-BF30-B27CEA1D24B2}" srcOrd="1" destOrd="0" parTransId="{602643F6-C561-4A9D-A4EF-11251D38A22D}" sibTransId="{AC184F84-A24C-48A1-9ABE-ACE32451344D}"/>
    <dgm:cxn modelId="{09C2C276-8305-4CF0-B581-A0A3D4CD7E78}" type="presOf" srcId="{F98FB74D-CDD7-4F6A-925D-19A6AEE1F19A}" destId="{71446243-E24B-4DB0-B778-3A651140464D}" srcOrd="1" destOrd="0" presId="urn:microsoft.com/office/officeart/2005/8/layout/list1"/>
    <dgm:cxn modelId="{C4420884-8432-4913-A1C9-22C53E624C5A}" srcId="{CB59F2D9-2A98-4EB0-B2E8-39DCCDEA5BDB}" destId="{F98FB74D-CDD7-4F6A-925D-19A6AEE1F19A}" srcOrd="2" destOrd="0" parTransId="{BA83A90D-7E71-408A-9507-6D991FE0FAD0}" sibTransId="{13C25D67-5198-48D1-B3E0-1B881BA2F47A}"/>
    <dgm:cxn modelId="{E8964598-5BFA-4E06-848A-6D96C9F75D75}" srcId="{CB59F2D9-2A98-4EB0-B2E8-39DCCDEA5BDB}" destId="{4F6258FF-48F5-408F-B1BD-2D4C8F6E9994}" srcOrd="0" destOrd="0" parTransId="{7A166E8C-D154-4B9F-87CF-DB308D880F12}" sibTransId="{3A82D11D-0B47-4714-B178-D96FCAE2FF64}"/>
    <dgm:cxn modelId="{50C1CA9C-FABC-4812-958A-82C44B9C3EF0}" type="presOf" srcId="{4F6258FF-48F5-408F-B1BD-2D4C8F6E9994}" destId="{8080BF51-FF21-4F30-84A5-029524E91838}" srcOrd="1" destOrd="0" presId="urn:microsoft.com/office/officeart/2005/8/layout/list1"/>
    <dgm:cxn modelId="{B06465B4-2605-47CB-868B-648A068CBA0C}" type="presOf" srcId="{4F6258FF-48F5-408F-B1BD-2D4C8F6E9994}" destId="{0603ADFF-1596-4B14-AA3D-41E58E57544E}" srcOrd="0" destOrd="0" presId="urn:microsoft.com/office/officeart/2005/8/layout/list1"/>
    <dgm:cxn modelId="{B7806FC9-FDF5-4684-867E-8D99DEEBDD75}" type="presOf" srcId="{CB59F2D9-2A98-4EB0-B2E8-39DCCDEA5BDB}" destId="{B4250FF1-0AFB-4D7E-842A-E5F59CBE590E}" srcOrd="0" destOrd="0" presId="urn:microsoft.com/office/officeart/2005/8/layout/list1"/>
    <dgm:cxn modelId="{966A34CF-487C-4FCD-8065-838F6451AD78}" type="presOf" srcId="{46EB19B5-C096-41B0-BF30-B27CEA1D24B2}" destId="{0D682BC1-9B35-4723-9234-286F9E0B2A20}" srcOrd="0" destOrd="0" presId="urn:microsoft.com/office/officeart/2005/8/layout/list1"/>
    <dgm:cxn modelId="{70919BE5-8745-4969-B7BB-7F8C83B82B9D}" type="presParOf" srcId="{B4250FF1-0AFB-4D7E-842A-E5F59CBE590E}" destId="{C9340C8B-3D2A-4232-92D3-3A85BF234D12}" srcOrd="0" destOrd="0" presId="urn:microsoft.com/office/officeart/2005/8/layout/list1"/>
    <dgm:cxn modelId="{95984362-F44E-4018-96B9-4A4860B6EA22}" type="presParOf" srcId="{C9340C8B-3D2A-4232-92D3-3A85BF234D12}" destId="{0603ADFF-1596-4B14-AA3D-41E58E57544E}" srcOrd="0" destOrd="0" presId="urn:microsoft.com/office/officeart/2005/8/layout/list1"/>
    <dgm:cxn modelId="{1A7165DE-BB4D-44BC-A89F-C28119C77F0E}" type="presParOf" srcId="{C9340C8B-3D2A-4232-92D3-3A85BF234D12}" destId="{8080BF51-FF21-4F30-84A5-029524E91838}" srcOrd="1" destOrd="0" presId="urn:microsoft.com/office/officeart/2005/8/layout/list1"/>
    <dgm:cxn modelId="{8AF686ED-60CA-4CBE-AEB1-E90E45F621F3}" type="presParOf" srcId="{B4250FF1-0AFB-4D7E-842A-E5F59CBE590E}" destId="{3AED28A9-AC93-43CC-AAC9-2A348DB7214A}" srcOrd="1" destOrd="0" presId="urn:microsoft.com/office/officeart/2005/8/layout/list1"/>
    <dgm:cxn modelId="{4CE07873-5E9D-4810-B14E-EBA6EA9C682F}" type="presParOf" srcId="{B4250FF1-0AFB-4D7E-842A-E5F59CBE590E}" destId="{FA9DFD90-62A4-431D-BAC3-DF57D55A57A0}" srcOrd="2" destOrd="0" presId="urn:microsoft.com/office/officeart/2005/8/layout/list1"/>
    <dgm:cxn modelId="{BDFD9928-7CD5-427E-B7B6-2B889C3D58FD}" type="presParOf" srcId="{B4250FF1-0AFB-4D7E-842A-E5F59CBE590E}" destId="{84D40BE1-534A-4EFF-B5B0-9C5B1EFDA8E7}" srcOrd="3" destOrd="0" presId="urn:microsoft.com/office/officeart/2005/8/layout/list1"/>
    <dgm:cxn modelId="{58CD0AFA-BA19-4A7F-97D1-7893BAEC2F40}" type="presParOf" srcId="{B4250FF1-0AFB-4D7E-842A-E5F59CBE590E}" destId="{28A2D998-74D7-4C7D-A2BE-ECA897896779}" srcOrd="4" destOrd="0" presId="urn:microsoft.com/office/officeart/2005/8/layout/list1"/>
    <dgm:cxn modelId="{E311565A-F33D-4945-8227-D0E3D2E2EA60}" type="presParOf" srcId="{28A2D998-74D7-4C7D-A2BE-ECA897896779}" destId="{0D682BC1-9B35-4723-9234-286F9E0B2A20}" srcOrd="0" destOrd="0" presId="urn:microsoft.com/office/officeart/2005/8/layout/list1"/>
    <dgm:cxn modelId="{42E5EE0B-E36C-4001-AEA8-65B2BC6256CD}" type="presParOf" srcId="{28A2D998-74D7-4C7D-A2BE-ECA897896779}" destId="{E2FC2021-B1B1-470D-9AA9-33A49C348D2B}" srcOrd="1" destOrd="0" presId="urn:microsoft.com/office/officeart/2005/8/layout/list1"/>
    <dgm:cxn modelId="{EFBDF00D-F7ED-4286-A412-351A161351AD}" type="presParOf" srcId="{B4250FF1-0AFB-4D7E-842A-E5F59CBE590E}" destId="{50D0922C-7CAA-47FD-8D14-9CB1460E8182}" srcOrd="5" destOrd="0" presId="urn:microsoft.com/office/officeart/2005/8/layout/list1"/>
    <dgm:cxn modelId="{A71D77C3-F8BA-41E6-94C9-C2A33B8E40A8}" type="presParOf" srcId="{B4250FF1-0AFB-4D7E-842A-E5F59CBE590E}" destId="{AE78B86C-A696-43AD-91DB-4DE76DBF27CC}" srcOrd="6" destOrd="0" presId="urn:microsoft.com/office/officeart/2005/8/layout/list1"/>
    <dgm:cxn modelId="{47425DCB-27B2-495A-9CB2-E08F98A6DCA2}" type="presParOf" srcId="{B4250FF1-0AFB-4D7E-842A-E5F59CBE590E}" destId="{E63FD2D5-98A4-4FC1-8882-CBD503A10BFB}" srcOrd="7" destOrd="0" presId="urn:microsoft.com/office/officeart/2005/8/layout/list1"/>
    <dgm:cxn modelId="{74A68016-CFBF-4586-9199-CBA887449F77}" type="presParOf" srcId="{B4250FF1-0AFB-4D7E-842A-E5F59CBE590E}" destId="{357DBE4B-2D5F-4815-BA0B-67D4D7CFA0EA}" srcOrd="8" destOrd="0" presId="urn:microsoft.com/office/officeart/2005/8/layout/list1"/>
    <dgm:cxn modelId="{ACCE7AE5-1FC2-4417-AB83-5E4108D9CDF3}" type="presParOf" srcId="{357DBE4B-2D5F-4815-BA0B-67D4D7CFA0EA}" destId="{CDC4E215-94EA-45E9-A5F5-66EECAD1F6ED}" srcOrd="0" destOrd="0" presId="urn:microsoft.com/office/officeart/2005/8/layout/list1"/>
    <dgm:cxn modelId="{77A04A3F-DF49-48E8-9FCD-D896FC150698}" type="presParOf" srcId="{357DBE4B-2D5F-4815-BA0B-67D4D7CFA0EA}" destId="{71446243-E24B-4DB0-B778-3A651140464D}" srcOrd="1" destOrd="0" presId="urn:microsoft.com/office/officeart/2005/8/layout/list1"/>
    <dgm:cxn modelId="{C6586803-1F9F-46A2-BB20-3CC4601C68DF}" type="presParOf" srcId="{B4250FF1-0AFB-4D7E-842A-E5F59CBE590E}" destId="{0A9DB1AB-72FA-4AEE-A1D3-2226C40BD3EC}" srcOrd="9" destOrd="0" presId="urn:microsoft.com/office/officeart/2005/8/layout/list1"/>
    <dgm:cxn modelId="{A280C0F4-E3A8-4F0B-9AFA-A6F2F4A2CB8A}" type="presParOf" srcId="{B4250FF1-0AFB-4D7E-842A-E5F59CBE590E}" destId="{D38AF840-5623-4B5B-9C46-5433C98ABE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826314" y="-394259"/>
          <a:ext cx="1937511" cy="2726037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74240" y="242193"/>
        <a:ext cx="2241659" cy="1453133"/>
      </dsp:txXfrm>
    </dsp:sp>
    <dsp:sp modelId="{CA80EEC5-8180-463D-AB43-E20FC1CCE0B0}">
      <dsp:nvSpPr>
        <dsp:cNvPr id="0" name=""/>
        <dsp:cNvSpPr/>
      </dsp:nvSpPr>
      <dsp:spPr>
        <a:xfrm rot="5400000">
          <a:off x="5037375" y="-1670886"/>
          <a:ext cx="2184225" cy="5814014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kern="1200" dirty="0">
              <a:latin typeface="Times New Roman" pitchFamily="18" charset="0"/>
              <a:cs typeface="Times New Roman" pitchFamily="18" charset="0"/>
            </a:rPr>
            <a:t>План мероприятий по увеличению поступлений налоговых и неналоговых доходов  бюджета Рождественского сельского поселения  на 2023-2026 годы </a:t>
          </a:r>
          <a:br>
            <a:rPr lang="ru-RU" sz="1400" b="1" i="1" kern="1200" dirty="0">
              <a:latin typeface="Times New Roman" pitchFamily="18" charset="0"/>
              <a:cs typeface="Times New Roman" pitchFamily="18" charset="0"/>
            </a:rPr>
          </a:br>
          <a:r>
            <a:rPr lang="ru-RU" sz="1400" b="1" i="1" kern="1200" dirty="0">
              <a:latin typeface="Times New Roman" pitchFamily="18" charset="0"/>
              <a:cs typeface="Times New Roman" pitchFamily="18" charset="0"/>
            </a:rPr>
            <a:t>(постановление администрации  Рождественского сельского поселения от 30.09.2020№  7-ра)</a:t>
          </a:r>
          <a:endParaRPr lang="ru-RU" sz="1400" kern="1200" dirty="0"/>
        </a:p>
      </dsp:txBody>
      <dsp:txXfrm rot="-5400000">
        <a:off x="3222481" y="250633"/>
        <a:ext cx="5707389" cy="1970975"/>
      </dsp:txXfrm>
    </dsp:sp>
    <dsp:sp modelId="{FAB9D153-6510-4BF5-AD28-7C0730808550}">
      <dsp:nvSpPr>
        <dsp:cNvPr id="0" name=""/>
        <dsp:cNvSpPr/>
      </dsp:nvSpPr>
      <dsp:spPr>
        <a:xfrm rot="5400000">
          <a:off x="463210" y="2099277"/>
          <a:ext cx="2272969" cy="2566455"/>
        </a:xfrm>
        <a:prstGeom prst="bevel">
          <a:avLst/>
        </a:prstGeom>
        <a:solidFill>
          <a:schemeClr val="accent5">
            <a:hueOff val="2679977"/>
            <a:satOff val="-18634"/>
            <a:lumOff val="-2354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00588" y="2530141"/>
        <a:ext cx="1998213" cy="1704727"/>
      </dsp:txXfrm>
    </dsp:sp>
    <dsp:sp modelId="{7BB67158-F7E7-4B75-89CA-50E8905DE0C6}">
      <dsp:nvSpPr>
        <dsp:cNvPr id="0" name=""/>
        <dsp:cNvSpPr/>
      </dsp:nvSpPr>
      <dsp:spPr>
        <a:xfrm rot="5400000">
          <a:off x="5154273" y="556232"/>
          <a:ext cx="1918183" cy="5846261"/>
        </a:xfrm>
        <a:prstGeom prst="round2SameRect">
          <a:avLst/>
        </a:prstGeom>
        <a:solidFill>
          <a:srgbClr val="7EEA9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kern="1200" dirty="0">
              <a:latin typeface="Times New Roman" pitchFamily="18" charset="0"/>
              <a:cs typeface="Times New Roman" pitchFamily="18" charset="0"/>
            </a:rPr>
            <a:t>План мероприятий по устранению с 1 января очередного финансового года неэффективных  льгот (пониженных ставок по налогам) (постановление администрации  Рождественского сельского поселения от 28.12.2019 № 43)</a:t>
          </a:r>
          <a:endParaRPr lang="ru-RU" sz="1400" kern="1200" dirty="0"/>
        </a:p>
      </dsp:txBody>
      <dsp:txXfrm rot="-5400000">
        <a:off x="3190234" y="2613909"/>
        <a:ext cx="5752623" cy="1730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DFD90-62A4-431D-BAC3-DF57D55A57A0}">
      <dsp:nvSpPr>
        <dsp:cNvPr id="0" name=""/>
        <dsp:cNvSpPr/>
      </dsp:nvSpPr>
      <dsp:spPr>
        <a:xfrm>
          <a:off x="0" y="1762470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BF51-FF21-4F30-84A5-029524E91838}">
      <dsp:nvSpPr>
        <dsp:cNvPr id="0" name=""/>
        <dsp:cNvSpPr/>
      </dsp:nvSpPr>
      <dsp:spPr>
        <a:xfrm>
          <a:off x="411480" y="152631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Увеличение налогового потенциала сельского поселения, необходимого для сбалансированного исполнения бюджета</a:t>
          </a:r>
        </a:p>
      </dsp:txBody>
      <dsp:txXfrm>
        <a:off x="434537" y="1549367"/>
        <a:ext cx="5714606" cy="426206"/>
      </dsp:txXfrm>
    </dsp:sp>
    <dsp:sp modelId="{AE78B86C-A696-43AD-91DB-4DE76DBF27CC}">
      <dsp:nvSpPr>
        <dsp:cNvPr id="0" name=""/>
        <dsp:cNvSpPr/>
      </dsp:nvSpPr>
      <dsp:spPr>
        <a:xfrm>
          <a:off x="0" y="2488230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2021-B1B1-470D-9AA9-33A49C348D2B}">
      <dsp:nvSpPr>
        <dsp:cNvPr id="0" name=""/>
        <dsp:cNvSpPr/>
      </dsp:nvSpPr>
      <dsp:spPr>
        <a:xfrm>
          <a:off x="411480" y="225207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Повышение эффективности и оптимизация структуры бюджетных расходов </a:t>
          </a:r>
        </a:p>
      </dsp:txBody>
      <dsp:txXfrm>
        <a:off x="434537" y="2275127"/>
        <a:ext cx="5714606" cy="426206"/>
      </dsp:txXfrm>
    </dsp:sp>
    <dsp:sp modelId="{D38AF840-5623-4B5B-9C46-5433C98ABEE7}">
      <dsp:nvSpPr>
        <dsp:cNvPr id="0" name=""/>
        <dsp:cNvSpPr/>
      </dsp:nvSpPr>
      <dsp:spPr>
        <a:xfrm>
          <a:off x="0" y="3213990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46243-E24B-4DB0-B778-3A651140464D}">
      <dsp:nvSpPr>
        <dsp:cNvPr id="0" name=""/>
        <dsp:cNvSpPr/>
      </dsp:nvSpPr>
      <dsp:spPr>
        <a:xfrm>
          <a:off x="411480" y="297783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Повышение прозрачности  и открытости бюджетного процесса </a:t>
          </a:r>
        </a:p>
      </dsp:txBody>
      <dsp:txXfrm>
        <a:off x="434537" y="3000887"/>
        <a:ext cx="571460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0.14912</cdr:x>
      <cdr:y>0.64286</cdr:y>
    </cdr:from>
    <cdr:to>
      <cdr:x>0.23122</cdr:x>
      <cdr:y>0.68421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1224135" y="3518121"/>
          <a:ext cx="673951" cy="22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7" name="Прямая соединительная линия 26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1" name="Прямая соединительная линия 30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0.03443</cdr:x>
      <cdr:y>0.90664</cdr:y>
    </cdr:from>
    <cdr:to>
      <cdr:x>0.93103</cdr:x>
      <cdr:y>1</cdr:y>
    </cdr:to>
    <cdr:sp macro="" textlink="">
      <cdr:nvSpPr>
        <cdr:cNvPr id="36" name="TextBox 35"/>
        <cdr:cNvSpPr txBox="1"/>
      </cdr:nvSpPr>
      <cdr:spPr>
        <a:xfrm xmlns:a="http://schemas.openxmlformats.org/drawingml/2006/main">
          <a:off x="323528" y="5328592"/>
          <a:ext cx="8424936" cy="548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0.14172</cdr:x>
      <cdr:y>0.84442</cdr:y>
    </cdr:from>
    <cdr:to>
      <cdr:x>0.29498</cdr:x>
      <cdr:y>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1331640" y="4962872"/>
          <a:ext cx="14401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0.13405</cdr:x>
      <cdr:y>0.71061</cdr:y>
    </cdr:from>
    <cdr:to>
      <cdr:x>0.67815</cdr:x>
      <cdr:y>0.77946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1259632" y="4176464"/>
          <a:ext cx="5112606" cy="404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buFont typeface="Arial" charset="0"/>
            <a:buChar char="•"/>
          </a:pPr>
          <a:r>
            <a:rPr lang="ru-RU" sz="1200" dirty="0"/>
            <a:t>ожидаемое исполнение расходов местного бюджета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2" name="Прямая соединительная линия 51"/>
        <cdr:cNvSpPr/>
      </cdr:nvSpPr>
      <cdr:spPr>
        <a:xfrm xmlns:a="http://schemas.openxmlformats.org/drawingml/2006/main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8" name="Прямая соединительная линия 57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2" name="Прямая соединительная линия 61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9" name="Прямая соединительная линия 68"/>
        <cdr:cNvSpPr/>
      </cdr:nvSpPr>
      <cdr:spPr>
        <a:xfrm xmlns:a="http://schemas.openxmlformats.org/drawingml/2006/main" flipH="1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7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Объем межбюджетных трансфертов будет уточнен ко второму чтению проекта областного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42BA-468B-4585-882F-509003E4E5C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2.xml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92935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i="1" dirty="0">
                <a:solidFill>
                  <a:schemeClr val="accent2"/>
                </a:solidFill>
              </a:rPr>
              <a:t> бюджет РОЖДЕСТВЕНСКОГО сельского поселения Дальнереченского муниципального  района на 2024год и на плановый период 2025 и 2026 годов</a:t>
            </a:r>
            <a:br>
              <a:rPr lang="ru-RU" i="1" dirty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Доходы бюджета </a:t>
            </a:r>
          </a:p>
          <a:p>
            <a:pPr algn="ctr"/>
            <a:r>
              <a:rPr lang="ru-RU" dirty="0"/>
              <a:t>Поступающие в бюджет денежные средства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Налоговые доходы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Неналоговые доходы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Безвозмездные поступления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57628"/>
            <a:ext cx="50720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Среднедушевой бюджетный доход на жителя Рождественского сельского поселения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2844" y="5536421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11701,75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10844" y="5143512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7841,96</a:t>
            </a:r>
          </a:p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8596" y="61436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86050" y="6143644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Основные направления налоговой политики Рождественского сельского поселения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215677"/>
              </p:ext>
            </p:extLst>
          </p:nvPr>
        </p:nvGraphicFramePr>
        <p:xfrm>
          <a:off x="428625" y="1428750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527867"/>
              </p:ext>
            </p:extLst>
          </p:nvPr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тыс. рублей</a:t>
            </a: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1783234" y="3097212"/>
            <a:ext cx="1422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85,0</a:t>
            </a:r>
          </a:p>
        </p:txBody>
      </p:sp>
      <p:sp>
        <p:nvSpPr>
          <p:cNvPr id="20486" name="TextBox 15"/>
          <p:cNvSpPr txBox="1">
            <a:spLocks noChangeArrowheads="1"/>
          </p:cNvSpPr>
          <p:nvPr/>
        </p:nvSpPr>
        <p:spPr bwMode="auto">
          <a:xfrm>
            <a:off x="5130487" y="1830923"/>
            <a:ext cx="12080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35,0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4357687" y="1463598"/>
            <a:ext cx="928693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4 ,0</a:t>
            </a: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2627784" y="1944294"/>
            <a:ext cx="1155700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894,00</a:t>
            </a: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5415982" y="4125592"/>
            <a:ext cx="1027113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652,8</a:t>
            </a: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2812670" y="4011772"/>
            <a:ext cx="857256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156,0</a:t>
            </a:r>
          </a:p>
        </p:txBody>
      </p:sp>
      <p:sp>
        <p:nvSpPr>
          <p:cNvPr id="20491" name="TextBox 20"/>
          <p:cNvSpPr txBox="1">
            <a:spLocks noChangeArrowheads="1"/>
          </p:cNvSpPr>
          <p:nvPr/>
        </p:nvSpPr>
        <p:spPr bwMode="auto">
          <a:xfrm>
            <a:off x="1103718" y="4125591"/>
            <a:ext cx="1031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3,0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меСТНОГО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В 2024 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3487429" y="4214818"/>
            <a:ext cx="1155700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4,00</a:t>
            </a:r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292080" y="5445224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Государственная пошлина  – 4,0</a:t>
            </a: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79512" y="5445225"/>
            <a:ext cx="8607330" cy="1365645"/>
            <a:chOff x="395536" y="5013176"/>
            <a:chExt cx="8414338" cy="1440832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3704601" cy="324722"/>
              <a:chOff x="395536" y="5013176"/>
              <a:chExt cx="3704601" cy="324722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416569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156,0</a:t>
                </a:r>
              </a:p>
            </p:txBody>
          </p:sp>
        </p:grpSp>
        <p:grpSp>
          <p:nvGrpSpPr>
            <p:cNvPr id="6" name="Группа 43"/>
            <p:cNvGrpSpPr>
              <a:grpSpLocks/>
            </p:cNvGrpSpPr>
            <p:nvPr/>
          </p:nvGrpSpPr>
          <p:grpSpPr bwMode="auto">
            <a:xfrm>
              <a:off x="395536" y="5373216"/>
              <a:ext cx="3928315" cy="324722"/>
              <a:chOff x="395536" y="5373216"/>
              <a:chExt cx="3928315" cy="324722"/>
            </a:xfrm>
          </p:grpSpPr>
          <p:pic>
            <p:nvPicPr>
              <p:cNvPr id="4" name="Picture 2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5536" y="5445224"/>
                <a:ext cx="144016" cy="156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3" name="TextBox 32"/>
              <p:cNvSpPr txBox="1">
                <a:spLocks noChangeArrowheads="1"/>
              </p:cNvSpPr>
              <p:nvPr/>
            </p:nvSpPr>
            <p:spPr bwMode="auto">
              <a:xfrm>
                <a:off x="683568" y="5373216"/>
                <a:ext cx="3640283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Единый сельскохозяйственный налог – 3,0 </a:t>
                </a:r>
              </a:p>
            </p:txBody>
          </p:sp>
        </p:grpSp>
        <p:grpSp>
          <p:nvGrpSpPr>
            <p:cNvPr id="7" name="Группа 46"/>
            <p:cNvGrpSpPr>
              <a:grpSpLocks/>
            </p:cNvGrpSpPr>
            <p:nvPr/>
          </p:nvGrpSpPr>
          <p:grpSpPr bwMode="auto">
            <a:xfrm>
              <a:off x="395536" y="5848873"/>
              <a:ext cx="3894091" cy="569144"/>
              <a:chOff x="395536" y="5848873"/>
              <a:chExt cx="3894091" cy="569144"/>
            </a:xfrm>
          </p:grpSpPr>
          <p:pic>
            <p:nvPicPr>
              <p:cNvPr id="19482" name="Picture 2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5536" y="5848873"/>
                <a:ext cx="144016" cy="144016"/>
              </a:xfrm>
              <a:prstGeom prst="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1" name="TextBox 34"/>
              <p:cNvSpPr txBox="1">
                <a:spLocks noChangeArrowheads="1"/>
              </p:cNvSpPr>
              <p:nvPr/>
            </p:nvSpPr>
            <p:spPr bwMode="auto">
              <a:xfrm>
                <a:off x="683568" y="6093295"/>
                <a:ext cx="3606059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имущество физических лиц– 85,0</a:t>
                </a:r>
              </a:p>
            </p:txBody>
          </p:sp>
        </p:grpSp>
        <p:grpSp>
          <p:nvGrpSpPr>
            <p:cNvPr id="8" name="Группа 41"/>
            <p:cNvGrpSpPr>
              <a:grpSpLocks/>
            </p:cNvGrpSpPr>
            <p:nvPr/>
          </p:nvGrpSpPr>
          <p:grpSpPr bwMode="auto">
            <a:xfrm>
              <a:off x="5076056" y="5469011"/>
              <a:ext cx="3524309" cy="984997"/>
              <a:chOff x="5220072" y="5108971"/>
              <a:chExt cx="3524309" cy="984997"/>
            </a:xfrm>
          </p:grpSpPr>
          <p:grpSp>
            <p:nvGrpSpPr>
              <p:cNvPr id="9" name="Группа 39"/>
              <p:cNvGrpSpPr>
                <a:grpSpLocks/>
              </p:cNvGrpSpPr>
              <p:nvPr/>
            </p:nvGrpSpPr>
            <p:grpSpPr bwMode="auto">
              <a:xfrm>
                <a:off x="5220303" y="5108971"/>
                <a:ext cx="3442192" cy="984997"/>
                <a:chOff x="5220303" y="5108971"/>
                <a:chExt cx="3442192" cy="984997"/>
              </a:xfrm>
            </p:grpSpPr>
            <p:pic>
              <p:nvPicPr>
                <p:cNvPr id="19484" name="Picture 2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220303" y="5108971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20509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5462079" y="5314636"/>
                  <a:ext cx="3200416" cy="77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Доходы от сдачи в аренду имущества – 652,8</a:t>
                  </a:r>
                </a:p>
                <a:p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" name="Группа 40"/>
              <p:cNvGrpSpPr>
                <a:grpSpLocks/>
              </p:cNvGrpSpPr>
              <p:nvPr/>
            </p:nvGrpSpPr>
            <p:grpSpPr bwMode="auto">
              <a:xfrm>
                <a:off x="5220072" y="5445224"/>
                <a:ext cx="3524309" cy="596248"/>
                <a:chOff x="5220072" y="5445224"/>
                <a:chExt cx="3524309" cy="596248"/>
              </a:xfrm>
            </p:grpSpPr>
            <p:pic>
              <p:nvPicPr>
                <p:cNvPr id="19486" name="Picture 30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220072" y="5445224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20507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5550211" y="5716750"/>
                  <a:ext cx="3194170" cy="3247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Штрафы, санкции  – 4,0</a:t>
                  </a:r>
                </a:p>
              </p:txBody>
            </p:sp>
          </p:grp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076056" y="5085184"/>
              <a:ext cx="3733818" cy="537359"/>
              <a:chOff x="5220072" y="5805264"/>
              <a:chExt cx="3733818" cy="537359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220072" y="580526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31915" y="6017901"/>
                <a:ext cx="342197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Платные услуги– 35,0</a:t>
                </a:r>
              </a:p>
            </p:txBody>
          </p:sp>
        </p:grpSp>
        <p:grpSp>
          <p:nvGrpSpPr>
            <p:cNvPr id="12" name="Группа 45"/>
            <p:cNvGrpSpPr>
              <a:grpSpLocks/>
            </p:cNvGrpSpPr>
            <p:nvPr/>
          </p:nvGrpSpPr>
          <p:grpSpPr bwMode="auto">
            <a:xfrm>
              <a:off x="395536" y="5733256"/>
              <a:ext cx="3181328" cy="563522"/>
              <a:chOff x="395536" y="5733256"/>
              <a:chExt cx="3181328" cy="563522"/>
            </a:xfrm>
          </p:grpSpPr>
          <p:sp>
            <p:nvSpPr>
              <p:cNvPr id="20500" name="TextBox 33"/>
              <p:cNvSpPr txBox="1">
                <a:spLocks noChangeArrowheads="1"/>
              </p:cNvSpPr>
              <p:nvPr/>
            </p:nvSpPr>
            <p:spPr bwMode="auto">
              <a:xfrm>
                <a:off x="683568" y="5733256"/>
                <a:ext cx="2893296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Земельный </a:t>
                </a:r>
                <a:r>
                  <a:rPr lang="ru-RU" sz="1400" b="1" dirty="0" err="1">
                    <a:solidFill>
                      <a:prstClr val="black"/>
                    </a:solidFill>
                    <a:cs typeface="Arial" charset="0"/>
                  </a:rPr>
                  <a:t>налог,продажа</a:t>
                </a:r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– 894,00</a:t>
                </a:r>
              </a:p>
            </p:txBody>
          </p:sp>
          <p:pic>
            <p:nvPicPr>
              <p:cNvPr id="19487" name="Picture 3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95536" y="6152762"/>
                <a:ext cx="144016" cy="144016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4048" y="652534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>
                <a:latin typeface="+mn-lt"/>
              </a:rPr>
              <a:t>Структура налоговых и неналоговых доходов местного бюджета в 2024-2026 годах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601647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%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71612"/>
          </a:xfrm>
        </p:spPr>
        <p:txBody>
          <a:bodyPr>
            <a:noAutofit/>
          </a:bodyPr>
          <a:lstStyle/>
          <a:p>
            <a:r>
              <a:rPr lang="ru-RU" sz="3200" dirty="0"/>
              <a:t>Динамика поступлений налога на доходы физических лиц в местный бюджет </a:t>
            </a:r>
          </a:p>
        </p:txBody>
      </p:sp>
      <p:pic>
        <p:nvPicPr>
          <p:cNvPr id="4" name="Содержимое 3" descr="ndf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5603228" cy="4240221"/>
          </a:xfrm>
          <a:effectLst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85506459"/>
              </p:ext>
            </p:extLst>
          </p:nvPr>
        </p:nvGraphicFramePr>
        <p:xfrm>
          <a:off x="3095328" y="2636912"/>
          <a:ext cx="6048672" cy="3915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800" dirty="0"/>
              <a:t>Динамика поступлений имущественных налогов в местный бюджет                                         </a:t>
            </a:r>
            <a:r>
              <a:rPr lang="ru-RU" sz="1100" dirty="0" err="1"/>
              <a:t>тыс.рублей</a:t>
            </a:r>
            <a:endParaRPr lang="ru-RU" sz="1100" dirty="0"/>
          </a:p>
        </p:txBody>
      </p:sp>
      <p:pic>
        <p:nvPicPr>
          <p:cNvPr id="4" name="Содержимое 3" descr="i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4212" y="3049587"/>
            <a:ext cx="2695575" cy="180975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65335063"/>
              </p:ext>
            </p:extLst>
          </p:nvPr>
        </p:nvGraphicFramePr>
        <p:xfrm>
          <a:off x="214282" y="357187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143248"/>
            <a:ext cx="44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Налог на имущество физических лиц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52901852"/>
              </p:ext>
            </p:extLst>
          </p:nvPr>
        </p:nvGraphicFramePr>
        <p:xfrm>
          <a:off x="4283968" y="1008422"/>
          <a:ext cx="457203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 descr="482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000108"/>
            <a:ext cx="2928958" cy="198238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br>
              <a:rPr lang="ru-RU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2024-2026годы</a:t>
            </a:r>
            <a:r>
              <a:rPr lang="ru-RU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067793"/>
              </p:ext>
            </p:extLst>
          </p:nvPr>
        </p:nvGraphicFramePr>
        <p:xfrm>
          <a:off x="467544" y="1340768"/>
          <a:ext cx="8208912" cy="3651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1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5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 </a:t>
                      </a:r>
                      <a:r>
                        <a:rPr kumimoji="0" lang="ru-RU" sz="16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3860,97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3055,03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2437,19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2918,35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2725,35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2076,30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298,972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329,677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360,892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362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 межбюджетные трансферты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643,65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5849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759318939"/>
              </p:ext>
            </p:extLst>
          </p:nvPr>
        </p:nvGraphicFramePr>
        <p:xfrm>
          <a:off x="35496" y="1268760"/>
          <a:ext cx="936104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 (%)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/>
              <a:t>Доля муниципальных программ в общем объеме расходов , запланированных на реализацию муниципальных программ Рождественского сельского поселения в 2024году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748464" cy="52565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956" y="2492896"/>
            <a:ext cx="3351886" cy="8669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Благоустройство территории Рождественского сельского поселения 12,04%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2492896"/>
            <a:ext cx="3497612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Развитие и сохранение культуры на территории Рождественского сельского поселения  31,78%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55776" y="1196752"/>
            <a:ext cx="3960440" cy="8749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Всего 44,56%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99792" y="4149080"/>
            <a:ext cx="3888432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Пожарная безопасность на территории Рождественского сельского поселения 0,74%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Структура муниципальных программ Рождественского сельского поселения на 2024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829196"/>
          </a:xfrm>
          <a:solidFill>
            <a:srgbClr val="0070C0"/>
          </a:solidFill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85720" y="1714488"/>
            <a:ext cx="8358246" cy="48726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Всего </a:t>
            </a:r>
          </a:p>
          <a:p>
            <a:pPr algn="ctr"/>
            <a:r>
              <a:rPr lang="ru-RU" b="1" dirty="0"/>
              <a:t>               2775,32 тыс. руб.</a:t>
            </a:r>
          </a:p>
        </p:txBody>
      </p:sp>
      <p:sp>
        <p:nvSpPr>
          <p:cNvPr id="5" name="Овал 4"/>
          <p:cNvSpPr/>
          <p:nvPr/>
        </p:nvSpPr>
        <p:spPr>
          <a:xfrm>
            <a:off x="3071802" y="2000240"/>
            <a:ext cx="3000396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Социальные программы (1979,33тыс. руб.-31,78%)</a:t>
            </a:r>
          </a:p>
        </p:txBody>
      </p:sp>
      <p:sp>
        <p:nvSpPr>
          <p:cNvPr id="6" name="Овал 5"/>
          <p:cNvSpPr/>
          <p:nvPr/>
        </p:nvSpPr>
        <p:spPr>
          <a:xfrm>
            <a:off x="539552" y="3222096"/>
            <a:ext cx="3024336" cy="1857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Инфраструктурные программы (749,82тыс.руб.-12,04%</a:t>
            </a:r>
          </a:p>
        </p:txBody>
      </p:sp>
      <p:sp>
        <p:nvSpPr>
          <p:cNvPr id="9" name="Овал 8"/>
          <p:cNvSpPr/>
          <p:nvPr/>
        </p:nvSpPr>
        <p:spPr>
          <a:xfrm>
            <a:off x="5508104" y="3293534"/>
            <a:ext cx="2880320" cy="1714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Защита от ЧС (46,17 </a:t>
            </a:r>
            <a:r>
              <a:rPr lang="ru-RU" dirty="0" err="1">
                <a:solidFill>
                  <a:schemeClr val="bg2"/>
                </a:solidFill>
              </a:rPr>
              <a:t>тыс.руб</a:t>
            </a:r>
            <a:r>
              <a:rPr lang="ru-RU" dirty="0">
                <a:solidFill>
                  <a:schemeClr val="bg2"/>
                </a:solidFill>
              </a:rPr>
              <a:t> 0,74%)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ne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  <a:defRPr/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«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Рождественского сельского поселения , а именно: проекта бюджета поселения на предстоящий 2024 год и на плановый период 2025и 2026 годов</a:t>
            </a:r>
          </a:p>
          <a:p>
            <a:pPr algn="just">
              <a:buNone/>
              <a:defRPr/>
            </a:pPr>
            <a:r>
              <a:rPr lang="ru-RU" i="1" dirty="0">
                <a:solidFill>
                  <a:srgbClr val="002060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сельского поселения затрагивает интересы каждого жителя Рождественского сельского поселения.</a:t>
            </a:r>
          </a:p>
          <a:p>
            <a:pPr algn="just">
              <a:buNone/>
              <a:defRPr/>
            </a:pPr>
            <a:r>
              <a:rPr lang="ru-RU" dirty="0"/>
              <a:t> </a:t>
            </a:r>
            <a:r>
              <a:rPr lang="ru-RU" dirty="0">
                <a:solidFill>
                  <a:schemeClr val="hlink"/>
                </a:solidFill>
              </a:rPr>
              <a:t>Мы постарались в доступной и понятной форме для граждан, показать основные показатели бюджета поселения.</a:t>
            </a:r>
          </a:p>
          <a:p>
            <a:pPr algn="ctr">
              <a:defRPr/>
            </a:pPr>
            <a:endParaRPr lang="ru-RU" i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  <a:p>
            <a:pPr algn="ctr">
              <a:defRPr/>
            </a:pPr>
            <a:r>
              <a:rPr lang="ru-RU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Рождественском сельском поселении</a:t>
            </a:r>
          </a:p>
          <a:p>
            <a:endParaRPr lang="ru-RU" dirty="0"/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/>
              <a:t>Расходы местного бюджета, формируемые в рамках муниципальных программ Рождественского сельского поселения и непрограммные расходы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9505056" cy="5312394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ru-RU" sz="1600" dirty="0"/>
              <a:t>          2023</a:t>
            </a:r>
            <a:r>
              <a:rPr lang="ru-RU" dirty="0"/>
              <a:t>                        </a:t>
            </a:r>
            <a:r>
              <a:rPr lang="ru-RU" sz="1600" dirty="0"/>
              <a:t>2024                                2025                                   2026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395536" y="1916832"/>
            <a:ext cx="1584176" cy="158360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3176,61 </a:t>
            </a:r>
            <a:r>
              <a:rPr lang="ru-RU" sz="1600" dirty="0"/>
              <a:t>тыс. рублей</a:t>
            </a:r>
          </a:p>
        </p:txBody>
      </p:sp>
      <p:sp>
        <p:nvSpPr>
          <p:cNvPr id="6" name="Овал 5"/>
          <p:cNvSpPr/>
          <p:nvPr/>
        </p:nvSpPr>
        <p:spPr>
          <a:xfrm>
            <a:off x="5076056" y="1844824"/>
            <a:ext cx="1440160" cy="144016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643,79</a:t>
            </a:r>
          </a:p>
          <a:p>
            <a:pPr algn="ctr"/>
            <a:r>
              <a:rPr lang="ru-RU" dirty="0"/>
              <a:t>тыс. рублей</a:t>
            </a:r>
          </a:p>
        </p:txBody>
      </p:sp>
      <p:sp>
        <p:nvSpPr>
          <p:cNvPr id="7" name="Овал 6"/>
          <p:cNvSpPr/>
          <p:nvPr/>
        </p:nvSpPr>
        <p:spPr>
          <a:xfrm>
            <a:off x="827584" y="3068960"/>
            <a:ext cx="1656184" cy="171736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4654,47 тыс. рублей</a:t>
            </a:r>
          </a:p>
        </p:txBody>
      </p:sp>
      <p:sp>
        <p:nvSpPr>
          <p:cNvPr id="8" name="Овал 7"/>
          <p:cNvSpPr/>
          <p:nvPr/>
        </p:nvSpPr>
        <p:spPr>
          <a:xfrm>
            <a:off x="2915816" y="3068960"/>
            <a:ext cx="1728192" cy="172819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3452,35</a:t>
            </a:r>
          </a:p>
          <a:p>
            <a:pPr algn="ctr"/>
            <a:r>
              <a:rPr lang="ru-RU" i="1" dirty="0"/>
              <a:t>тыс. рублей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785786" y="4929198"/>
            <a:ext cx="357190" cy="35719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786" y="5572140"/>
            <a:ext cx="357190" cy="35719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4786322"/>
            <a:ext cx="66699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</a:t>
            </a:r>
            <a:r>
              <a:rPr lang="ru-RU" sz="1600" dirty="0"/>
              <a:t>расходы местного бюджета , формируемые в рамках муниципальных программ  Рождественского сельского поселения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5852" y="550070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программные расходы местного бюджета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55776" y="1844824"/>
            <a:ext cx="1584176" cy="159256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2775,32 тыс. рублей</a:t>
            </a:r>
          </a:p>
        </p:txBody>
      </p:sp>
      <p:sp>
        <p:nvSpPr>
          <p:cNvPr id="17" name="Овал 16"/>
          <p:cNvSpPr/>
          <p:nvPr/>
        </p:nvSpPr>
        <p:spPr>
          <a:xfrm>
            <a:off x="5004048" y="3140968"/>
            <a:ext cx="1728192" cy="165618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3469,33</a:t>
            </a:r>
          </a:p>
          <a:p>
            <a:pPr algn="ctr"/>
            <a:r>
              <a:rPr lang="ru-RU" i="1" dirty="0"/>
              <a:t>тыс. рублей</a:t>
            </a:r>
          </a:p>
        </p:txBody>
      </p:sp>
      <p:sp>
        <p:nvSpPr>
          <p:cNvPr id="18" name="Овал 17"/>
          <p:cNvSpPr/>
          <p:nvPr/>
        </p:nvSpPr>
        <p:spPr>
          <a:xfrm>
            <a:off x="7380312" y="1988840"/>
            <a:ext cx="1440160" cy="136815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279,65 тыс. рублей</a:t>
            </a:r>
          </a:p>
        </p:txBody>
      </p:sp>
      <p:sp>
        <p:nvSpPr>
          <p:cNvPr id="19" name="Овал 18"/>
          <p:cNvSpPr/>
          <p:nvPr/>
        </p:nvSpPr>
        <p:spPr>
          <a:xfrm>
            <a:off x="7308304" y="3429000"/>
            <a:ext cx="1656184" cy="158417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3155,82 тыс. рублей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Раздел «Общегосударственные вопросы»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85860"/>
            <a:ext cx="4246762" cy="35833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Резервный фонд Рождественского сельского поселения – 0,0 тыс.рублей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администраций – 3068,23тыс.рублей 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-Другие  общегосударственные вопросы  85,14 тыс.руб.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29203938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857232"/>
          </a:xfrm>
        </p:spPr>
        <p:txBody>
          <a:bodyPr/>
          <a:lstStyle/>
          <a:p>
            <a:r>
              <a:rPr lang="ru-RU" dirty="0"/>
              <a:t>Культура, кинематография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67711113"/>
              </p:ext>
            </p:extLst>
          </p:nvPr>
        </p:nvGraphicFramePr>
        <p:xfrm>
          <a:off x="4799246" y="3140968"/>
          <a:ext cx="3786214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 5"/>
          <p:cNvSpPr/>
          <p:nvPr/>
        </p:nvSpPr>
        <p:spPr>
          <a:xfrm>
            <a:off x="428596" y="107154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10" y="1000108"/>
            <a:ext cx="5429288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Финансовое обеспечение выполнения  муниципальной программы учреждением культуры – 1979,33тыс.рублей  в 2024 году; 542,79тыс.рублей в 2025 году;  178,66тыс.рублей в 2026 году.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24944"/>
            <a:ext cx="3866515" cy="257175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402" y="2420888"/>
            <a:ext cx="4546848" cy="3888472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МКУ «КДЦ»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6815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Д</a:t>
            </a:r>
            <a:r>
              <a:rPr lang="ru-RU" sz="3200" dirty="0"/>
              <a:t>инамика расходов местного бюджета на пожарную безопасность территории поселения</a:t>
            </a:r>
          </a:p>
        </p:txBody>
      </p:sp>
      <p:pic>
        <p:nvPicPr>
          <p:cNvPr id="4" name="Содержимое 3" descr="48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628800"/>
            <a:ext cx="3709076" cy="230425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60008421"/>
              </p:ext>
            </p:extLst>
          </p:nvPr>
        </p:nvGraphicFramePr>
        <p:xfrm>
          <a:off x="1187624" y="6165304"/>
          <a:ext cx="50405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2285992"/>
            <a:ext cx="1282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Тыс. рублей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A91D3-EE05-7456-3F9C-05427957E3D6}"/>
              </a:ext>
            </a:extLst>
          </p:cNvPr>
          <p:cNvSpPr txBox="1"/>
          <p:nvPr/>
        </p:nvSpPr>
        <p:spPr>
          <a:xfrm>
            <a:off x="1522834" y="3794760"/>
            <a:ext cx="47053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46,17 тыс. рублей ,из них:</a:t>
            </a:r>
          </a:p>
          <a:p>
            <a:pPr>
              <a:buFontTx/>
              <a:buChar char="-"/>
            </a:pP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46,17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Финансирование мероприятий по развитию жилищно-коммунальной инфраструктуры и национальной экономики в 2024 году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749,83 тыс. рублей ,из них:</a:t>
            </a:r>
          </a:p>
          <a:p>
            <a:pPr>
              <a:buFontTx/>
              <a:buChar char="-"/>
            </a:pP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Дорожное хозяйство – 570,06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-Благоустройство – 179,77 тыс.руб.,</a:t>
            </a:r>
          </a:p>
          <a:p>
            <a:pPr>
              <a:buFontTx/>
              <a:buChar char="-"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</a:bodyPr>
          <a:lstStyle/>
          <a:p>
            <a:r>
              <a:rPr lang="ru-RU" sz="2800" dirty="0"/>
              <a:t>Структура Безвозмездных поступлений (в сопоставимых условиях) в 2023-2026 годах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11042"/>
              </p:ext>
            </p:extLst>
          </p:nvPr>
        </p:nvGraphicFramePr>
        <p:xfrm>
          <a:off x="457200" y="1285875"/>
          <a:ext cx="8229600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01608" cy="850386"/>
          </a:xfrm>
        </p:spPr>
        <p:txBody>
          <a:bodyPr>
            <a:normAutofit fontScale="90000"/>
          </a:bodyPr>
          <a:lstStyle/>
          <a:p>
            <a:br>
              <a:rPr lang="ru-RU" sz="2800" dirty="0"/>
            </a:br>
            <a:r>
              <a:rPr lang="ru-RU" sz="2800" dirty="0"/>
              <a:t>Объем безвозмездных поступлений в 2022-2025 годах      </a:t>
            </a:r>
            <a:r>
              <a:rPr lang="ru-RU" sz="1800" dirty="0"/>
              <a:t>(тыс.рублей)</a:t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967973"/>
              </p:ext>
            </p:extLst>
          </p:nvPr>
        </p:nvGraphicFramePr>
        <p:xfrm>
          <a:off x="37678" y="790178"/>
          <a:ext cx="8229600" cy="5143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/>
          <a:lstStyle/>
          <a:p>
            <a:r>
              <a:rPr lang="ru-RU" dirty="0"/>
              <a:t>Основные понятия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Autofit/>
          </a:bodyPr>
          <a:lstStyle/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Бюджет 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Бюджетная система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основанная на экономических отношениях и государственном устройстве,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регулируемая нормами права совокупность бюджетов различных территориальных уровней.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Доходы бюджета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денежные средства, поступающие в бюджет в соответствии с законодательством.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Расходы бюджета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выплачиваемые из бюджета денежные средства, которые направляются на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финансовое обеспечение задач и функций государства и местного самоуправления.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Бюджетные ассигнования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предельные объемы денежных средств, предусмотренных в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соответствующем финансовом году для исполнения бюджетных обязательств.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Бюджетные обязательства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обязанность расходования средств бюджета в течение определенного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срока, возникающая в соответствии с законом (решением) о бюджете и со сводной бюджетной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росписью.</a:t>
            </a: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Муниципальный долг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долговые обязательства, принятые на себя муниципальным образованием.</a:t>
            </a: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Межбюджетные отношения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это финансовые отношения между федеральными органами власти,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органами власти субъектов РФ и муниципальными образованиями по вопросам регулирования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бюджетных правоотношений, организации и осуществления бюджетного процесса.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Межбюджетные трансферты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– денежные средства, перечисляемые из одного бюджета бюджетной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системы РФ другому.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227457"/>
              </p:ext>
            </p:extLst>
          </p:nvPr>
        </p:nvGraphicFramePr>
        <p:xfrm>
          <a:off x="457200" y="642938"/>
          <a:ext cx="8229600" cy="46434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345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baseline="0" dirty="0">
                          <a:solidFill>
                            <a:srgbClr val="00B0F0"/>
                          </a:solidFill>
                        </a:rPr>
                        <a:t>Об утверждении Порядка и сроков составления проекта местного бюджета на очередной финансовый год и на плановый период </a:t>
                      </a:r>
                    </a:p>
                    <a:p>
                      <a:pPr algn="ctr"/>
                      <a:r>
                        <a:rPr lang="ru-RU" baseline="0" dirty="0">
                          <a:solidFill>
                            <a:srgbClr val="00B0F0"/>
                          </a:solidFill>
                        </a:rPr>
                        <a:t>(Постановление Администрации Рождественского сельского поселения от 31.07.2020 № 28-п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00B0F0"/>
                          </a:solidFill>
                        </a:rPr>
                        <a:t>Основные направления бюджетной политики и основные направления налоговой политики   Рождественского сел</a:t>
                      </a:r>
                      <a:r>
                        <a:rPr lang="ru-RU" baseline="0" dirty="0">
                          <a:solidFill>
                            <a:srgbClr val="00B0F0"/>
                          </a:solidFill>
                        </a:rPr>
                        <a:t>ьского поселения на 2022-2024 годы (Администрации Рождественского сельского поселения) </a:t>
                      </a:r>
                      <a:r>
                        <a:rPr lang="ru-RU" dirty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00B0F0"/>
                          </a:solidFill>
                        </a:rPr>
                        <a:t>Муниципальные</a:t>
                      </a:r>
                      <a:r>
                        <a:rPr lang="ru-RU" baseline="0" dirty="0">
                          <a:solidFill>
                            <a:srgbClr val="00B0F0"/>
                          </a:solidFill>
                        </a:rPr>
                        <a:t> программы  Рождественского сельского поселения 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rgbClr val="00B0F0"/>
                          </a:solidFill>
                        </a:rPr>
                        <a:t>на 2023-2027 годы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21250017">
            <a:off x="496926" y="4273477"/>
            <a:ext cx="8206065" cy="176278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Основа формирования   местного бюджета  на 2024 год и плановый период 2025 и 2026 годов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848669862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+mn-lt"/>
              </a:rPr>
              <a:t>Бюджет на 2024 год и плановый период 2025 и 2026годов содержит приоритетные пути реализации основных задач:</a:t>
            </a: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1473855" cy="1000132"/>
          </a:xfrm>
          <a:prstGeom prst="ellipse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1300944" cy="742280"/>
          </a:xfrm>
          <a:prstGeom prst="ellipse">
            <a:avLst/>
          </a:prstGeom>
        </p:spPr>
      </p:pic>
      <p:pic>
        <p:nvPicPr>
          <p:cNvPr id="6" name="Рисунок 5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1333483" cy="1000112"/>
          </a:xfrm>
          <a:prstGeom prst="ellipse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572008"/>
            <a:ext cx="1289634" cy="833437"/>
          </a:xfrm>
          <a:prstGeom prst="ellipse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715016"/>
            <a:ext cx="1471613" cy="1002174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71604" y="1071546"/>
            <a:ext cx="7286676" cy="10001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эффективности и результативности имеющихся инструментов программно –целевого управления и </a:t>
            </a:r>
            <a:r>
              <a:rPr lang="ru-RU" dirty="0" err="1"/>
              <a:t>бюджетирования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условий для повышения качества предоставляемых муниципальных услуг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эффективности процедур проведения муниципальных закупок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500570"/>
            <a:ext cx="7215238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715016"/>
            <a:ext cx="728667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Обеспечение открытости бюджетного процесса перед гражданами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местного бюджета 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2024-2026 годы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743856"/>
              </p:ext>
            </p:extLst>
          </p:nvPr>
        </p:nvGraphicFramePr>
        <p:xfrm>
          <a:off x="0" y="1571612"/>
          <a:ext cx="8856981" cy="5094231"/>
        </p:xfrm>
        <a:graphic>
          <a:graphicData uri="http://schemas.openxmlformats.org/drawingml/2006/table">
            <a:tbl>
              <a:tblPr/>
              <a:tblGrid>
                <a:gridCol w="2390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5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3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 на 2024 год</a:t>
                      </a:r>
                      <a:endParaRPr kumimoji="0" lang="ru-RU" sz="1600" b="1" kern="1200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2025 год</a:t>
                      </a:r>
                      <a:endParaRPr kumimoji="0" lang="ru-RU" sz="1600" b="1" kern="1200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2026 год</a:t>
                      </a:r>
                      <a:endParaRPr kumimoji="0" lang="ru-RU" sz="1600" b="1" kern="1200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5787,37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4210,13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3597,29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 и неналоговые доходы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1926,40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1155,10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1160,10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Безвозмездные поступления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3860,97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3055,03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2437,19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EE30E5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6227,67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EE30E5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4113,12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EE30E5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3435,47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Условно утвержденные расходы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>
                          <a:solidFill>
                            <a:srgbClr val="EE30E5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>
                          <a:solidFill>
                            <a:srgbClr val="EE30E5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97,011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EE30E5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161,82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21442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>
                <a:solidFill>
                  <a:prstClr val="black"/>
                </a:solidFill>
              </a:rPr>
              <a:t>тыс. 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/>
              <a:t>Основные параметры местного бюджета на 2024 год</a:t>
            </a: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219330"/>
              </p:ext>
            </p:extLst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Доходы бюджета </a:t>
                      </a:r>
                    </a:p>
                    <a:p>
                      <a:pPr algn="ctr"/>
                      <a:r>
                        <a:rPr lang="ru-RU" sz="1800" dirty="0"/>
                        <a:t>5787,37</a:t>
                      </a:r>
                      <a:r>
                        <a:rPr lang="ru-RU" sz="1400" dirty="0"/>
                        <a:t>тыс.рублей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881444"/>
              </p:ext>
            </p:extLst>
          </p:nvPr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       Расходы бюджета</a:t>
                      </a:r>
                    </a:p>
                    <a:p>
                      <a:pPr algn="ctr"/>
                      <a:r>
                        <a:rPr lang="ru-RU" dirty="0"/>
                        <a:t>         6227,67</a:t>
                      </a:r>
                      <a:r>
                        <a:rPr lang="ru-RU" sz="1400" dirty="0"/>
                        <a:t>тыс.рублей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10935"/>
              </p:ext>
            </p:extLst>
          </p:nvPr>
        </p:nvGraphicFramePr>
        <p:xfrm>
          <a:off x="1043608" y="1857362"/>
          <a:ext cx="3171202" cy="5597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1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7725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bg1"/>
                          </a:solidFill>
                        </a:rPr>
                        <a:t>Доходы от использования имущества, находящегося</a:t>
                      </a:r>
                      <a:r>
                        <a:rPr lang="ru-RU" sz="1600" b="0" baseline="0" dirty="0">
                          <a:solidFill>
                            <a:schemeClr val="bg1"/>
                          </a:solidFill>
                        </a:rPr>
                        <a:t> в  муниципальной собственности   652,8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488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</a:t>
                      </a:r>
                      <a:r>
                        <a:rPr lang="ru-RU" sz="1600" baseline="0" dirty="0"/>
                        <a:t> на доходы физических лиц  156,00</a:t>
                      </a:r>
                      <a:endParaRPr lang="ru-RU" sz="16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Налоги на</a:t>
                      </a:r>
                      <a:r>
                        <a:rPr lang="ru-RU" sz="1600" baseline="0" dirty="0"/>
                        <a:t> имущество, доходы от  продажи материальных и нематериальных активов 979,00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380"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Государственная пошлина  4,00</a:t>
                      </a:r>
                      <a:endParaRPr lang="ru-RU" sz="1600" dirty="0"/>
                    </a:p>
                  </a:txBody>
                  <a:tcPr>
                    <a:solidFill>
                      <a:srgbClr val="F4D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302"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Безвозмездные поступления  3860,97</a:t>
                      </a:r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681">
                <a:tc>
                  <a:txBody>
                    <a:bodyPr/>
                    <a:lstStyle/>
                    <a:p>
                      <a:r>
                        <a:rPr lang="ru-RU" sz="1600" dirty="0"/>
                        <a:t>Штрафы, санкции, возмещение ущерба 4,00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761">
                <a:tc>
                  <a:txBody>
                    <a:bodyPr/>
                    <a:lstStyle/>
                    <a:p>
                      <a:r>
                        <a:rPr lang="ru-RU" sz="1600" dirty="0"/>
                        <a:t>Единый сельскохозяйственный налог  3,00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964">
                <a:tc>
                  <a:txBody>
                    <a:bodyPr/>
                    <a:lstStyle/>
                    <a:p>
                      <a:r>
                        <a:rPr lang="ru-RU" sz="1600" dirty="0"/>
                        <a:t>Платные </a:t>
                      </a:r>
                      <a:r>
                        <a:rPr lang="ru-RU" sz="1600" dirty="0" err="1"/>
                        <a:t>услуги,доходы</a:t>
                      </a:r>
                      <a:r>
                        <a:rPr lang="ru-RU" sz="1600" dirty="0"/>
                        <a:t> от компенсации затрат государства  127,6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997329"/>
              </p:ext>
            </p:extLst>
          </p:nvPr>
        </p:nvGraphicFramePr>
        <p:xfrm>
          <a:off x="5214942" y="1857362"/>
          <a:ext cx="3643338" cy="4157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6447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</a:rPr>
                        <a:t>Общегосударственные вопросы  3153,37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175">
                <a:tc>
                  <a:txBody>
                    <a:bodyPr/>
                    <a:lstStyle/>
                    <a:p>
                      <a:r>
                        <a:rPr lang="ru-RU" dirty="0"/>
                        <a:t>Культура, кинематография  1979,33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273">
                <a:tc>
                  <a:txBody>
                    <a:bodyPr/>
                    <a:lstStyle/>
                    <a:p>
                      <a:r>
                        <a:rPr lang="ru-RU" dirty="0"/>
                        <a:t>Жилищно –коммунальное  хозяйство  179,77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736">
                <a:tc>
                  <a:txBody>
                    <a:bodyPr/>
                    <a:lstStyle/>
                    <a:p>
                      <a:r>
                        <a:rPr lang="ru-RU" dirty="0"/>
                        <a:t>Национальная оборона  298,97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2247">
                <a:tc>
                  <a:txBody>
                    <a:bodyPr/>
                    <a:lstStyle/>
                    <a:p>
                      <a:r>
                        <a:rPr lang="ru-RU" dirty="0"/>
                        <a:t>Национальная безопасность и правоохранительная деятельность 46,17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299">
                <a:tc>
                  <a:txBody>
                    <a:bodyPr/>
                    <a:lstStyle/>
                    <a:p>
                      <a:r>
                        <a:rPr lang="ru-RU" dirty="0"/>
                        <a:t>Национальная экономика</a:t>
                      </a:r>
                      <a:r>
                        <a:rPr lang="ru-RU" baseline="0" dirty="0"/>
                        <a:t> 570,06</a:t>
                      </a:r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/>
                </a:solidFill>
                <a:latin typeface="+mn-lt"/>
              </a:rPr>
              <a:t>Динамика доходов бюджета </a:t>
            </a:r>
            <a:br>
              <a:rPr lang="ru-RU" sz="3200" dirty="0">
                <a:solidFill>
                  <a:schemeClr val="accent2"/>
                </a:solidFill>
                <a:latin typeface="+mn-lt"/>
              </a:rPr>
            </a:br>
            <a:r>
              <a:rPr lang="ru-RU" sz="3200" dirty="0">
                <a:solidFill>
                  <a:schemeClr val="accent2"/>
                </a:solidFill>
                <a:latin typeface="+mn-lt"/>
              </a:rPr>
              <a:t>Рождественского сельского поселения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612142"/>
              </p:ext>
            </p:extLst>
          </p:nvPr>
        </p:nvGraphicFramePr>
        <p:xfrm>
          <a:off x="467544" y="1412776"/>
          <a:ext cx="8075239" cy="473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3758</TotalTime>
  <Words>1406</Words>
  <Application>Microsoft Office PowerPoint</Application>
  <PresentationFormat>Экран (4:3)</PresentationFormat>
  <Paragraphs>313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Book Antiqua</vt:lpstr>
      <vt:lpstr>Calibri</vt:lpstr>
      <vt:lpstr>Lucida Sans</vt:lpstr>
      <vt:lpstr>Showcard Gothic</vt:lpstr>
      <vt:lpstr>Times New Roman</vt:lpstr>
      <vt:lpstr>Trebuchet MS</vt:lpstr>
      <vt:lpstr>Wingdings</vt:lpstr>
      <vt:lpstr>Wingdings 2</vt:lpstr>
      <vt:lpstr>Wingdings 3</vt:lpstr>
      <vt:lpstr>Апекс</vt:lpstr>
      <vt:lpstr>   бюджет РОЖДЕСТВЕНСКОГО сельского поселения Дальнереченского муниципального  района на 2024год и на плановый период 2025 и 2026 годов </vt:lpstr>
      <vt:lpstr>Что такое «Бюджет для граждан?»</vt:lpstr>
      <vt:lpstr>Основные понятия</vt:lpstr>
      <vt:lpstr>Презентация PowerPoint</vt:lpstr>
      <vt:lpstr>Презентация PowerPoint</vt:lpstr>
      <vt:lpstr>Бюджет на 2024 год и плановый период 2025 и 2026годов содержит приоритетные пути реализации основных задач:</vt:lpstr>
      <vt:lpstr>Основные характеристики местного бюджета  на 2024-2026 годы</vt:lpstr>
      <vt:lpstr>Основные параметры местного бюджета на 2024 год</vt:lpstr>
      <vt:lpstr>Динамика доходов бюджета  Рождественского сельского поселения </vt:lpstr>
      <vt:lpstr>Презентация PowerPoint</vt:lpstr>
      <vt:lpstr>Основные направления налоговой политики Рождественского сельского поселения </vt:lpstr>
      <vt:lpstr>Презентация PowerPoint</vt:lpstr>
      <vt:lpstr>Структура налоговых и неналоговых доходов местного бюджета в 2024-2026 годах</vt:lpstr>
      <vt:lpstr>Динамика поступлений налога на доходы физических лиц в местный бюджет </vt:lpstr>
      <vt:lpstr>Динамика поступлений имущественных налогов в местный бюджет                                         тыс.рублей</vt:lpstr>
      <vt:lpstr>Объемы межбюджетных трансфертов  на 2024-2026годы </vt:lpstr>
      <vt:lpstr>Презентация PowerPoint</vt:lpstr>
      <vt:lpstr>Доля муниципальных программ в общем объеме расходов , запланированных на реализацию муниципальных программ Рождественского сельского поселения в 2024году</vt:lpstr>
      <vt:lpstr>Структура муниципальных программ Рождественского сельского поселения на 2024 год</vt:lpstr>
      <vt:lpstr>Расходы местного бюджета, формируемые в рамках муниципальных программ Рождественского сельского поселения и непрограммные расходы</vt:lpstr>
      <vt:lpstr>Раздел «Общегосударственные вопросы»</vt:lpstr>
      <vt:lpstr>Культура, кинематография </vt:lpstr>
      <vt:lpstr>Динамика расходов местного бюджета на пожарную безопасность территории поселения</vt:lpstr>
      <vt:lpstr>Финансирование мероприятий по развитию жилищно-коммунальной инфраструктуры и национальной экономики в 2024 году</vt:lpstr>
      <vt:lpstr>Структура Безвозмездных поступлений (в сопоставимых условиях) в 2023-2026 годах </vt:lpstr>
      <vt:lpstr> Объем безвозмездных поступлений в 2022-2025 годах      (тыс.рублей)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бюджета Барабанщиковскго сельского поселения 2016г.</dc:title>
  <dc:creator>1</dc:creator>
  <cp:lastModifiedBy>Пользователь</cp:lastModifiedBy>
  <cp:revision>302</cp:revision>
  <dcterms:created xsi:type="dcterms:W3CDTF">2015-12-04T10:25:22Z</dcterms:created>
  <dcterms:modified xsi:type="dcterms:W3CDTF">2024-02-26T06:12:47Z</dcterms:modified>
</cp:coreProperties>
</file>