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82" r:id="rId3"/>
    <p:sldId id="283" r:id="rId4"/>
    <p:sldId id="257" r:id="rId5"/>
    <p:sldId id="286" r:id="rId6"/>
    <p:sldId id="259" r:id="rId7"/>
    <p:sldId id="287" r:id="rId8"/>
    <p:sldId id="260" r:id="rId9"/>
    <p:sldId id="261" r:id="rId10"/>
    <p:sldId id="262" r:id="rId11"/>
    <p:sldId id="263" r:id="rId12"/>
    <p:sldId id="288" r:id="rId13"/>
    <p:sldId id="281" r:id="rId14"/>
    <p:sldId id="266" r:id="rId15"/>
    <p:sldId id="268" r:id="rId16"/>
    <p:sldId id="291" r:id="rId17"/>
    <p:sldId id="28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  <p:cmAuthor id="1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2" autoAdjust="0"/>
    <p:restoredTop sz="94472" autoAdjust="0"/>
  </p:normalViewPr>
  <p:slideViewPr>
    <p:cSldViewPr>
      <p:cViewPr varScale="1">
        <p:scale>
          <a:sx n="101" d="100"/>
          <a:sy n="101" d="100"/>
        </p:scale>
        <p:origin x="15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DA023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dirty="0"/>
                      <a:t>2022</a:t>
                    </a:r>
                  </a:p>
                  <a:p>
                    <a:r>
                      <a:rPr lang="en-US" dirty="0"/>
                      <a:t>1167,04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45-442A-9FA7-2A6C323A8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1024,80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D45-442A-9FA7-2A6C323A893D}"/>
                </c:ext>
              </c:extLst>
            </c:dLbl>
            <c:dLbl>
              <c:idx val="2"/>
              <c:layout>
                <c:manualLayout>
                  <c:x val="4.71812660900810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2024г</a:t>
                    </a:r>
                  </a:p>
                  <a:p>
                    <a:r>
                      <a:rPr lang="ru-RU" dirty="0"/>
                      <a:t>1032,80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45-442A-9FA7-2A6C323A89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/>
                      <a:t>2025г</a:t>
                    </a:r>
                    <a:endParaRPr lang="ru-RU" dirty="0"/>
                  </a:p>
                  <a:p>
                    <a:r>
                      <a:rPr lang="ru-RU" dirty="0"/>
                      <a:t>1029,80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D45-442A-9FA7-2A6C323A8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1167.04</c:v>
                </c:pt>
                <c:pt idx="1">
                  <c:v>1024.8</c:v>
                </c:pt>
                <c:pt idx="2">
                  <c:v>1032.8</c:v>
                </c:pt>
                <c:pt idx="3">
                  <c:v>1029.8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4-9D45-442A-9FA7-2A6C323A89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AA2B1E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3131,80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1B-48E6-AA1B-E554B46D61C4}"/>
                </c:ext>
              </c:extLst>
            </c:dLbl>
            <c:dLbl>
              <c:idx val="1"/>
              <c:layout>
                <c:manualLayout>
                  <c:x val="7.863544348346841E-3"/>
                  <c:y val="-0.1072509676866346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3836,67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D45-442A-9FA7-2A6C323A89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/>
                      <a:t>2024г</a:t>
                    </a:r>
                  </a:p>
                  <a:p>
                    <a:r>
                      <a:rPr lang="ru-RU" dirty="0"/>
                      <a:t>5808,49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D45-442A-9FA7-2A6C323A893D}"/>
                </c:ext>
              </c:extLst>
            </c:dLbl>
            <c:dLbl>
              <c:idx val="3"/>
              <c:layout>
                <c:manualLayout>
                  <c:x val="-1.1533065146622764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2025г</a:t>
                    </a:r>
                  </a:p>
                  <a:p>
                    <a:r>
                      <a:rPr lang="ru-RU" dirty="0"/>
                      <a:t>5791,08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D45-442A-9FA7-2A6C323A8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3131.8</c:v>
                </c:pt>
                <c:pt idx="1">
                  <c:v>3867.67</c:v>
                </c:pt>
                <c:pt idx="2">
                  <c:v>5808.49</c:v>
                </c:pt>
                <c:pt idx="3">
                  <c:v>5791.08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9-9D45-442A-9FA7-2A6C323A8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514880"/>
        <c:axId val="63537536"/>
        <c:axId val="0"/>
      </c:bar3DChart>
      <c:catAx>
        <c:axId val="6351488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37536"/>
        <c:crosses val="autoZero"/>
        <c:auto val="1"/>
        <c:lblAlgn val="ctr"/>
        <c:lblOffset val="100"/>
        <c:noMultiLvlLbl val="1"/>
      </c:catAx>
      <c:valAx>
        <c:axId val="6353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1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65631596489288"/>
          <c:y val="0.19488773734135365"/>
          <c:w val="0.70099868766404416"/>
          <c:h val="0.80511220472440947"/>
        </c:manualLayout>
      </c:layout>
      <c:bar3DChart>
        <c:barDir val="col"/>
        <c:grouping val="standar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019072"/>
        <c:axId val="86033152"/>
        <c:axId val="85843968"/>
      </c:bar3DChart>
      <c:catAx>
        <c:axId val="8601907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86033152"/>
        <c:crosses val="autoZero"/>
        <c:auto val="1"/>
        <c:lblAlgn val="ctr"/>
        <c:lblOffset val="100"/>
        <c:noMultiLvlLbl val="1"/>
      </c:catAx>
      <c:valAx>
        <c:axId val="8603315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86019072"/>
        <c:crosses val="autoZero"/>
        <c:crossBetween val="between"/>
      </c:valAx>
      <c:serAx>
        <c:axId val="85843968"/>
        <c:scaling>
          <c:orientation val="minMax"/>
        </c:scaling>
        <c:delete val="1"/>
        <c:axPos val="b"/>
        <c:majorTickMark val="cross"/>
        <c:minorTickMark val="cross"/>
        <c:tickLblPos val="none"/>
        <c:crossAx val="86033152"/>
        <c:crosses val="autoZero"/>
      </c:serAx>
    </c:plotArea>
    <c:legend>
      <c:legendPos val="r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900153105861818"/>
          <c:y val="2.7481475749192328E-2"/>
          <c:w val="0.66791204918829594"/>
          <c:h val="0.6329983168565867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736.3</c:v>
                </c:pt>
                <c:pt idx="1">
                  <c:v>701.7</c:v>
                </c:pt>
                <c:pt idx="2">
                  <c:v>0</c:v>
                </c:pt>
                <c:pt idx="3">
                  <c:v>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2-456F-8A71-CBD67FF99C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172.95699999999999</c:v>
                </c:pt>
                <c:pt idx="1">
                  <c:v>215.6</c:v>
                </c:pt>
                <c:pt idx="2">
                  <c:v>225.6</c:v>
                </c:pt>
                <c:pt idx="3">
                  <c:v>233.7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2-456F-8A71-CBD67FF99C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2222.5500000000002</c:v>
                </c:pt>
                <c:pt idx="1">
                  <c:v>2919.4</c:v>
                </c:pt>
                <c:pt idx="2">
                  <c:v>2918.4</c:v>
                </c:pt>
                <c:pt idx="3">
                  <c:v>2725.4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2-456F-8A71-CBD67FF99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5788160"/>
        <c:axId val="105789696"/>
        <c:axId val="0"/>
      </c:bar3DChart>
      <c:catAx>
        <c:axId val="10578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789696"/>
        <c:crosses val="autoZero"/>
        <c:auto val="1"/>
        <c:lblAlgn val="ctr"/>
        <c:lblOffset val="100"/>
        <c:noMultiLvlLbl val="1"/>
      </c:catAx>
      <c:valAx>
        <c:axId val="1057896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5788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004277243124"/>
          <c:y val="3.5024471577624505E-2"/>
          <c:w val="0.89128353747448263"/>
          <c:h val="0.65997261018625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/>
                      <a:t>2022 г</a:t>
                    </a:r>
                  </a:p>
                  <a:p>
                    <a:pPr>
                      <a:defRPr sz="900"/>
                    </a:pPr>
                    <a:r>
                      <a:rPr lang="ru-RU" sz="900" dirty="0"/>
                      <a:t>2222,55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42-4C1B-908A-59D3918049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2-4C1B-908A-59D391804996}"/>
                </c:ext>
              </c:extLst>
            </c:dLbl>
            <c:dLbl>
              <c:idx val="2"/>
              <c:layout>
                <c:manualLayout>
                  <c:x val="-6.1728395061728392E-3"/>
                  <c:y val="7.407381484812570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2022г</a:t>
                    </a:r>
                  </a:p>
                  <a:p>
                    <a:r>
                      <a:rPr lang="ru-RU" dirty="0"/>
                      <a:t>736,3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42-4C1B-908A-59D3918049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2016 г</a:t>
                    </a:r>
                  </a:p>
                  <a:p>
                    <a:r>
                      <a:rPr lang="ru-RU"/>
                      <a:t>950,0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2222.5500000000002</c:v>
                </c:pt>
                <c:pt idx="1">
                  <c:v>172.96</c:v>
                </c:pt>
                <c:pt idx="2">
                  <c:v>736.3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42-4C1B-908A-59D3918049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2023г</a:t>
                    </a:r>
                  </a:p>
                  <a:p>
                    <a:r>
                      <a:rPr lang="ru-RU" dirty="0"/>
                      <a:t>2919,35</a:t>
                    </a:r>
                  </a:p>
                  <a:p>
                    <a:endParaRPr lang="ru-RU" dirty="0"/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B42-4C1B-908A-59D3918049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dirty="0"/>
                      <a:t>2023</a:t>
                    </a:r>
                  </a:p>
                  <a:p>
                    <a:r>
                      <a:rPr lang="en-US" dirty="0"/>
                      <a:t>215,59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B42-4C1B-908A-59D3918049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701,730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1481481481474E-2"/>
                      <c:h val="8.40368401549289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2919.4</c:v>
                </c:pt>
                <c:pt idx="1">
                  <c:v>215.6</c:v>
                </c:pt>
                <c:pt idx="2">
                  <c:v>701.7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42-4C1B-908A-59D3918049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тыс.рублей2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476E-3"/>
                  <c:y val="-1.728408455069079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2024г</a:t>
                    </a:r>
                  </a:p>
                  <a:p>
                    <a:r>
                      <a:rPr lang="ru-RU" sz="900" dirty="0"/>
                      <a:t>2918,35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42-4C1B-908A-59D3918049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 sz="900" dirty="0"/>
                  </a:p>
                  <a:p>
                    <a:r>
                      <a:rPr lang="en-US" dirty="0"/>
                      <a:t>2024</a:t>
                    </a:r>
                  </a:p>
                  <a:p>
                    <a:r>
                      <a:rPr lang="en-US" dirty="0"/>
                      <a:t>225,56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42-4C1B-908A-59D391804996}"/>
                </c:ext>
              </c:extLst>
            </c:dLbl>
            <c:dLbl>
              <c:idx val="2"/>
              <c:layout>
                <c:manualLayout>
                  <c:x val="-4.6296296296296476E-3"/>
                  <c:y val="-4.9382543232083772E-3"/>
                </c:manualLayout>
              </c:layout>
              <c:tx>
                <c:rich>
                  <a:bodyPr/>
                  <a:lstStyle/>
                  <a:p>
                    <a:endParaRPr lang="ru-RU" sz="900" dirty="0"/>
                  </a:p>
                  <a:p>
                    <a:r>
                      <a:rPr lang="ru-RU" dirty="0"/>
                      <a:t>2024г</a:t>
                    </a:r>
                  </a:p>
                  <a:p>
                    <a:r>
                      <a:rPr lang="ru-RU" dirty="0"/>
                      <a:t>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2918.4</c:v>
                </c:pt>
                <c:pt idx="1">
                  <c:v>225.6</c:v>
                </c:pt>
                <c:pt idx="2">
                  <c:v>2764.6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42-4C1B-908A-59D3918049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тыс.рублей3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2025г</a:t>
                    </a:r>
                  </a:p>
                  <a:p>
                    <a:r>
                      <a:rPr lang="ru-RU" dirty="0"/>
                      <a:t>2725,35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B42-4C1B-908A-59D391804996}"/>
                </c:ext>
              </c:extLst>
            </c:dLbl>
            <c:dLbl>
              <c:idx val="1"/>
              <c:layout>
                <c:manualLayout>
                  <c:x val="-1.5432098765432102E-3"/>
                  <c:y val="9.8764114366859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2025233,73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8.23947733827314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9B42-4C1B-908A-59D3918049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2025г</a:t>
                    </a:r>
                  </a:p>
                  <a:p>
                    <a:endParaRPr lang="ru-RU" dirty="0"/>
                  </a:p>
                  <a:p>
                    <a:r>
                      <a:rPr lang="ru-RU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2725.4</c:v>
                </c:pt>
                <c:pt idx="1">
                  <c:v>233.7</c:v>
                </c:pt>
                <c:pt idx="2">
                  <c:v>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B42-4C1B-908A-59D391804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4262400"/>
        <c:axId val="114263936"/>
      </c:barChart>
      <c:catAx>
        <c:axId val="11426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263936"/>
        <c:crosses val="autoZero"/>
        <c:auto val="1"/>
        <c:lblAlgn val="ctr"/>
        <c:lblOffset val="100"/>
        <c:noMultiLvlLbl val="0"/>
      </c:catAx>
      <c:valAx>
        <c:axId val="114263936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142624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947E-3"/>
          <c:y val="0"/>
          <c:w val="0.990576168396696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0-C707-40E3-B65F-7ED34DF02F3F}"/>
              </c:ext>
            </c:extLst>
          </c:dPt>
          <c:dPt>
            <c:idx val="1"/>
            <c:bubble3D val="0"/>
            <c:explosion val="2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C707-40E3-B65F-7ED34DF02F3F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2-C707-40E3-B65F-7ED34DF02F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C707-40E3-B65F-7ED34DF02F3F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4-C707-40E3-B65F-7ED34DF02F3F}"/>
              </c:ext>
            </c:extLst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C707-40E3-B65F-7ED34DF02F3F}"/>
              </c:ext>
            </c:extLst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6-C707-40E3-B65F-7ED34DF02F3F}"/>
              </c:ext>
            </c:extLst>
          </c:dPt>
          <c:dPt>
            <c:idx val="7"/>
            <c:bubble3D val="0"/>
            <c:explosion val="31"/>
            <c:extLst>
              <c:ext xmlns:c16="http://schemas.microsoft.com/office/drawing/2014/chart" uri="{C3380CC4-5D6E-409C-BE32-E72D297353CC}">
                <c16:uniqueId val="{00000007-C707-40E3-B65F-7ED34DF02F3F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10.710858239649026</c:v>
                </c:pt>
                <c:pt idx="1">
                  <c:v>0.34274746366876885</c:v>
                </c:pt>
                <c:pt idx="2">
                  <c:v>5.4839594187003025</c:v>
                </c:pt>
                <c:pt idx="3">
                  <c:v>25.383877159309023</c:v>
                </c:pt>
                <c:pt idx="4">
                  <c:v>0</c:v>
                </c:pt>
                <c:pt idx="5">
                  <c:v>1.7994241842610361</c:v>
                </c:pt>
                <c:pt idx="6">
                  <c:v>55.936386070743055</c:v>
                </c:pt>
                <c:pt idx="7">
                  <c:v>0.34274746366876885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7-40E3-B65F-7ED34DF02F3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802469135867E-2"/>
          <c:y val="6.7894298108218717E-2"/>
          <c:w val="0.95370370370370372"/>
          <c:h val="0.92624781646057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5"/>
          <c:dPt>
            <c:idx val="4"/>
            <c:bubble3D val="0"/>
            <c:explosion val="0"/>
            <c:extLst>
              <c:ext xmlns:c16="http://schemas.microsoft.com/office/drawing/2014/chart" uri="{C3380CC4-5D6E-409C-BE32-E72D297353CC}">
                <c16:uniqueId val="{00000000-FD62-4AB7-9B1B-A61255E4A571}"/>
              </c:ext>
            </c:extLst>
          </c:dPt>
          <c:dLbls>
            <c:dLbl>
              <c:idx val="0"/>
              <c:layout>
                <c:manualLayout>
                  <c:x val="6.3271361913094071E-2"/>
                  <c:y val="1.618298724122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13,08%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62-4AB7-9B1B-A61255E4A5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62-4AB7-9B1B-A61255E4A571}"/>
                </c:ext>
              </c:extLst>
            </c:dLbl>
            <c:dLbl>
              <c:idx val="2"/>
              <c:layout>
                <c:manualLayout>
                  <c:x val="-3.0867842908526466E-3"/>
                  <c:y val="0.180713917840512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</a:t>
                    </a:r>
                    <a:r>
                      <a:rPr lang="ru-RU" baseline="0" dirty="0"/>
                      <a:t> налог19,42%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62-4AB7-9B1B-A61255E4A571}"/>
                </c:ext>
              </c:extLst>
            </c:dLbl>
            <c:dLbl>
              <c:idx val="3"/>
              <c:layout>
                <c:manualLayout>
                  <c:x val="4.7839384660250776E-2"/>
                  <c:y val="-2.15778826702630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
63,7%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D62-4AB7-9B1B-A61255E4A571}"/>
                </c:ext>
              </c:extLst>
            </c:dLbl>
            <c:dLbl>
              <c:idx val="4"/>
              <c:layout>
                <c:manualLayout>
                  <c:x val="-8.024703509283565E-2"/>
                  <c:y val="-0.11058686106583282"/>
                </c:manualLayout>
              </c:layout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Штрафы, платные услуги3,12%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62-4AB7-9B1B-A61255E4A571}"/>
                </c:ext>
              </c:extLst>
            </c:dLbl>
            <c:dLbl>
              <c:idx val="5"/>
              <c:layout>
                <c:manualLayout>
                  <c:x val="4.7839384660250769E-2"/>
                  <c:y val="0.115980906971928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с/х</a:t>
                    </a:r>
                    <a:r>
                      <a:rPr lang="ru-RU" baseline="0" dirty="0"/>
                      <a:t> налог 0,29%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62-4AB7-9B1B-A61255E4A57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62-4AB7-9B1B-A61255E4A57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125</c:v>
                </c:pt>
                <c:pt idx="1">
                  <c:v>64</c:v>
                </c:pt>
                <c:pt idx="2">
                  <c:v>0</c:v>
                </c:pt>
                <c:pt idx="3">
                  <c:v>652.79999999999995</c:v>
                </c:pt>
                <c:pt idx="4">
                  <c:v>25</c:v>
                </c:pt>
                <c:pt idx="5">
                  <c:v>4</c:v>
                </c:pt>
                <c:pt idx="6">
                  <c:v>296.33999999999992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62-4AB7-9B1B-A61255E4A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8-FD62-4AB7-9B1B-A61255E4A5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03297649467519"/>
          <c:y val="0.32770526705071934"/>
          <c:w val="0.822269582480253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DnDiag">
              <a:fgClr>
                <a:schemeClr val="accent2">
                  <a:shade val="65000"/>
                </a:schemeClr>
              </a:fgClr>
              <a:bgClr>
                <a:schemeClr val="accent2">
                  <a:shade val="65000"/>
                  <a:lumMod val="20000"/>
                  <a:lumOff val="80000"/>
                </a:schemeClr>
              </a:bgClr>
            </a:pattFill>
            <a:ln>
              <a:solidFill>
                <a:schemeClr val="accent2">
                  <a:shade val="65000"/>
                </a:schemeClr>
              </a:solidFill>
            </a:ln>
            <a:effectLst/>
            <a:sp3d>
              <a:contourClr>
                <a:schemeClr val="accent2">
                  <a:shade val="65000"/>
                </a:schemeClr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2022года</c:v>
                </c:pt>
                <c:pt idx="1">
                  <c:v>Оценка 2021года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  <c:pt idx="5">
                  <c:v>Проект 2025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146.19999999999999</c:v>
                </c:pt>
                <c:pt idx="1">
                  <c:v>110</c:v>
                </c:pt>
                <c:pt idx="2">
                  <c:v>125</c:v>
                </c:pt>
                <c:pt idx="3">
                  <c:v>134</c:v>
                </c:pt>
                <c:pt idx="4">
                  <c:v>135</c:v>
                </c:pt>
                <c:pt idx="5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A-4EC8-8322-72F45B0968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2022года</c:v>
                </c:pt>
                <c:pt idx="1">
                  <c:v>Оценка 2021года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  <c:pt idx="5">
                  <c:v>Проект 2025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A9A-4EC8-8322-72F45B0968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ltDnDiag">
              <a:fgClr>
                <a:schemeClr val="accent2">
                  <a:tint val="65000"/>
                </a:schemeClr>
              </a:fgClr>
              <a:bgClr>
                <a:schemeClr val="accent2">
                  <a:tint val="65000"/>
                  <a:lumMod val="20000"/>
                  <a:lumOff val="80000"/>
                </a:schemeClr>
              </a:bgClr>
            </a:pattFill>
            <a:ln>
              <a:solidFill>
                <a:schemeClr val="accent2">
                  <a:tint val="65000"/>
                </a:schemeClr>
              </a:solidFill>
            </a:ln>
            <a:effectLst/>
            <a:sp3d>
              <a:contourClr>
                <a:schemeClr val="accent2">
                  <a:tint val="65000"/>
                </a:schemeClr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2022года</c:v>
                </c:pt>
                <c:pt idx="1">
                  <c:v>Оценка 2021года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  <c:pt idx="5">
                  <c:v>Проект 2025 года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7A9A-4EC8-8322-72F45B096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72225152"/>
        <c:axId val="72226688"/>
        <c:axId val="0"/>
      </c:bar3DChart>
      <c:catAx>
        <c:axId val="72225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E30E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26688"/>
        <c:crosses val="autoZero"/>
        <c:auto val="1"/>
        <c:lblAlgn val="ctr"/>
        <c:lblOffset val="100"/>
        <c:noMultiLvlLbl val="1"/>
      </c:catAx>
      <c:valAx>
        <c:axId val="72226688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2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55001539797E-2"/>
          <c:y val="6.9376208194176919E-2"/>
          <c:w val="0.93888931661020769"/>
          <c:h val="0.60487381519298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</c:v>
                </c:pt>
                <c:pt idx="1">
                  <c:v>112</c:v>
                </c:pt>
                <c:pt idx="2">
                  <c:v>119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9-4574-9EB0-9C9596BA91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839-4574-9EB0-9C9596BA91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2022 года</c:v>
                </c:pt>
                <c:pt idx="1">
                  <c:v>План 2023 года </c:v>
                </c:pt>
                <c:pt idx="2">
                  <c:v>Проект 2024</c:v>
                </c:pt>
                <c:pt idx="3">
                  <c:v>Проект 2025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5839-4574-9EB0-9C9596BA91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375552"/>
        <c:axId val="76377088"/>
        <c:axId val="77492224"/>
      </c:bar3DChart>
      <c:catAx>
        <c:axId val="7637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6377088"/>
        <c:crosses val="autoZero"/>
        <c:auto val="1"/>
        <c:lblAlgn val="ctr"/>
        <c:lblOffset val="100"/>
        <c:noMultiLvlLbl val="1"/>
      </c:catAx>
      <c:valAx>
        <c:axId val="7637708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76375552"/>
        <c:crosses val="autoZero"/>
        <c:crossBetween val="between"/>
      </c:valAx>
      <c:serAx>
        <c:axId val="77492224"/>
        <c:scaling>
          <c:orientation val="minMax"/>
        </c:scaling>
        <c:delete val="1"/>
        <c:axPos val="b"/>
        <c:majorTickMark val="cross"/>
        <c:minorTickMark val="cross"/>
        <c:tickLblPos val="none"/>
        <c:crossAx val="76377088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Земельный налог</a:t>
            </a:r>
          </a:p>
        </c:rich>
      </c:tx>
      <c:layout>
        <c:manualLayout>
          <c:xMode val="edge"/>
          <c:yMode val="edge"/>
          <c:x val="0.31368874933508922"/>
          <c:y val="4.32429405804919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288-4F4E-B64A-07A72433B450}"/>
                </c:ext>
              </c:extLst>
            </c:dLbl>
            <c:dLbl>
              <c:idx val="1"/>
              <c:layout>
                <c:manualLayout>
                  <c:x val="5.5555166717993227E-3"/>
                  <c:y val="2.40238558780511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66025084688824E-2"/>
                      <c:h val="0.121897044725231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288-4F4E-B64A-07A72433B4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554991741090182E-2"/>
                      <c:h val="0.121897044725231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B288-4F4E-B64A-07A72433B4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288-4F4E-B64A-07A72433B450}"/>
                </c:ext>
              </c:extLst>
            </c:dLbl>
            <c:dLbl>
              <c:idx val="4"/>
              <c:layout>
                <c:manualLayout>
                  <c:x val="2.77775833589955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288-4F4E-B64A-07A72433B4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558.69000000000005</c:v>
                </c:pt>
                <c:pt idx="1">
                  <c:v>88</c:v>
                </c:pt>
                <c:pt idx="2">
                  <c:v>296.24</c:v>
                </c:pt>
                <c:pt idx="3">
                  <c:v>243</c:v>
                </c:pt>
                <c:pt idx="4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8-4F4E-B64A-07A72433B4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288-4F4E-B64A-07A72433B450}"/>
                </c:ext>
              </c:extLst>
            </c:dLbl>
            <c:dLbl>
              <c:idx val="1"/>
              <c:layout>
                <c:manualLayout>
                  <c:x val="2.2222066687197291E-2"/>
                  <c:y val="-2.882900538210039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2022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288-4F4E-B64A-07A72433B450}"/>
                </c:ext>
              </c:extLst>
            </c:dLbl>
            <c:dLbl>
              <c:idx val="2"/>
              <c:layout>
                <c:manualLayout>
                  <c:x val="0"/>
                  <c:y val="-4.80480900845413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288-4F4E-B64A-07A72433B450}"/>
                </c:ext>
              </c:extLst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288-4F4E-B64A-07A72433B450}"/>
                </c:ext>
              </c:extLst>
            </c:dLbl>
            <c:dLbl>
              <c:idx val="4"/>
              <c:layout>
                <c:manualLayout>
                  <c:x val="-1.1111033343598645E-2"/>
                  <c:y val="-4.32429405804920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288-4F4E-B64A-07A72433B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B288-4F4E-B64A-07A72433B4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B288-4F4E-B64A-07A72433B4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4020224"/>
        <c:axId val="84054784"/>
        <c:axId val="0"/>
      </c:bar3DChart>
      <c:catAx>
        <c:axId val="840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054784"/>
        <c:crosses val="autoZero"/>
        <c:auto val="1"/>
        <c:lblAlgn val="ctr"/>
        <c:lblOffset val="100"/>
        <c:noMultiLvlLbl val="1"/>
      </c:catAx>
      <c:valAx>
        <c:axId val="8405478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8402022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hPercent val="210"/>
      <c:rotY val="20"/>
      <c:depthPercent val="100"/>
      <c:rAngAx val="1"/>
    </c:view3D>
    <c:floor>
      <c:thickness val="0"/>
      <c:spPr>
        <a:solidFill>
          <a:srgbClr val="9999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519455103279122"/>
          <c:y val="1.1138365860116939E-2"/>
          <c:w val="0.61002916393871165"/>
          <c:h val="0.943646474078452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728693176017718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55,0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DB-4741-9FDF-E9B592AFB438}"/>
                </c:ext>
              </c:extLst>
            </c:dLbl>
            <c:dLbl>
              <c:idx val="2"/>
              <c:layout>
                <c:manualLayout>
                  <c:x val="-1.3515618947237619E-3"/>
                  <c:y val="-1.728693176017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48.58</c:v>
                </c:pt>
                <c:pt idx="1">
                  <c:v>47.58</c:v>
                </c:pt>
                <c:pt idx="2">
                  <c:v>36.68</c:v>
                </c:pt>
                <c:pt idx="3">
                  <c:v>39.17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B-4741-9FDF-E9B592AFB4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703123789447542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DB-4741-9FDF-E9B592AFB438}"/>
                </c:ext>
              </c:extLst>
            </c:dLbl>
            <c:dLbl>
              <c:idx val="1"/>
              <c:layout>
                <c:manualLayout>
                  <c:x val="-9.4610396852627746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FDB-4741-9FDF-E9B592AFB438}"/>
                </c:ext>
              </c:extLst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DB-4741-9FDF-E9B592AFB438}"/>
                </c:ext>
              </c:extLst>
            </c:dLbl>
            <c:dLbl>
              <c:idx val="3"/>
              <c:layout>
                <c:manualLayout>
                  <c:x val="-1.6218742736685093E-2"/>
                  <c:y val="-7.9952059390819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3.46</c:v>
                </c:pt>
                <c:pt idx="1">
                  <c:v>4.1399999999999997</c:v>
                </c:pt>
                <c:pt idx="2">
                  <c:v>3.3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DB-4741-9FDF-E9B592AFB4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1.84</c:v>
                </c:pt>
                <c:pt idx="1">
                  <c:v>1.23</c:v>
                </c:pt>
                <c:pt idx="2">
                  <c:v>0.9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DB-4741-9FDF-E9B592AFB4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13.51</c:v>
                </c:pt>
                <c:pt idx="1">
                  <c:v>12.06</c:v>
                </c:pt>
                <c:pt idx="2">
                  <c:v>40.4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DB-4741-9FDF-E9B592AFB4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6.482599410066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DB-4741-9FDF-E9B592AFB438}"/>
                </c:ext>
              </c:extLst>
            </c:dLbl>
            <c:dLbl>
              <c:idx val="3"/>
              <c:layout>
                <c:manualLayout>
                  <c:x val="1.3515618947237585E-2"/>
                  <c:y val="-9.075639174093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4.45</c:v>
                </c:pt>
                <c:pt idx="1">
                  <c:v>5.28</c:v>
                </c:pt>
                <c:pt idx="2">
                  <c:v>2.67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DB-4741-9FDF-E9B592AFB4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DB-4741-9FDF-E9B592AFB4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FDB-4741-9FDF-E9B592AFB43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FDB-4741-9FDF-E9B592AFB438}"/>
                </c:ext>
              </c:extLst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DB-4741-9FDF-E9B592AFB438}"/>
                </c:ext>
              </c:extLst>
            </c:dLbl>
            <c:dLbl>
              <c:idx val="2"/>
              <c:layout>
                <c:manualLayout>
                  <c:x val="8.1093713683425429E-3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FDB-4741-9FDF-E9B592AFB438}"/>
                </c:ext>
              </c:extLst>
            </c:dLbl>
            <c:dLbl>
              <c:idx val="3"/>
              <c:layout>
                <c:manualLayout>
                  <c:x val="2.7030173672511026E-3"/>
                  <c:y val="-7.9952059390819424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27,7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28.08</c:v>
                </c:pt>
                <c:pt idx="1">
                  <c:v>29.69</c:v>
                </c:pt>
                <c:pt idx="2">
                  <c:v>16.05</c:v>
                </c:pt>
                <c:pt idx="3">
                  <c:v>13.05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FDB-4741-9FDF-E9B592AFB43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FDB-4741-9FDF-E9B592AFB43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FDB-4741-9FDF-E9B592AFB43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FDB-4741-9FDF-E9B592AFB43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DB-4741-9FDF-E9B592AFB43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7FDB-4741-9FDF-E9B592AFB438}"/>
                </c:ext>
              </c:extLst>
            </c:dLbl>
            <c:dLbl>
              <c:idx val="1"/>
              <c:layout>
                <c:manualLayout>
                  <c:x val="5.2710913894227017E-2"/>
                  <c:y val="-6.482599410066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FDB-4741-9FDF-E9B592AFB438}"/>
                </c:ext>
              </c:extLst>
            </c:dLbl>
            <c:dLbl>
              <c:idx val="2"/>
              <c:layout>
                <c:manualLayout>
                  <c:x val="4.7304666315331846E-2"/>
                  <c:y val="-6.482599410066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FDB-4741-9FDF-E9B592AFB438}"/>
                </c:ext>
              </c:extLst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FDB-4741-9FDF-E9B592AFB438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2022 год*50,5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FDB-4741-9FDF-E9B592AFB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0"/>
        <c:shape val="cylinder"/>
        <c:axId val="84580224"/>
        <c:axId val="84581760"/>
        <c:axId val="0"/>
      </c:bar3DChart>
      <c:dateAx>
        <c:axId val="84580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84581760"/>
        <c:crosses val="autoZero"/>
        <c:auto val="0"/>
        <c:lblOffset val="100"/>
        <c:baseTimeUnit val="days"/>
      </c:dateAx>
      <c:valAx>
        <c:axId val="8458176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84580224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5098621520685738"/>
          <c:y val="6.3114126428637882E-2"/>
          <c:w val="0.24901378550563813"/>
          <c:h val="0.83189071392306069"/>
        </c:manualLayout>
      </c:layout>
      <c:overlay val="0"/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F643-4F7E-8C47-BBD891D31211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F643-4F7E-8C47-BBD891D3121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F643-4F7E-8C47-BBD891D3121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43-4F7E-8C47-BBD891D31211}"/>
                </c:ext>
              </c:extLst>
            </c:dLbl>
            <c:dLbl>
              <c:idx val="1"/>
              <c:layout>
                <c:manualLayout>
                  <c:x val="-1.3888888888888999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
0102,</a:t>
                    </a:r>
                  </a:p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0104,</a:t>
                    </a:r>
                  </a:p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0106-
47,59%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43-4F7E-8C47-BBD891D312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43-4F7E-8C47-BBD891D31211}"/>
                </c:ext>
              </c:extLst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43-4F7E-8C47-BBD891D31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E30E5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0106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2378.9899999999998</c:v>
                </c:pt>
                <c:pt idx="2">
                  <c:v>49.690000000000005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3-4F7E-8C47-BBD891D31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</c:title>
    <c:autoTitleDeleted val="0"/>
    <c:plotArea>
      <c:layout>
        <c:manualLayout>
          <c:layoutTarget val="inner"/>
          <c:xMode val="edge"/>
          <c:yMode val="edge"/>
          <c:x val="0.18934296899224395"/>
          <c:y val="8.0277443377474167E-2"/>
          <c:w val="0.80120616531448041"/>
          <c:h val="0.7967787452056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2023; 1546,4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A0-4880-9D38-A892A54F91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2024; 1098,0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A0-4880-9D38-A892A54F91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2025; 865,71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A0-4880-9D38-A892A54F91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МКУ"КДЦ"2022</c:v>
                </c:pt>
                <c:pt idx="1">
                  <c:v>МКУ "КДЦ" 2023</c:v>
                </c:pt>
                <c:pt idx="2">
                  <c:v>МКУ"КДЦ"2024</c:v>
                </c:pt>
                <c:pt idx="3">
                  <c:v>МКУ"КДЦ"2025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1444</c:v>
                </c:pt>
                <c:pt idx="1">
                  <c:v>1546.4</c:v>
                </c:pt>
                <c:pt idx="2">
                  <c:v>1098.0999999999999</c:v>
                </c:pt>
                <c:pt idx="3">
                  <c:v>865.7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A0-4880-9D38-A892A54F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836928"/>
        <c:axId val="85838464"/>
      </c:barChart>
      <c:catAx>
        <c:axId val="8583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85838464"/>
        <c:crosses val="autoZero"/>
        <c:auto val="1"/>
        <c:lblAlgn val="ctr"/>
        <c:lblOffset val="100"/>
        <c:noMultiLvlLbl val="0"/>
      </c:catAx>
      <c:valAx>
        <c:axId val="8583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3692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 льгот (пониженных ставок по налогам) (постановление администрации  Рождественского сельского поселения от 28.12.2019 № 43)</a:t>
          </a:r>
          <a:endParaRPr lang="ru-RU" sz="1400" dirty="0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План мероприятий по увеличению поступлений налоговых и неналоговых доходов  бюджета Рождественского сельского поселения  на 2023-2025 годы </a:t>
          </a:r>
          <a:br>
            <a:rPr lang="ru-RU" sz="1400" b="1" i="1" dirty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(постановление администрации  Рождественского сельского поселения от 30.09.2020№  7-ра)</a:t>
          </a:r>
          <a:endParaRPr lang="ru-RU" sz="1400" dirty="0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</dgm:pt>
    <dgm:pt modelId="{EDA2A39D-2EAF-4B4F-92AC-7B916275B1B5}" type="pres">
      <dgm:prSet presAssocID="{ACF5097F-CC5B-4366-ABE7-38687129F656}" presName="composite" presStyleCnt="0"/>
      <dgm:spPr/>
    </dgm:pt>
    <dgm:pt modelId="{09D480C1-C8E8-4CE7-8873-41C175F67275}" type="pres">
      <dgm:prSet presAssocID="{ACF5097F-CC5B-4366-ABE7-38687129F656}" presName="parentText" presStyleLbl="alignNode1" presStyleIdx="0" presStyleCnt="2" custScaleY="49752" custLinFactNeighborX="11592" custLinFactNeighborY="-11425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CA80EEC5-8180-463D-AB43-E20FC1CCE0B0}" type="pres">
      <dgm:prSet presAssocID="{ACF5097F-CC5B-4366-ABE7-38687129F656}" presName="descendantText" presStyleLbl="alignAcc1" presStyleIdx="0" presStyleCnt="2" custScaleX="92133" custScaleY="86288" custLinFactNeighborX="2095" custLinFactNeighborY="-18744">
        <dgm:presLayoutVars>
          <dgm:bulletEnabled val="1"/>
        </dgm:presLayoutVars>
      </dgm:prSet>
      <dgm:spPr/>
    </dgm:pt>
    <dgm:pt modelId="{07DE8F24-526C-4B06-8BA3-1A3B3552AAA3}" type="pres">
      <dgm:prSet presAssocID="{68A32AD1-FA7D-46F8-A155-4CDC1D3CEAC9}" presName="sp" presStyleCnt="0"/>
      <dgm:spPr/>
    </dgm:pt>
    <dgm:pt modelId="{8247C9A7-9083-4B85-B43B-BC510E705FED}" type="pres">
      <dgm:prSet presAssocID="{F889C461-59A1-445D-8E29-0FBB23E6CB19}" presName="composite" presStyleCnt="0"/>
      <dgm:spPr/>
    </dgm:pt>
    <dgm:pt modelId="{FAB9D153-6510-4BF5-AD28-7C0730808550}" type="pres">
      <dgm:prSet presAssocID="{F889C461-59A1-445D-8E29-0FBB23E6CB19}" presName="parentText" presStyleLbl="alignNode1" presStyleIdx="1" presStyleCnt="2" custScaleX="94146" custScaleY="58366" custLinFactNeighborX="7352" custLinFactNeighborY="-3817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7BB67158-F7E7-4B75-89CA-50E8905DE0C6}" type="pres">
      <dgm:prSet presAssocID="{F889C461-59A1-445D-8E29-0FBB23E6CB19}" presName="descendantText" presStyleLbl="alignAcc1" presStyleIdx="1" presStyleCnt="2" custScaleX="92644" custScaleY="75778" custLinFactNeighborX="1839" custLinFactNeighborY="-7149">
        <dgm:presLayoutVars>
          <dgm:bulletEnabled val="1"/>
        </dgm:presLayoutVars>
      </dgm:prSet>
      <dgm:spPr/>
    </dgm:pt>
  </dgm:ptLst>
  <dgm:cxnLst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1D87EC62-8742-487E-8124-25368A639A8E}" type="presOf" srcId="{333612F3-69F1-4CC0-ACEA-154FBD023C22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прозрачности  и открытости бюджетного процесса </a:t>
          </a:r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эффективности и оптимизация структуры бюджетных расходов </a:t>
          </a:r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6314" y="-394259"/>
          <a:ext cx="1937511" cy="272603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4240" y="242193"/>
        <a:ext cx="2241659" cy="1453133"/>
      </dsp:txXfrm>
    </dsp:sp>
    <dsp:sp modelId="{CA80EEC5-8180-463D-AB43-E20FC1CCE0B0}">
      <dsp:nvSpPr>
        <dsp:cNvPr id="0" name=""/>
        <dsp:cNvSpPr/>
      </dsp:nvSpPr>
      <dsp:spPr>
        <a:xfrm rot="5400000">
          <a:off x="5037375" y="-1670886"/>
          <a:ext cx="2184225" cy="5814014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План мероприятий по увеличению поступлений налоговых и неналоговых доходов  бюджета Рождественского сельского поселения  на 2023-2025 годы </a:t>
          </a:r>
          <a:br>
            <a:rPr lang="ru-RU" sz="1400" b="1" i="1" kern="1200" dirty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(постановление администрации  Рождественского сельского поселения от 30.09.2020№  7-ра)</a:t>
          </a:r>
          <a:endParaRPr lang="ru-RU" sz="1400" kern="1200" dirty="0"/>
        </a:p>
      </dsp:txBody>
      <dsp:txXfrm rot="-5400000">
        <a:off x="3222481" y="250633"/>
        <a:ext cx="5707389" cy="1970975"/>
      </dsp:txXfrm>
    </dsp:sp>
    <dsp:sp modelId="{FAB9D153-6510-4BF5-AD28-7C0730808550}">
      <dsp:nvSpPr>
        <dsp:cNvPr id="0" name=""/>
        <dsp:cNvSpPr/>
      </dsp:nvSpPr>
      <dsp:spPr>
        <a:xfrm rot="5400000">
          <a:off x="463210" y="2099277"/>
          <a:ext cx="2272969" cy="2566455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588" y="2530141"/>
        <a:ext cx="1998213" cy="1704727"/>
      </dsp:txXfrm>
    </dsp:sp>
    <dsp:sp modelId="{7BB67158-F7E7-4B75-89CA-50E8905DE0C6}">
      <dsp:nvSpPr>
        <dsp:cNvPr id="0" name=""/>
        <dsp:cNvSpPr/>
      </dsp:nvSpPr>
      <dsp:spPr>
        <a:xfrm rot="5400000">
          <a:off x="5154273" y="556232"/>
          <a:ext cx="1918183" cy="5846261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 льгот (пониженных ставок по налогам) (постановление администрации  Рождественского сельского поселения от 28.12.2019 № 43)</a:t>
          </a:r>
          <a:endParaRPr lang="ru-RU" sz="1400" kern="1200" dirty="0"/>
        </a:p>
      </dsp:txBody>
      <dsp:txXfrm rot="-5400000">
        <a:off x="3190234" y="2613909"/>
        <a:ext cx="5752623" cy="1730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sp:txBody>
      <dsp:txXfrm>
        <a:off x="434537" y="1549367"/>
        <a:ext cx="5714606" cy="426206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эффективности и оптимизация структуры бюджетных расходов </a:t>
          </a:r>
        </a:p>
      </dsp:txBody>
      <dsp:txXfrm>
        <a:off x="434537" y="2275127"/>
        <a:ext cx="5714606" cy="426206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прозрачности  и открытости бюджетного процесса </a:t>
          </a:r>
        </a:p>
      </dsp:txBody>
      <dsp:txXfrm>
        <a:off x="434537" y="300088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/>
            <a:t>ожидаемое исполнение расходов местного бюджета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i="1" dirty="0">
                <a:solidFill>
                  <a:schemeClr val="accent2"/>
                </a:solidFill>
              </a:rPr>
              <a:t> бюджет РОЖДЕСТВЕНСКОГО сельского поселения Дальнереченского муниципального  района на 2023год и на плановый период 2024 и 2025 годов</a:t>
            </a:r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 бюджета </a:t>
            </a:r>
          </a:p>
          <a:p>
            <a:pPr algn="ctr"/>
            <a:r>
              <a:rPr lang="ru-RU" dirty="0"/>
              <a:t>Поступающие в бюджет 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Среднедушевой бюджетный доход на жителя Рождественского сельского поселения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44" y="5536421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3553,74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0844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5979,95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 направления налоговой политики Рождественского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9590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тыс. рублей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83234" y="309721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112,0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5130487" y="1830923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28,0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7687" y="1463598"/>
            <a:ext cx="928693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4 ,0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2627784" y="1944294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87,00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4125592"/>
            <a:ext cx="1027113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652,8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812670" y="4011772"/>
            <a:ext cx="857256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134,0</a:t>
            </a: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1103718" y="4125591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3,0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В 2023 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4,00</a:t>
            </a: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Государственная пошлина  – 4,0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134,0</a:t>
                </a: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3928315" cy="324722"/>
              <a:chOff x="395536" y="5373216"/>
              <a:chExt cx="3928315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64028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3,0 </a:t>
                </a: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72192" cy="569144"/>
              <a:chOff x="395536" y="5848873"/>
              <a:chExt cx="3972192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84160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112,0</a:t>
                </a: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– 652,8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Штрафы, санкции  – 4,0</a:t>
                  </a: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Платные услуги– 28,0</a:t>
                </a: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Земельный налог– 87,00</a:t>
                </a: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в 2023-2025 годах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50014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поступлений налога на доходы физических лиц в местный бюджет </a:t>
            </a:r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2197492"/>
              </p:ext>
            </p:extLst>
          </p:nvPr>
        </p:nvGraphicFramePr>
        <p:xfrm>
          <a:off x="3095328" y="2636912"/>
          <a:ext cx="6048672" cy="39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04601910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на имущество физических лиц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5663898"/>
              </p:ext>
            </p:extLst>
          </p:nvPr>
        </p:nvGraphicFramePr>
        <p:xfrm>
          <a:off x="4283968" y="1008422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2023-2025годы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267560"/>
              </p:ext>
            </p:extLst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3836,67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5908,49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5791,08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2919,35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2918,35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2725,35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215,58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225,56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233,73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701,74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2764,58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2832,00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5849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14719026"/>
              </p:ext>
            </p:extLst>
          </p:nvPr>
        </p:nvGraphicFramePr>
        <p:xfrm>
          <a:off x="35496" y="1268760"/>
          <a:ext cx="936104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/>
              <a:t>Доля муниципальных программ в общем объеме расходов , запланированных на реализацию муниципальных программ Рождественского сельского поселения в 2023году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956" y="2492896"/>
            <a:ext cx="335188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Благоустройство территории Рождественского сельского поселения 17,35%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492896"/>
            <a:ext cx="3497612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и сохранение культуры на территории Рождественского сельского поселения  29,69%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1196752"/>
            <a:ext cx="396044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Всего 48,27%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Пожарная безопасность на территории Рождественского сельского поселения 1,23%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Структура муниципальных программ Рождественского сельского поселения на 2023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Всего </a:t>
            </a:r>
          </a:p>
          <a:p>
            <a:pPr algn="ctr"/>
            <a:r>
              <a:rPr lang="ru-RU" b="1" dirty="0"/>
              <a:t>               2514,340 тыс. руб.</a:t>
            </a:r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Социальные программы (1546,440тыс. руб.-29,69%)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3222096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Инфраструктурные программы (903,580 тыс.руб.-17,35%</a:t>
            </a: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Защита от ЧС (64,32 </a:t>
            </a:r>
            <a:r>
              <a:rPr lang="ru-RU" dirty="0" err="1">
                <a:solidFill>
                  <a:schemeClr val="bg2"/>
                </a:solidFill>
              </a:rPr>
              <a:t>тыс.руб</a:t>
            </a:r>
            <a:r>
              <a:rPr lang="ru-RU" dirty="0">
                <a:solidFill>
                  <a:schemeClr val="bg2"/>
                </a:solidFill>
              </a:rPr>
              <a:t> 1,23%)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Рождественского сельского поселения , а именно: проекта бюджета поселения на предстоящий 2023 год и на плановый период 2024и 2025 годов</a:t>
            </a:r>
          </a:p>
          <a:p>
            <a:pPr algn="just"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Рождественского сельского поселения.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Рождественском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Расходы местного бюджета, формируемые в рамках муниципальных программ Рождественского сельского поселения и непрограммные 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/>
              <a:t>          2022</a:t>
            </a:r>
            <a:r>
              <a:rPr lang="ru-RU" dirty="0"/>
              <a:t>                        </a:t>
            </a:r>
            <a:r>
              <a:rPr lang="ru-RU" sz="1600" dirty="0"/>
              <a:t>2023                                2024                                   2025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2393,535 </a:t>
            </a:r>
            <a:r>
              <a:rPr lang="ru-RU" sz="1600" dirty="0"/>
              <a:t>тыс. 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1342,214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2601,653 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2694,200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1600" dirty="0"/>
              <a:t>расходы местного бюджета , формируемые в рамках муниципальных программ  Рождественского сельского поселения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программные расходы местного бюджета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2514340,73 тыс.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5500,297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968,95 тыс. рублей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5664,18 тыс. 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Резервный фонд Рождественского сельского поселения – 0,0 тыс.рублей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2402,67тыс.рублей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75,95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0516302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/>
              <a:t>Культура, кинематография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97463917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000108"/>
            <a:ext cx="542928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Финансовое обеспечение выполнения  муниципальной программы учреждением культуры – 1546,44 тыс.рублей  в 2023 году; 1098,04тыс.рублей в 2024 году;  865,71тыс.рублей в 2025 году.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3866515" cy="2571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2" y="2420888"/>
            <a:ext cx="4546848" cy="388847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МКУ «КДЦ»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пожарную безопасность территории поселения</a:t>
            </a: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60008421"/>
              </p:ext>
            </p:extLst>
          </p:nvPr>
        </p:nvGraphicFramePr>
        <p:xfrm>
          <a:off x="1187624" y="6165304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A91D3-EE05-7456-3F9C-05427957E3D6}"/>
              </a:ext>
            </a:extLst>
          </p:cNvPr>
          <p:cNvSpPr txBox="1"/>
          <p:nvPr/>
        </p:nvSpPr>
        <p:spPr>
          <a:xfrm>
            <a:off x="1522834" y="3794760"/>
            <a:ext cx="4705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64,32 тыс. рублей ,из них:</a:t>
            </a:r>
          </a:p>
          <a:p>
            <a:pPr>
              <a:buFontTx/>
              <a:buChar char="-"/>
            </a:pP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64,32тыс.руб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2023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903,58 тыс. рублей ,из них:</a:t>
            </a:r>
          </a:p>
          <a:p>
            <a:pPr>
              <a:buFontTx/>
              <a:buChar char="-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– 628,40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275,18 тыс.руб.,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/>
              <a:t>Структура Безвозмездных поступлений (в сопоставимых условиях) в 2021-2024 годах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272033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850386"/>
          </a:xfrm>
        </p:spPr>
        <p:txBody>
          <a:bodyPr>
            <a:normAutofit fontScale="90000"/>
          </a:bodyPr>
          <a:lstStyle/>
          <a:p>
            <a:br>
              <a:rPr lang="ru-RU" sz="2800" dirty="0"/>
            </a:br>
            <a:r>
              <a:rPr lang="ru-RU" sz="2800" dirty="0"/>
              <a:t>Объем безвозмездных поступлений в 2022-2025 годах      </a:t>
            </a:r>
            <a:r>
              <a:rPr lang="ru-RU" sz="1800" dirty="0"/>
              <a:t>(тыс.рублей)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012904"/>
              </p:ext>
            </p:extLst>
          </p:nvPr>
        </p:nvGraphicFramePr>
        <p:xfrm>
          <a:off x="0" y="818735"/>
          <a:ext cx="8229600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227457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(Постановление Администрации Рождественского сельского поселения от 31.07.2020 № 28-п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Рождественского сел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ьского поселения на 2022-2024 годы (Администрации Рождественского сельского поселения)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программы  Рождественского сельского поселения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на 2023-2027 годы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6" y="4273477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Основа формирования   местного бюджета  на 2023 год и плановый период 2024 и 2025 годов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99593868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n-lt"/>
              </a:rPr>
              <a:t>Бюджет на 2023 год и плановый период 2024 и 2025годов содержит приоритетные пути реализации основных задач: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условий для повышения качества предоставляемых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процедур проведения муниципальных закупок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открытости бюджетного процесса перед гражданами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45206"/>
              </p:ext>
            </p:extLst>
          </p:nvPr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2023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2025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4861,47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6941,29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6820,88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1024,80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1032,80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1029,80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3836,67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5908,49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5791,08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5208,54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6842,51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6633,13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Условно утвержденные расходы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98,779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187,758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параметры местного бюджета на 2023 год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264949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бюджета </a:t>
                      </a:r>
                    </a:p>
                    <a:p>
                      <a:pPr algn="ctr"/>
                      <a:r>
                        <a:rPr lang="ru-RU" sz="1800" dirty="0"/>
                        <a:t>4861,47</a:t>
                      </a:r>
                      <a:r>
                        <a:rPr lang="ru-RU" sz="1400" dirty="0"/>
                        <a:t>тыс.рублей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62855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/>
                        <a:t>         5208,54</a:t>
                      </a:r>
                      <a:r>
                        <a:rPr lang="ru-RU" sz="1400" dirty="0"/>
                        <a:t>тыс.рублей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11493"/>
              </p:ext>
            </p:extLst>
          </p:nvPr>
        </p:nvGraphicFramePr>
        <p:xfrm>
          <a:off x="500034" y="1857362"/>
          <a:ext cx="3714776" cy="437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>
                          <a:solidFill>
                            <a:schemeClr val="bg1"/>
                          </a:solidFill>
                        </a:rPr>
                        <a:t> в  муниципальной собственности   652,8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</a:t>
                      </a:r>
                      <a:r>
                        <a:rPr lang="ru-RU" sz="1600" baseline="0" dirty="0"/>
                        <a:t> на доходы физических лиц  134,00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</a:t>
                      </a:r>
                      <a:r>
                        <a:rPr lang="ru-RU" sz="1600" baseline="0" dirty="0"/>
                        <a:t> имущество 199,00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Государственная пошлина  4,00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Безвозмездные поступления  3836,67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 4,00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 налог  3,00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/>
                        <a:t>Платные услуги 28,00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07589"/>
              </p:ext>
            </p:extLst>
          </p:nvPr>
        </p:nvGraphicFramePr>
        <p:xfrm>
          <a:off x="5214942" y="1857362"/>
          <a:ext cx="3643338" cy="41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Общегосударственные вопросы  2478,62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/>
                        <a:t>Культура, кинематография  1546,44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/>
                        <a:t>Жилищно –коммунальное  хозяйство  275,18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36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оборона  215,58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безопасность и правоохранительная деятельность 64,32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экономика</a:t>
                      </a:r>
                      <a:r>
                        <a:rPr lang="ru-RU" baseline="0" dirty="0"/>
                        <a:t> 628,40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r>
              <a:rPr lang="ru-RU" sz="3200" dirty="0">
                <a:solidFill>
                  <a:schemeClr val="accent2"/>
                </a:solidFill>
                <a:latin typeface="+mn-lt"/>
              </a:rPr>
              <a:t>Рождественского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543494"/>
              </p:ext>
            </p:extLst>
          </p:nvPr>
        </p:nvGraphicFramePr>
        <p:xfrm>
          <a:off x="467544" y="1412776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3648</TotalTime>
  <Words>1390</Words>
  <Application>Microsoft Office PowerPoint</Application>
  <PresentationFormat>Экран (4:3)</PresentationFormat>
  <Paragraphs>315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Lucida Sans</vt:lpstr>
      <vt:lpstr>Showcard Gothic</vt:lpstr>
      <vt:lpstr>Times New Roman</vt:lpstr>
      <vt:lpstr>Trebuchet MS</vt:lpstr>
      <vt:lpstr>Wingdings</vt:lpstr>
      <vt:lpstr>Wingdings 2</vt:lpstr>
      <vt:lpstr>Wingdings 3</vt:lpstr>
      <vt:lpstr>Апекс</vt:lpstr>
      <vt:lpstr>   бюджет РОЖДЕСТВЕНСКОГО сельского поселения Дальнереченского муниципального  района на 2023год и на плановый период 2024 и 2025 годов </vt:lpstr>
      <vt:lpstr>Что такое «Бюджет для граждан?»</vt:lpstr>
      <vt:lpstr>Основные понятия</vt:lpstr>
      <vt:lpstr>Презентация PowerPoint</vt:lpstr>
      <vt:lpstr>Презентация PowerPoint</vt:lpstr>
      <vt:lpstr>Бюджет на 2023 год и плановый период 2024 и 2025годов содержит приоритетные пути реализации основных задач:</vt:lpstr>
      <vt:lpstr>Основные характеристики местного бюджета  на 2023-2025 годы</vt:lpstr>
      <vt:lpstr>Основные параметры местного бюджета на 2023 год</vt:lpstr>
      <vt:lpstr>Динамика доходов бюджета  Рождественского сельского поселения </vt:lpstr>
      <vt:lpstr>Презентация PowerPoint</vt:lpstr>
      <vt:lpstr>Основные направления налоговой политики Рождественского сельского поселения </vt:lpstr>
      <vt:lpstr>Презентация PowerPoint</vt:lpstr>
      <vt:lpstr>Структура налоговых и неналоговых доходов местного бюджета в 2023-2025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Объемы межбюджетных трансфертов  на 2023-2025годы </vt:lpstr>
      <vt:lpstr>Презентация PowerPoint</vt:lpstr>
      <vt:lpstr>Доля муниципальных программ в общем объеме расходов , запланированных на реализацию муниципальных программ Рождественского сельского поселения в 2023году</vt:lpstr>
      <vt:lpstr>Структура муниципальных программ Рождественского сельского поселения на 2023 год</vt:lpstr>
      <vt:lpstr>Расходы местного бюджета, формируемые в рамках муниципальных программ Рождественского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2023 году</vt:lpstr>
      <vt:lpstr>Структура Безвозмездных поступлений (в сопоставимых условиях) в 2021-2024 годах </vt:lpstr>
      <vt:lpstr> Объем безвозмездных поступлений в 2022-2025 годах      (тыс.рублей)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301</cp:revision>
  <dcterms:created xsi:type="dcterms:W3CDTF">2015-12-04T10:25:22Z</dcterms:created>
  <dcterms:modified xsi:type="dcterms:W3CDTF">2024-02-22T01:09:16Z</dcterms:modified>
</cp:coreProperties>
</file>