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sldIdLst>
    <p:sldId id="256" r:id="rId2"/>
    <p:sldId id="293" r:id="rId3"/>
    <p:sldId id="282" r:id="rId4"/>
    <p:sldId id="283" r:id="rId5"/>
    <p:sldId id="294" r:id="rId6"/>
    <p:sldId id="257" r:id="rId7"/>
    <p:sldId id="295" r:id="rId8"/>
    <p:sldId id="296" r:id="rId9"/>
    <p:sldId id="259" r:id="rId10"/>
    <p:sldId id="287" r:id="rId11"/>
    <p:sldId id="260" r:id="rId12"/>
    <p:sldId id="261" r:id="rId13"/>
    <p:sldId id="262" r:id="rId14"/>
    <p:sldId id="263" r:id="rId15"/>
    <p:sldId id="264" r:id="rId16"/>
    <p:sldId id="288" r:id="rId17"/>
    <p:sldId id="281" r:id="rId18"/>
    <p:sldId id="266" r:id="rId19"/>
    <p:sldId id="268" r:id="rId20"/>
    <p:sldId id="297" r:id="rId21"/>
    <p:sldId id="291" r:id="rId22"/>
    <p:sldId id="289" r:id="rId23"/>
    <p:sldId id="298" r:id="rId24"/>
    <p:sldId id="299" r:id="rId25"/>
    <p:sldId id="269" r:id="rId26"/>
    <p:sldId id="270" r:id="rId27"/>
    <p:sldId id="271" r:id="rId28"/>
    <p:sldId id="272" r:id="rId29"/>
    <p:sldId id="273" r:id="rId30"/>
    <p:sldId id="304" r:id="rId31"/>
    <p:sldId id="274" r:id="rId32"/>
    <p:sldId id="275" r:id="rId33"/>
    <p:sldId id="300" r:id="rId34"/>
    <p:sldId id="301" r:id="rId35"/>
    <p:sldId id="302" r:id="rId36"/>
    <p:sldId id="30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4B0FF5"/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10" d="100"/>
          <a:sy n="110" d="100"/>
        </p:scale>
        <p:origin x="-237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023г</a:t>
                    </a:r>
                  </a:p>
                  <a:p>
                    <a:r>
                      <a:rPr lang="ru-RU" dirty="0" smtClean="0"/>
                      <a:t>1665,6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024г</a:t>
                    </a:r>
                  </a:p>
                  <a:p>
                    <a:r>
                      <a:rPr lang="ru-RU" dirty="0" smtClean="0"/>
                      <a:t>1715,5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718126609008117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025г</a:t>
                    </a:r>
                  </a:p>
                  <a:p>
                    <a:r>
                      <a:rPr lang="ru-RU" dirty="0" smtClean="0"/>
                      <a:t>1720,5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026г</a:t>
                    </a:r>
                    <a:endParaRPr lang="ru-RU" dirty="0" smtClean="0"/>
                  </a:p>
                  <a:p>
                    <a:r>
                      <a:rPr lang="ru-RU" dirty="0" smtClean="0"/>
                      <a:t>1725,5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1665.6</c:v>
                </c:pt>
                <c:pt idx="1">
                  <c:v>1715.5</c:v>
                </c:pt>
                <c:pt idx="2">
                  <c:v>1720.1</c:v>
                </c:pt>
                <c:pt idx="3">
                  <c:v>1725.5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>
                <c:manualLayout>
                  <c:x val="-1.5727088696693714E-3"/>
                  <c:y val="0.1340637096082932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</a:p>
                  <a:p>
                    <a:r>
                      <a:rPr lang="ru-RU" dirty="0" smtClean="0"/>
                      <a:t>14337,0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72708869669372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</a:p>
                  <a:p>
                    <a:r>
                      <a:rPr lang="ru-RU" dirty="0" smtClean="0"/>
                      <a:t>11183,3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2025г</a:t>
                    </a:r>
                  </a:p>
                  <a:p>
                    <a:r>
                      <a:rPr lang="ru-RU" dirty="0" smtClean="0"/>
                      <a:t>9213,1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882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2026г</a:t>
                    </a:r>
                  </a:p>
                  <a:p>
                    <a:r>
                      <a:rPr lang="ru-RU" dirty="0" smtClean="0"/>
                      <a:t>9687,3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14337</c:v>
                </c:pt>
                <c:pt idx="1">
                  <c:v>8330</c:v>
                </c:pt>
                <c:pt idx="2">
                  <c:v>9213.1</c:v>
                </c:pt>
                <c:pt idx="3">
                  <c:v>9687.2999999999975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68080384"/>
        <c:axId val="68081920"/>
        <c:axId val="0"/>
      </c:bar3DChart>
      <c:catAx>
        <c:axId val="68080384"/>
        <c:scaling>
          <c:orientation val="minMax"/>
        </c:scaling>
        <c:delete val="1"/>
        <c:axPos val="b"/>
        <c:majorTickMark val="none"/>
        <c:minorTickMark val="cross"/>
        <c:tickLblPos val="none"/>
        <c:crossAx val="68081920"/>
        <c:crosses val="autoZero"/>
        <c:auto val="1"/>
        <c:lblAlgn val="ctr"/>
        <c:lblOffset val="100"/>
        <c:noMultiLvlLbl val="1"/>
      </c:catAx>
      <c:valAx>
        <c:axId val="6808192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6808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314830681791558"/>
          <c:y val="0"/>
          <c:w val="0.40887805302109331"/>
          <c:h val="0.22374430862606046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7.9271272041147173E-2"/>
          <c:y val="8.0277443377474778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1650,0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1570,0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1570,0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showLegendKey val="1"/>
            <c:showVal val="1"/>
            <c:showCatName val="1"/>
            <c:showSerName val="1"/>
          </c:dLbls>
          <c:cat>
            <c:strRef>
              <c:f>Лист1!$A$2:$A$4</c:f>
              <c:strCache>
                <c:ptCount val="3"/>
                <c:pt idx="0">
                  <c:v>МКУ "МИДЦ" 2024</c:v>
                </c:pt>
                <c:pt idx="1">
                  <c:v>МКУ "МИДЦ" 2025</c:v>
                </c:pt>
                <c:pt idx="2">
                  <c:v>МКУ "МИДЦ"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1650</c:v>
                </c:pt>
                <c:pt idx="1">
                  <c:v>1570</c:v>
                </c:pt>
                <c:pt idx="2">
                  <c:v>1570</c:v>
                </c:pt>
              </c:numCache>
            </c:numRef>
          </c:val>
        </c:ser>
        <c:gapWidth val="100"/>
        <c:axId val="179017216"/>
        <c:axId val="179018752"/>
      </c:barChart>
      <c:catAx>
        <c:axId val="179017216"/>
        <c:scaling>
          <c:orientation val="minMax"/>
        </c:scaling>
        <c:axPos val="b"/>
        <c:tickLblPos val="nextTo"/>
        <c:crossAx val="179018752"/>
        <c:crosses val="autoZero"/>
        <c:auto val="1"/>
        <c:lblAlgn val="ctr"/>
        <c:lblOffset val="100"/>
      </c:catAx>
      <c:valAx>
        <c:axId val="179018752"/>
        <c:scaling>
          <c:orientation val="minMax"/>
        </c:scaling>
        <c:axPos val="l"/>
        <c:majorGridlines/>
        <c:numFmt formatCode="General" sourceLinked="1"/>
        <c:tickLblPos val="nextTo"/>
        <c:crossAx val="17901721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572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3047,4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3030.4</c:v>
                </c:pt>
                <c:pt idx="1">
                  <c:v>330</c:v>
                </c:pt>
                <c:pt idx="2">
                  <c:v>430</c:v>
                </c:pt>
                <c:pt idx="3">
                  <c:v>430</c:v>
                </c:pt>
              </c:numCache>
            </c:numRef>
          </c:val>
        </c:ser>
        <c:shape val="box"/>
        <c:axId val="179064192"/>
        <c:axId val="179446912"/>
        <c:axId val="176330496"/>
      </c:bar3DChart>
      <c:catAx>
        <c:axId val="179064192"/>
        <c:scaling>
          <c:orientation val="minMax"/>
        </c:scaling>
        <c:delete val="1"/>
        <c:axPos val="b"/>
        <c:majorTickMark val="cross"/>
        <c:minorTickMark val="cross"/>
        <c:tickLblPos val="none"/>
        <c:crossAx val="179446912"/>
        <c:crosses val="autoZero"/>
        <c:auto val="1"/>
        <c:lblAlgn val="ctr"/>
        <c:lblOffset val="100"/>
        <c:noMultiLvlLbl val="1"/>
      </c:catAx>
      <c:valAx>
        <c:axId val="17944691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79064192"/>
        <c:crosses val="autoZero"/>
        <c:crossBetween val="between"/>
      </c:valAx>
      <c:serAx>
        <c:axId val="176330496"/>
        <c:scaling>
          <c:orientation val="minMax"/>
        </c:scaling>
        <c:delete val="1"/>
        <c:axPos val="b"/>
        <c:majorTickMark val="cross"/>
        <c:minorTickMark val="cross"/>
        <c:tickLblPos val="none"/>
        <c:crossAx val="179446912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069177116749347"/>
          <c:y val="7.6764651378970414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2022 года</c:v>
                </c:pt>
                <c:pt idx="1">
                  <c:v>план 2023 года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1901</c:v>
                </c:pt>
                <c:pt idx="1">
                  <c:v>1665.6</c:v>
                </c:pt>
                <c:pt idx="2">
                  <c:v>1715.5</c:v>
                </c:pt>
                <c:pt idx="3">
                  <c:v>1720.5</c:v>
                </c:pt>
                <c:pt idx="4">
                  <c:v>1725.5</c:v>
                </c:pt>
                <c:pt idx="6">
                  <c:v>0</c:v>
                </c:pt>
              </c:numCache>
            </c:numRef>
          </c:val>
        </c:ser>
        <c:shape val="cylinder"/>
        <c:axId val="68713088"/>
        <c:axId val="68723072"/>
        <c:axId val="68686720"/>
      </c:bar3DChart>
      <c:catAx>
        <c:axId val="68713088"/>
        <c:scaling>
          <c:orientation val="minMax"/>
        </c:scaling>
        <c:axPos val="b"/>
        <c:majorTickMark val="none"/>
        <c:tickLblPos val="nextTo"/>
        <c:crossAx val="68723072"/>
        <c:crosses val="autoZero"/>
        <c:auto val="1"/>
        <c:lblAlgn val="ctr"/>
        <c:lblOffset val="100"/>
        <c:noMultiLvlLbl val="1"/>
      </c:catAx>
      <c:valAx>
        <c:axId val="68723072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68713088"/>
        <c:crosses val="autoZero"/>
        <c:crossBetween val="between"/>
      </c:valAx>
      <c:serAx>
        <c:axId val="68686720"/>
        <c:scaling>
          <c:orientation val="minMax"/>
        </c:scaling>
        <c:delete val="1"/>
        <c:axPos val="b"/>
        <c:tickLblPos val="none"/>
        <c:crossAx val="6872307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7824851819583524E-3"/>
          <c:y val="0"/>
          <c:w val="0.9905761683966948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dPt>
            <c:idx val="0"/>
            <c:explosion val="1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3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9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5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14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9.618187117458465</c:v>
                </c:pt>
                <c:pt idx="1">
                  <c:v>2.1568055960361403</c:v>
                </c:pt>
                <c:pt idx="2">
                  <c:v>7.5779656076945496</c:v>
                </c:pt>
                <c:pt idx="3">
                  <c:v>18.595161760419707</c:v>
                </c:pt>
                <c:pt idx="4">
                  <c:v>0.58292043136111915</c:v>
                </c:pt>
                <c:pt idx="5">
                  <c:v>2.6231419411250374</c:v>
                </c:pt>
                <c:pt idx="6">
                  <c:v>57.971436898863296</c:v>
                </c:pt>
                <c:pt idx="7">
                  <c:v>0.87438064704167884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2.8549382716049412E-2"/>
          <c:y val="6.7894298108218773E-2"/>
          <c:w val="0.95370370370370372"/>
          <c:h val="0.92624781646057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3"/>
          <c:dLbls>
            <c:dLbl>
              <c:idx val="0"/>
              <c:layout>
                <c:manualLayout>
                  <c:x val="-3.7037037037037056E-2"/>
                  <c:y val="1.88806473364801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9,2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2.1330927384077037E-2"/>
                  <c:y val="3.50638469584424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23,7%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4.6297511422183461E-3"/>
                  <c:y val="-2.15780950509979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</a:t>
                    </a:r>
                    <a:r>
                      <a:rPr lang="ru-RU" dirty="0" smtClean="0"/>
                      <a:t>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5895049577136217"/>
                  <c:y val="-0.105938517583787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62,1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7.7160493827160568E-3"/>
                  <c:y val="0.1471999455711876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Штрафы, платные услуги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1.2345679012345687E-2"/>
                  <c:y val="8.09170600134862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с/х</a:t>
                    </a:r>
                    <a:r>
                      <a:rPr lang="ru-RU" baseline="0" dirty="0" smtClean="0"/>
                      <a:t> налог 0,7%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154</c:v>
                </c:pt>
                <c:pt idx="1">
                  <c:v>394</c:v>
                </c:pt>
                <c:pt idx="2">
                  <c:v>12</c:v>
                </c:pt>
                <c:pt idx="3">
                  <c:v>1034.5999999999999</c:v>
                </c:pt>
                <c:pt idx="4">
                  <c:v>60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74"/>
          <c:w val="0.81177141031949263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Оценка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195.1</c:v>
                </c:pt>
                <c:pt idx="1">
                  <c:v>167</c:v>
                </c:pt>
                <c:pt idx="2">
                  <c:v>165</c:v>
                </c:pt>
                <c:pt idx="3">
                  <c:v>168</c:v>
                </c:pt>
                <c:pt idx="4">
                  <c:v>172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Оценка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Оценка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40086272"/>
        <c:axId val="140092160"/>
        <c:axId val="0"/>
      </c:bar3DChart>
      <c:catAx>
        <c:axId val="1400862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40092160"/>
        <c:crosses val="autoZero"/>
        <c:auto val="1"/>
        <c:lblAlgn val="ctr"/>
        <c:lblOffset val="100"/>
        <c:noMultiLvlLbl val="1"/>
      </c:catAx>
      <c:valAx>
        <c:axId val="140092160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4008627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</c:v>
                </c:pt>
                <c:pt idx="3">
                  <c:v>Проект 2025</c:v>
                </c:pt>
                <c:pt idx="4">
                  <c:v>Проект 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179.7</c:v>
                </c:pt>
                <c:pt idx="1">
                  <c:v>114</c:v>
                </c:pt>
                <c:pt idx="2">
                  <c:v>130</c:v>
                </c:pt>
                <c:pt idx="3">
                  <c:v>130</c:v>
                </c:pt>
                <c:pt idx="4">
                  <c:v>130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</c:v>
                </c:pt>
                <c:pt idx="3">
                  <c:v>Проект 2025</c:v>
                </c:pt>
                <c:pt idx="4">
                  <c:v>Проект 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</c:v>
                </c:pt>
                <c:pt idx="3">
                  <c:v>Проект 2025</c:v>
                </c:pt>
                <c:pt idx="4">
                  <c:v>Проект 2026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67540608"/>
        <c:axId val="167542144"/>
        <c:axId val="140055872"/>
      </c:bar3DChart>
      <c:catAx>
        <c:axId val="167540608"/>
        <c:scaling>
          <c:orientation val="minMax"/>
        </c:scaling>
        <c:axPos val="b"/>
        <c:majorTickMark val="none"/>
        <c:tickLblPos val="nextTo"/>
        <c:crossAx val="167542144"/>
        <c:crosses val="autoZero"/>
        <c:auto val="1"/>
        <c:lblAlgn val="ctr"/>
        <c:lblOffset val="100"/>
        <c:noMultiLvlLbl val="1"/>
      </c:catAx>
      <c:valAx>
        <c:axId val="1675421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67540608"/>
        <c:crosses val="autoZero"/>
        <c:crossBetween val="between"/>
      </c:valAx>
      <c:serAx>
        <c:axId val="140055872"/>
        <c:scaling>
          <c:orientation val="minMax"/>
        </c:scaling>
        <c:delete val="1"/>
        <c:axPos val="b"/>
        <c:majorTickMark val="cross"/>
        <c:minorTickMark val="cross"/>
        <c:tickLblPos val="none"/>
        <c:crossAx val="167542144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9033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363.2</c:v>
                </c:pt>
                <c:pt idx="1">
                  <c:v>142.5</c:v>
                </c:pt>
                <c:pt idx="2">
                  <c:v>319</c:v>
                </c:pt>
                <c:pt idx="3">
                  <c:v>319</c:v>
                </c:pt>
                <c:pt idx="4">
                  <c:v>319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097E-3"/>
                  <c:y val="-6.246202528293292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2022ф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40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023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3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19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 года</c:v>
                </c:pt>
                <c:pt idx="3">
                  <c:v>Проект 2025 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68106240"/>
        <c:axId val="168128512"/>
        <c:axId val="0"/>
      </c:bar3DChart>
      <c:catAx>
        <c:axId val="168106240"/>
        <c:scaling>
          <c:orientation val="minMax"/>
        </c:scaling>
        <c:axPos val="b"/>
        <c:numFmt formatCode="General" sourceLinked="1"/>
        <c:majorTickMark val="none"/>
        <c:tickLblPos val="nextTo"/>
        <c:crossAx val="168128512"/>
        <c:crosses val="autoZero"/>
        <c:auto val="1"/>
        <c:lblAlgn val="ctr"/>
        <c:lblOffset val="100"/>
        <c:noMultiLvlLbl val="1"/>
      </c:catAx>
      <c:valAx>
        <c:axId val="16812851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6810624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5004"/>
          <c:y val="0"/>
          <c:w val="0.61002916393871165"/>
          <c:h val="0.94364647407845403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40,6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21E-3"/>
                  <c:y val="-1.72869317601772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31.794817411700119</c:v>
                </c:pt>
                <c:pt idx="1">
                  <c:v>58.918944259528395</c:v>
                </c:pt>
                <c:pt idx="2">
                  <c:v>62.042293499858062</c:v>
                </c:pt>
                <c:pt idx="3">
                  <c:v>60.437248334320856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0.15407805599850838"/>
                  <c:y val="6.48259941006644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9,3</a:t>
                    </a:r>
                    <a:endParaRPr lang="ru-RU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6226426419267695E-2"/>
                  <c:y val="-6.48259941006644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3,5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7031237894475171E-2"/>
                  <c:y val="-6.48259941006644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4,4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2.6898556510673339</c:v>
                </c:pt>
                <c:pt idx="1">
                  <c:v>5.6059256481177622</c:v>
                </c:pt>
                <c:pt idx="2">
                  <c:v>7.7987510644337217</c:v>
                </c:pt>
                <c:pt idx="3">
                  <c:v>8.7280378239156438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18.9038463937719</c:v>
                </c:pt>
                <c:pt idx="1">
                  <c:v>3.094088415920492</c:v>
                </c:pt>
                <c:pt idx="2">
                  <c:v>5.0856277793547164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7.1632886842555629E-2"/>
                  <c:y val="-1.51260652901550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18,9</a:t>
                    </a:r>
                    <a:endParaRPr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216405705251382E-2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9.3159332776065771</c:v>
                </c:pt>
                <c:pt idx="1">
                  <c:v>13.227696779335243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8.1093713683425429E-3"/>
                  <c:y val="-1.7286931760177187E-2"/>
                </c:manualLayout>
              </c:layout>
              <c:showVal val="1"/>
            </c:dLbl>
            <c:dLbl>
              <c:idx val="3"/>
              <c:layout>
                <c:manualLayout>
                  <c:x val="6.7578094736188005E-3"/>
                  <c:y val="-3.02521305803101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32,7</a:t>
                    </a:r>
                    <a:endParaRPr lang="ru-RU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27.47433034321859</c:v>
                </c:pt>
                <c:pt idx="1">
                  <c:v>3.3734939759036147</c:v>
                </c:pt>
                <c:pt idx="2">
                  <c:v>6.5048727410351015</c:v>
                </c:pt>
                <c:pt idx="3">
                  <c:v>6.6506245541058506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6.7578094736188005E-3"/>
                  <c:y val="-1.9447798230199261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9.4609332630663512E-3"/>
                  <c:y val="-6.4825994100664516E-3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812495157790062E-2"/>
                  <c:y val="-1.9447798230199341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0812388735593627E-2"/>
                  <c:y val="-1.9447798230199365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9.6265891482539647</c:v>
                </c:pt>
                <c:pt idx="1">
                  <c:v>15.470442079602464</c:v>
                </c:pt>
                <c:pt idx="2">
                  <c:v>18.568454915318384</c:v>
                </c:pt>
                <c:pt idx="3">
                  <c:v>18.984510090811249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0.38114056073429636"/>
                  <c:y val="-1.51260652901549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0.1986795985243924"/>
                  <c:y val="-1.51260652901550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29058580736560813"/>
                  <c:y val="-4.32173294004429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0.19462777438149539</c:v>
                </c:pt>
                <c:pt idx="1">
                  <c:v>0.30940884159204929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76017792"/>
        <c:axId val="176019328"/>
        <c:axId val="0"/>
      </c:bar3DChart>
      <c:catAx>
        <c:axId val="17601779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76019328"/>
        <c:crosses val="autoZero"/>
        <c:auto val="1"/>
        <c:lblAlgn val="ctr"/>
        <c:lblOffset val="100"/>
      </c:catAx>
      <c:valAx>
        <c:axId val="176019328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76017792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7666589049411727"/>
          <c:y val="7.3250310688360146E-2"/>
          <c:w val="0.17602944319055483"/>
          <c:h val="0.83189071392306191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7993231368907009E-3"/>
                  <c:y val="1.76927516618238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200,0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3,7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4.1882062091632213E-2"/>
                  <c:y val="-0.1125629900887632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0102,</a:t>
                    </a:r>
                  </a:p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0104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</a:t>
                    </a:r>
                  </a:p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0106</a:t>
                    </a:r>
                    <a:r>
                      <a:rPr lang="ru-RU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-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2659,9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49,2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2.8513420550250008E-3"/>
                  <c:y val="-7.07720017513832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2449,6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45,9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0102, 0104, 0106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</c:v>
                </c:pt>
                <c:pt idx="1">
                  <c:v>2659.9</c:v>
                </c:pt>
                <c:pt idx="2">
                  <c:v>2449.6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0.34388</cdr:x>
      <cdr:y>0.81222</cdr:y>
    </cdr:from>
    <cdr:to>
      <cdr:x>0.42345</cdr:x>
      <cdr:y>0.86842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920" y="4444953"/>
          <a:ext cx="653166" cy="307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0,9%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32" y="761473"/>
            <a:ext cx="7924905" cy="1143000"/>
          </a:xfrm>
        </p:spPr>
        <p:txBody>
          <a:bodyPr lIns="91120" tIns="45560" rIns="91120" bIns="4556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029" y="2361989"/>
            <a:ext cx="7692471" cy="3725041"/>
          </a:xfrm>
        </p:spPr>
        <p:txBody>
          <a:bodyPr lIns="91120" tIns="45560" rIns="91120" bIns="45560"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5560" bIns="45560"/>
          <a:lstStyle>
            <a:lvl1pPr>
              <a:defRPr/>
            </a:lvl1pPr>
          </a:lstStyle>
          <a:p>
            <a:pPr>
              <a:defRPr/>
            </a:pPr>
            <a:fld id="{5DAC6C71-4CB8-4102-9903-3068BB4A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87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3DCD-7486-4FA8-96A2-EA13DEB9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7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/>
                </a:solidFill>
              </a:rPr>
              <a:t> </a:t>
            </a:r>
            <a:r>
              <a:rPr lang="ru-RU" sz="3900" i="1" dirty="0" smtClean="0">
                <a:solidFill>
                  <a:schemeClr val="accent2"/>
                </a:solidFill>
              </a:rPr>
              <a:t>бюджет</a:t>
            </a:r>
            <a:r>
              <a:rPr lang="ru-RU" sz="3900" i="1" dirty="0" smtClean="0">
                <a:solidFill>
                  <a:schemeClr val="accent2"/>
                </a:solidFill>
              </a:rPr>
              <a:t/>
            </a:r>
            <a:br>
              <a:rPr lang="ru-RU" sz="3900" i="1" dirty="0" smtClean="0">
                <a:solidFill>
                  <a:schemeClr val="accent2"/>
                </a:solidFill>
              </a:rPr>
            </a:br>
            <a:r>
              <a:rPr lang="ru-RU" sz="3900" i="1" dirty="0" smtClean="0">
                <a:solidFill>
                  <a:schemeClr val="accent2"/>
                </a:solidFill>
              </a:rPr>
              <a:t>Малиновского сельского поселения </a:t>
            </a:r>
            <a:r>
              <a:rPr lang="ru-RU" sz="3900" i="1" dirty="0" err="1" smtClean="0">
                <a:solidFill>
                  <a:schemeClr val="accent2"/>
                </a:solidFill>
              </a:rPr>
              <a:t>Дальнереченского</a:t>
            </a:r>
            <a:r>
              <a:rPr lang="ru-RU" sz="3900" i="1" dirty="0" smtClean="0">
                <a:solidFill>
                  <a:schemeClr val="accent2"/>
                </a:solidFill>
              </a:rPr>
              <a:t> муниципального  района на 2024 год и на плановый период 2025 и 2026 </a:t>
            </a:r>
            <a:r>
              <a:rPr lang="ru-RU" sz="3900" i="1" dirty="0" smtClean="0">
                <a:solidFill>
                  <a:schemeClr val="accent2"/>
                </a:solidFill>
              </a:rPr>
              <a:t>годов</a:t>
            </a:r>
            <a:r>
              <a:rPr lang="en-US" sz="3900" i="1" dirty="0" smtClean="0">
                <a:solidFill>
                  <a:schemeClr val="accent2"/>
                </a:solidFill>
              </a:rPr>
              <a:t/>
            </a:r>
            <a:br>
              <a:rPr lang="en-US" sz="3900" i="1" dirty="0" smtClean="0">
                <a:solidFill>
                  <a:schemeClr val="accent2"/>
                </a:solidFill>
              </a:rPr>
            </a:br>
            <a:r>
              <a:rPr lang="ru-RU" sz="3900" i="1" dirty="0" smtClean="0">
                <a:solidFill>
                  <a:schemeClr val="accent2"/>
                </a:solidFill>
              </a:rPr>
              <a:t>(решение МК МСП </a:t>
            </a:r>
            <a:br>
              <a:rPr lang="ru-RU" sz="3900" i="1" dirty="0" smtClean="0">
                <a:solidFill>
                  <a:schemeClr val="accent2"/>
                </a:solidFill>
              </a:rPr>
            </a:br>
            <a:r>
              <a:rPr lang="ru-RU" sz="3900" i="1" dirty="0" smtClean="0">
                <a:solidFill>
                  <a:schemeClr val="accent2"/>
                </a:solidFill>
              </a:rPr>
              <a:t>от 20.12.2023 г. № 97)</a:t>
            </a:r>
            <a:r>
              <a:rPr lang="ru-RU" i="1" dirty="0" smtClean="0">
                <a:solidFill>
                  <a:schemeClr val="accent2"/>
                </a:solidFill>
              </a:rPr>
              <a:t/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044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2023 - 2026 годы (в рублях)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2640850"/>
              </p:ext>
            </p:extLst>
          </p:nvPr>
        </p:nvGraphicFramePr>
        <p:xfrm>
          <a:off x="611562" y="1628800"/>
          <a:ext cx="8208909" cy="4608511"/>
        </p:xfrm>
        <a:graphic>
          <a:graphicData uri="http://schemas.openxmlformats.org/drawingml/2006/table">
            <a:tbl>
              <a:tblPr/>
              <a:tblGrid>
                <a:gridCol w="1693550"/>
                <a:gridCol w="1114760"/>
                <a:gridCol w="1152128"/>
                <a:gridCol w="675083"/>
                <a:gridCol w="1136874"/>
                <a:gridCol w="1218257"/>
                <a:gridCol w="1218257"/>
              </a:tblGrid>
              <a:tr h="527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(снижение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(+;-)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Плановый период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2025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2026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- 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16002637,75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10045561,9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62,7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-5957075,85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10933597,90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11412797,90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1665597,15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1715487,90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103,0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49890,75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1720487,90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1725487,90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14337040,60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8330074,0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58,1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-6006966,6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9213110,0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9687310,0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– 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16030635,15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10215561,90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63,7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-5815073,25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10933597,90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11412797,90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 Е Ф И Ц И Т (-) ПРОФИЦИТ (+)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- 27997,40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170000,0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2024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7246055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12898745,90 </a:t>
                      </a:r>
                      <a:r>
                        <a:rPr lang="ru-RU" sz="1400" dirty="0" smtClean="0"/>
                        <a:t>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64366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13068745,90 </a:t>
                      </a:r>
                      <a:r>
                        <a:rPr lang="ru-RU" sz="1400" dirty="0" smtClean="0"/>
                        <a:t> 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2619562"/>
              </p:ext>
            </p:extLst>
          </p:nvPr>
        </p:nvGraphicFramePr>
        <p:xfrm>
          <a:off x="500034" y="1857362"/>
          <a:ext cx="3714776" cy="4379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 муниципальной собственности   994487,90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165000,0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449000,0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10000,0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Безвозмездные поступления  8330074,0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15000,0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37000,0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Платные услуги 45000,0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4806510"/>
              </p:ext>
            </p:extLst>
          </p:nvPr>
        </p:nvGraphicFramePr>
        <p:xfrm>
          <a:off x="5214942" y="1857362"/>
          <a:ext cx="3643338" cy="442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5342534,90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  1650000,0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3784313,0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51871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451128,0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430000,0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1410770,0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Малиновского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1482698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Малиновского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5143512"/>
            <a:ext cx="1412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8598,95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5143512"/>
            <a:ext cx="14401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6931,08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6143644"/>
            <a:ext cx="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5" y="6143644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Малиновского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4024452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456198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5065641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63688" y="3068960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7,5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3707904" y="1412777"/>
            <a:ext cx="936104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2,6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2843808" y="1196752"/>
            <a:ext cx="936104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0,6%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 rot="10800000" flipV="1">
            <a:off x="1717772" y="1954575"/>
            <a:ext cx="1673221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18,6%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415982" y="2780928"/>
            <a:ext cx="1027113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58,0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683568" y="4365104"/>
            <a:ext cx="936105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2,2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267745" y="4272036"/>
            <a:ext cx="8640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9,6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2024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87429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04048" y="5445224"/>
            <a:ext cx="3995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10,0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784977" cy="1331532"/>
            <a:chOff x="395536" y="5013176"/>
            <a:chExt cx="8588001" cy="1404841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1" cy="324722"/>
              <a:chOff x="395536" y="5013176"/>
              <a:chExt cx="37046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165,0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016070" cy="324722"/>
              <a:chOff x="395536" y="5373216"/>
              <a:chExt cx="4016070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728038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37,0 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3981846" cy="569144"/>
              <a:chOff x="395536" y="5848873"/>
              <a:chExt cx="398184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9381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 130,0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4900717" y="5469010"/>
              <a:ext cx="4082820" cy="932502"/>
              <a:chOff x="5044733" y="5108970"/>
              <a:chExt cx="4082820" cy="932502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044733" y="5108970"/>
                <a:ext cx="4082820" cy="779945"/>
                <a:chOff x="5044733" y="5108970"/>
                <a:chExt cx="4082820" cy="779945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044733" y="5108970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326307" y="5336888"/>
                  <a:ext cx="3801246" cy="5520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1034,6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044733" y="5488833"/>
                <a:ext cx="3699648" cy="552639"/>
                <a:chOff x="5044733" y="5488833"/>
                <a:chExt cx="3699648" cy="552639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044733" y="5488833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255913" y="5716750"/>
                  <a:ext cx="3488468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 Штрафы, санкции 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15,0</a:t>
                  </a:r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4900717" y="5089148"/>
              <a:ext cx="3909157" cy="533394"/>
              <a:chOff x="5044733" y="5809228"/>
              <a:chExt cx="3909157" cy="53339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44733" y="5809228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255913" y="6017900"/>
                <a:ext cx="3697977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Платные услуги– 45,0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налог– 319,0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в 2023 году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0223658"/>
              </p:ext>
            </p:extLst>
          </p:nvPr>
        </p:nvGraphicFramePr>
        <p:xfrm>
          <a:off x="457200" y="1340768"/>
          <a:ext cx="8229600" cy="496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местный бюджет 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49512148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18062371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98993113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b="1" dirty="0"/>
              <a:t>«Бюджет для граждан»</a:t>
            </a:r>
            <a:r>
              <a:rPr lang="ru-RU" dirty="0"/>
              <a:t> — это упрощенная версия бюджета, облегчающая гражданам его понимание, объясняющая планы и действия Администрации во время бюджетного года. Таким образом, мы с вами теперь сможем понять, </a:t>
            </a:r>
            <a:r>
              <a:rPr lang="ru-RU" b="1" dirty="0"/>
              <a:t>куда уходят (расходуются) бюджетные деньги</a:t>
            </a:r>
            <a:r>
              <a:rPr lang="ru-RU" dirty="0"/>
              <a:t> (а по сути </a:t>
            </a:r>
            <a:r>
              <a:rPr lang="ru-RU" b="1" dirty="0"/>
              <a:t>деньги налогоплательщиков</a:t>
            </a:r>
            <a:r>
              <a:rPr lang="ru-RU" dirty="0"/>
              <a:t>) и какие у </a:t>
            </a:r>
            <a:r>
              <a:rPr lang="ru-RU" dirty="0" smtClean="0"/>
              <a:t>поселения </a:t>
            </a:r>
            <a:r>
              <a:rPr lang="ru-RU" dirty="0"/>
              <a:t>дополнительные </a:t>
            </a:r>
            <a:r>
              <a:rPr lang="ru-RU" i="1" dirty="0"/>
              <a:t>источники </a:t>
            </a:r>
            <a:r>
              <a:rPr lang="ru-RU" i="1" dirty="0" smtClean="0"/>
              <a:t>дохода</a:t>
            </a:r>
            <a:r>
              <a:rPr lang="ru-RU" dirty="0" smtClean="0"/>
              <a:t>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«Бюджет для граждан» повышается информированность россиян и общественных организаций о бюджетных приоритетах и компонентах бюджета страны, о возможности реализации общественного контроля за расходованием средств, использования в учебных целях, возможности влияния на управленческие решения.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173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01227" cy="873873"/>
          </a:xfrm>
          <a:solidFill>
            <a:schemeClr val="accent4"/>
          </a:solidFill>
        </p:spPr>
        <p:txBody>
          <a:bodyPr lIns="91120" tIns="45560" rIns="91120" bIns="45560"/>
          <a:lstStyle/>
          <a:p>
            <a:pPr algn="ctr" eaLnBrk="1" hangingPunct="1"/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СРАВНЕНИЕ ОБЪЕМОВ МЕЖБЮДЖЕТНЫХ ТРАНСФЕРТОВ 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2023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И 20</a:t>
            </a:r>
            <a:r>
              <a:rPr lang="en-US" sz="1900" dirty="0" smtClean="0">
                <a:solidFill>
                  <a:srgbClr val="06072E"/>
                </a:solidFill>
                <a:latin typeface="Times New Roman" pitchFamily="18" charset="0"/>
              </a:rPr>
              <a:t>2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4-2026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59465099"/>
              </p:ext>
            </p:extLst>
          </p:nvPr>
        </p:nvGraphicFramePr>
        <p:xfrm>
          <a:off x="738188" y="1878013"/>
          <a:ext cx="4206875" cy="4346575"/>
        </p:xfrm>
        <a:graphic>
          <a:graphicData uri="http://schemas.openxmlformats.org/presentationml/2006/ole">
            <p:oleObj spid="_x0000_s1033" name="Worksheet" r:id="rId3" imgW="4876902" imgH="5038793" progId="Excel.Sheet.8">
              <p:embed/>
            </p:oleObj>
          </a:graphicData>
        </a:graphic>
      </p:graphicFrame>
      <p:graphicFrame>
        <p:nvGraphicFramePr>
          <p:cNvPr id="39003" name="Group 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89410669"/>
              </p:ext>
            </p:extLst>
          </p:nvPr>
        </p:nvGraphicFramePr>
        <p:xfrm>
          <a:off x="5219496" y="1138251"/>
          <a:ext cx="3456473" cy="5670069"/>
        </p:xfrm>
        <a:graphic>
          <a:graphicData uri="http://schemas.openxmlformats.org/drawingml/2006/table">
            <a:tbl>
              <a:tblPr/>
              <a:tblGrid>
                <a:gridCol w="1584349"/>
                <a:gridCol w="1872124"/>
              </a:tblGrid>
              <a:tr h="782133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Subvenire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приходить на помощь)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финансирование «переданных» полномочий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Субсидия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subsidium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поддержка) 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197689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Dotatio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дар, пожертвование)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без определения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конкетной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цели их использования</a:t>
                      </a:r>
                    </a:p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</a:tr>
              <a:tr h="1367922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из бюджетов разного уровня в соответствии с нормативными актами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1417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2024-2026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403487"/>
              </p:ext>
            </p:extLst>
          </p:nvPr>
        </p:nvGraphicFramePr>
        <p:xfrm>
          <a:off x="467544" y="1340769"/>
          <a:ext cx="8208912" cy="335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802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8330074,0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6473004,0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6941634,0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5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65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6162650,0</a:t>
                      </a:r>
                      <a:endParaRPr kumimoji="0" lang="ru-RU" sz="20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5813650,0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6219850,0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597944,0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659354,0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721784,0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10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1569480,0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3420099431"/>
              </p:ext>
            </p:extLst>
          </p:nvPr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300" dirty="0"/>
              <a:t>СТРУКТУРА РАСХОДОВ БЮДЖЕТА </a:t>
            </a:r>
            <a:r>
              <a:rPr lang="ru-RU" sz="1300" dirty="0" smtClean="0"/>
              <a:t>МАЛИНОВСКОГО СЕЛЬСКОГО ПОСЕЛЕНИЯ НА </a:t>
            </a:r>
            <a:r>
              <a:rPr lang="ru-RU" sz="1300" dirty="0"/>
              <a:t>ФИНАНСОВОЕ ОБЕСПЕЧЕНИЕ МУНИЦИПАЛЬНЫХ ПРОГРАММ И НЕПРОГРАММНЫХ НАПРАВЛЕНИЙ НА </a:t>
            </a:r>
            <a:r>
              <a:rPr lang="ru-RU" sz="1300" dirty="0" smtClean="0"/>
              <a:t>2024 </a:t>
            </a:r>
            <a:r>
              <a:rPr lang="ru-RU" sz="1300" dirty="0"/>
              <a:t>ГОД  </a:t>
            </a:r>
            <a:br>
              <a:rPr lang="ru-RU" sz="1300" dirty="0"/>
            </a:br>
            <a:r>
              <a:rPr lang="ru-RU" sz="1300" dirty="0" smtClean="0"/>
              <a:t>10 215 561,90 руб.</a:t>
            </a:r>
            <a:endParaRPr lang="ru-RU" sz="1300" dirty="0"/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4065007"/>
              </p:ext>
            </p:extLst>
          </p:nvPr>
        </p:nvGraphicFramePr>
        <p:xfrm>
          <a:off x="1338263" y="2390775"/>
          <a:ext cx="7054850" cy="3224213"/>
        </p:xfrm>
        <a:graphic>
          <a:graphicData uri="http://schemas.openxmlformats.org/presentationml/2006/ole">
            <p:oleObj spid="_x0000_s3078" name="Worksheet" r:id="rId3" imgW="7315200" imgH="334327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7336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86" y="227967"/>
            <a:ext cx="7931230" cy="683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600" dirty="0">
                <a:solidFill>
                  <a:srgbClr val="06072E"/>
                </a:solidFill>
              </a:rPr>
              <a:t>РАСХОДЫ НА НЕПРОГРАММНЫЕ НАПРАВЛЕНИЯ ДЕЯТЕЛЬНОСТИ, СОСТАВЛЯЮЩИЕ БОЛЕЕ 1%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РАСХОДОВ, ВКЛЮЧАЯ РЕЗЕРВНЫЙ </a:t>
            </a:r>
            <a:r>
              <a:rPr lang="ru-RU" sz="1600" dirty="0" smtClean="0">
                <a:solidFill>
                  <a:schemeClr val="tx1"/>
                </a:solidFill>
              </a:rPr>
              <a:t>ФОНД  на 2024 год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2662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7471959"/>
              </p:ext>
            </p:extLst>
          </p:nvPr>
        </p:nvGraphicFramePr>
        <p:xfrm>
          <a:off x="652463" y="1898650"/>
          <a:ext cx="7902575" cy="4075113"/>
        </p:xfrm>
        <a:graphic>
          <a:graphicData uri="http://schemas.openxmlformats.org/presentationml/2006/ole">
            <p:oleObj spid="_x0000_s4102" name="Worksheet" r:id="rId3" imgW="7924698" imgH="4086327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02615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Малиновского сельского поселения в 2024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75160"/>
            <a:ext cx="3096344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территории Малиновского сельского поселения 44,0%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780928"/>
            <a:ext cx="3065564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и сохранение культуры на территории Малиновского сельского поселения  43,4%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1196752"/>
            <a:ext cx="360040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современной городской среды в Малиновском сельском поселении 2,6%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4149080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Пожарная безопасность на территории Малиновского сельского поселения 8,7 %</a:t>
            </a:r>
            <a:endParaRPr lang="ru-RU" sz="1400" dirty="0"/>
          </a:p>
        </p:txBody>
      </p:sp>
      <p:sp>
        <p:nvSpPr>
          <p:cNvPr id="4" name="Ромб 3"/>
          <p:cNvSpPr/>
          <p:nvPr/>
        </p:nvSpPr>
        <p:spPr>
          <a:xfrm>
            <a:off x="3779912" y="2602268"/>
            <a:ext cx="158417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37,2%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196752"/>
            <a:ext cx="3672408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и земельными ресурсами Малиновского сельского поселения 1,3% 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Малиновского сельского поселения на 2024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714488"/>
            <a:ext cx="8032406" cy="4666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      3800,6 тыс. 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03848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Социальные программы (1650,0 тыс. </a:t>
            </a:r>
            <a:r>
              <a:rPr lang="ru-RU" dirty="0">
                <a:solidFill>
                  <a:schemeClr val="bg2"/>
                </a:solidFill>
              </a:rPr>
              <a:t>р</a:t>
            </a:r>
            <a:r>
              <a:rPr lang="ru-RU" dirty="0" smtClean="0">
                <a:solidFill>
                  <a:schemeClr val="bg2"/>
                </a:solidFill>
              </a:rPr>
              <a:t>уб.- 43,4%)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3252652"/>
            <a:ext cx="3024336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Инфраструктурные программы (1820,6 тыс. руб.-47,9%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8104" y="3293534"/>
            <a:ext cx="288032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ащита от ЧС (330,0 тыс. руб.- 8,7%)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бюджета, формируемые в рамках муниципальных программ Малиновского сельского поселения и непрограммные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2023</a:t>
            </a:r>
            <a:r>
              <a:rPr lang="ru-RU" dirty="0" smtClean="0"/>
              <a:t>                     </a:t>
            </a:r>
            <a:r>
              <a:rPr lang="ru-RU" sz="1600" dirty="0" smtClean="0"/>
              <a:t>2024                               2025                                   2026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683568" y="1772816"/>
            <a:ext cx="1872208" cy="158417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10551,3</a:t>
            </a:r>
          </a:p>
          <a:p>
            <a:pPr algn="ctr"/>
            <a:r>
              <a:rPr lang="ru-RU" sz="1600" dirty="0" smtClean="0"/>
              <a:t>тыс. </a:t>
            </a:r>
          </a:p>
          <a:p>
            <a:pPr algn="ctr"/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4860032" y="1772816"/>
            <a:ext cx="1872208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2600,0 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99592" y="3356992"/>
            <a:ext cx="1440160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5479,3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87824" y="3356992"/>
            <a:ext cx="1368152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6415,0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 формируемые в рамках муниципальных программ  Малиновского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местного бюджета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699792" y="1772816"/>
            <a:ext cx="1872208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3800,6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76056" y="3356992"/>
            <a:ext cx="1440160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5405,1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6876256" y="1772816"/>
            <a:ext cx="1728192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2550,0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236296" y="3429000"/>
            <a:ext cx="1248076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5719,9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Малиновского сельского поселения – 200,0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2659,9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2449,6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550875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Культура, кинематография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240800978"/>
              </p:ext>
            </p:extLst>
          </p:nvPr>
        </p:nvGraphicFramePr>
        <p:xfrm>
          <a:off x="5364087" y="3046002"/>
          <a:ext cx="3603043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298" y="7647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314" y="836712"/>
            <a:ext cx="4447726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муниципальной программы учреждением культуры </a:t>
            </a:r>
          </a:p>
          <a:p>
            <a:r>
              <a:rPr lang="ru-RU" dirty="0" smtClean="0"/>
              <a:t>1650,0 тыс.рублей  в 2024году; </a:t>
            </a:r>
          </a:p>
          <a:p>
            <a:r>
              <a:rPr lang="ru-RU" dirty="0" smtClean="0"/>
              <a:t>1570,0 тыс.рублей в 2025 году;  </a:t>
            </a:r>
          </a:p>
          <a:p>
            <a:r>
              <a:rPr lang="ru-RU" dirty="0" smtClean="0"/>
              <a:t>1570,0 тыс.рублей в 2026 году.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5054"/>
            <a:ext cx="4546848" cy="393430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МКУ</a:t>
            </a:r>
          </a:p>
          <a:p>
            <a:pPr marL="137160" indent="0">
              <a:buNone/>
            </a:pPr>
            <a:r>
              <a:rPr lang="ru-RU" dirty="0" smtClean="0"/>
              <a:t>«МИДЦ»</a:t>
            </a:r>
            <a:endParaRPr lang="ru-RU" dirty="0"/>
          </a:p>
        </p:txBody>
      </p:sp>
      <p:pic>
        <p:nvPicPr>
          <p:cNvPr id="4" name="Picture 2" descr="http://cdkmalinovo.site/_ph/1/2/507598007.jpg?1700528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53136"/>
            <a:ext cx="2376264" cy="1656184"/>
          </a:xfrm>
          <a:prstGeom prst="rect">
            <a:avLst/>
          </a:prstGeom>
          <a:noFill/>
        </p:spPr>
      </p:pic>
      <p:pic>
        <p:nvPicPr>
          <p:cNvPr id="8" name="Picture 4" descr="https://sun9-78.userapi.com/impf/m8xkdCIOqjhM-nBe7E5AF5ic7Bf4BPQA0fX1gw/M9mRXi5RP2s.jpg?size=2560x1441&amp;quality=96&amp;sign=082c5db153e839d6d24a40bd6957d5c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636912"/>
            <a:ext cx="3240360" cy="1872208"/>
          </a:xfrm>
          <a:prstGeom prst="rect">
            <a:avLst/>
          </a:prstGeom>
          <a:noFill/>
        </p:spPr>
      </p:pic>
      <p:pic>
        <p:nvPicPr>
          <p:cNvPr id="9" name="Picture 6" descr="https://sun9-51.userapi.com/impg/exQhXX8iNn2bvZViNZeM1BNe1TG-X83AASdBfA/u84UCkE37f8.jpg?size=1000x1000&amp;quality=96&amp;sign=08fc4a46c1f0fbbfaddd65a8e7cb675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293096"/>
            <a:ext cx="2952328" cy="2448272"/>
          </a:xfrm>
          <a:prstGeom prst="rect">
            <a:avLst/>
          </a:prstGeom>
          <a:noFill/>
        </p:spPr>
      </p:pic>
      <p:pic>
        <p:nvPicPr>
          <p:cNvPr id="50184" name="Picture 8" descr="https://sun9-28.userapi.com/impg/HQZbzlzs8ziyg8xidrWzsja1iL-TtYwriYOf4w/9ZSxVizASD4.jpg?size=2560x1152&amp;quality=96&amp;sign=031de476a813f327e38f1ebcee14928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764704"/>
            <a:ext cx="413995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И еще…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Малиновского сельского поселения , а именно: проекта бюджета поселения на предстоящий 2024 год и на плановый период 2025 и 2026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Малиновского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Малиновском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Муниципальная программа Малиновского сельского поселения «Управление муниципальным имуществом и земельными ресурсами Малиновского сельского поселения на 2024-2025 годы 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628800"/>
            <a:ext cx="7128792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 – 50,0 тыс. руб., в том числе:</a:t>
            </a:r>
          </a:p>
          <a:p>
            <a:pPr algn="ctr">
              <a:buFontTx/>
              <a:buChar char="-"/>
            </a:pPr>
            <a:r>
              <a:rPr lang="ru-RU" dirty="0" smtClean="0"/>
              <a:t>Модернизация объектов муниципальной собственности – 50,0 тыс. 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005064"/>
            <a:ext cx="712879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 – 50,0 тыс. руб., в том числе:</a:t>
            </a:r>
          </a:p>
          <a:p>
            <a:pPr algn="ctr">
              <a:buFontTx/>
              <a:buChar char="-"/>
            </a:pPr>
            <a:r>
              <a:rPr lang="ru-RU" dirty="0" smtClean="0"/>
              <a:t>Модернизация объектов муниципальной собственности – 50,0 тыс. руб.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пожарную безопасность территории поселения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77804368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2024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1 770,6 тыс.рублей ,из них: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-1410,8 тыс.руб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Благоустройство – 359,8 тыс.руб.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6864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 smtClean="0"/>
              <a:t>НА ТЕРРИТОРИИ ПОСЕЛЕНИЯ ДЕЙСТВУЕТ ПРИОРИТЕТНЫЙ ПРОЕКТ «ФОРМИРОВАНИЕ СОВРЕМЕННОЙ ГОРОДСКОЙ СРЕДЫ»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68952" cy="3158083"/>
          </a:xfrm>
        </p:spPr>
        <p:txBody>
          <a:bodyPr/>
          <a:lstStyle/>
          <a:p>
            <a:pPr eaLnBrk="1" hangingPunct="1"/>
            <a:r>
              <a:rPr lang="ru-RU" dirty="0" smtClean="0"/>
              <a:t>Цель приоритетного проекта - создание условий для системного повышения качества и комфорта городской среды на территории Малиновского сельского поселения путем реализации ежегодно (в период с 2018 по 2026 годы) комплекса первоочередных мероприятий по благоустройству. </a:t>
            </a:r>
          </a:p>
        </p:txBody>
      </p:sp>
      <p:pic>
        <p:nvPicPr>
          <p:cNvPr id="5" name="Picture 2" descr="C:\Users\USER\AppData\Local\Temp\7zOCCDF48C7\20191028_160751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7525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992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МЕРОПРИЯТИЯ, НАПРАВЛЕННЫЕ НА ДОСТИЖЕНИЕ ПОСТАВЛЕННЫХ ЦЕЛЕЙ</a:t>
            </a:r>
            <a:r>
              <a:rPr lang="ru-RU" sz="38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zh-CN" sz="2100" dirty="0" smtClean="0"/>
              <a:t>«Обустройство мест массового отдыха»,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  <a:r>
              <a:rPr lang="ru-RU" altLang="zh-CN" sz="25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2800" dirty="0" smtClean="0"/>
              <a:t>    </a:t>
            </a:r>
            <a:r>
              <a:rPr lang="ru-RU" altLang="zh-CN" sz="1800" dirty="0" smtClean="0"/>
              <a:t>- Создание условий для массового отдыха жителей поселения;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1800" dirty="0" smtClean="0"/>
              <a:t>      - Организация обустройства мест массового пребывания населения.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1300" dirty="0" smtClean="0"/>
          </a:p>
          <a:p>
            <a:pPr eaLnBrk="1" hangingPunct="1"/>
            <a:r>
              <a:rPr lang="ru-RU" altLang="zh-CN" sz="2100" dirty="0" smtClean="0"/>
              <a:t>«Благоустройство общественных территорий Малиновского сельского поселения»,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</a:p>
          <a:p>
            <a:pPr marL="137160" indent="0" eaLnBrk="1" hangingPunct="1">
              <a:buNone/>
            </a:pPr>
            <a:r>
              <a:rPr lang="ru-RU" altLang="zh-CN" sz="2100" dirty="0"/>
              <a:t> </a:t>
            </a:r>
            <a:r>
              <a:rPr lang="ru-RU" altLang="zh-CN" sz="2100" dirty="0" smtClean="0"/>
              <a:t>    </a:t>
            </a:r>
            <a:r>
              <a:rPr lang="ru-RU" altLang="zh-CN" sz="1800" dirty="0" smtClean="0"/>
              <a:t>- Формирование (обустройство) детских площадок, устройство спортивных, </a:t>
            </a:r>
            <a:r>
              <a:rPr lang="ru-RU" altLang="zh-CN" sz="1800" dirty="0" smtClean="0"/>
              <a:t> </a:t>
            </a:r>
            <a:r>
              <a:rPr lang="ru-RU" altLang="zh-CN" sz="1800" dirty="0" smtClean="0"/>
              <a:t>танцевальных площадок.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/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100" dirty="0" smtClean="0"/>
              <a:t>   Мероприятия осуществляются в рамках муниципальной программы «Формирование современной городской среды в Малиновском сельском поселении» на 2018-2026 годы, утвержденной постановлением администрации МСП от 12.12.2017 № 69-па</a:t>
            </a:r>
          </a:p>
        </p:txBody>
      </p:sp>
    </p:spTree>
    <p:extLst>
      <p:ext uri="{BB962C8B-B14F-4D97-AF65-F5344CB8AC3E}">
        <p14:creationId xmlns:p14="http://schemas.microsoft.com/office/powerpoint/2010/main" xmlns="" val="907579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476672"/>
            <a:ext cx="8015287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dirty="0" smtClean="0"/>
              <a:t>ПРОГНОЗИРУЕМЫЙ ОБЩИЙ ОБЪЕМ ФИНАНСИРОВАНИЯ ПРОЕКТА – 11147,7 ТЫС.РУБ.</a:t>
            </a:r>
            <a:br>
              <a:rPr lang="ru-RU" sz="2500" dirty="0" smtClean="0"/>
            </a:br>
            <a:endParaRPr lang="ru-RU" sz="1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056" y="1916832"/>
            <a:ext cx="3530352" cy="266429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краевых средств: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0,0 тыс. руб.</a:t>
            </a:r>
          </a:p>
          <a:p>
            <a:pPr eaLnBrk="1" hangingPunct="1"/>
            <a:r>
              <a:rPr lang="ru-RU" altLang="zh-CN" sz="1600" dirty="0" smtClean="0"/>
              <a:t>2019 год – 1200,0 тыс. руб.</a:t>
            </a:r>
          </a:p>
          <a:p>
            <a:pPr eaLnBrk="1" hangingPunct="1"/>
            <a:r>
              <a:rPr lang="ru-RU" altLang="zh-CN" sz="1600" dirty="0" smtClean="0"/>
              <a:t>2020 год – 3000,0 тыс. руб.</a:t>
            </a:r>
          </a:p>
          <a:p>
            <a:pPr eaLnBrk="1" hangingPunct="1"/>
            <a:r>
              <a:rPr lang="ru-RU" altLang="zh-CN" sz="1600" dirty="0" smtClean="0"/>
              <a:t>2021 год – 0,0 тыс. руб.</a:t>
            </a:r>
          </a:p>
          <a:p>
            <a:pPr eaLnBrk="1" hangingPunct="1"/>
            <a:r>
              <a:rPr lang="ru-RU" altLang="zh-CN" sz="1600" dirty="0" smtClean="0"/>
              <a:t>2022 год – 3000,0 тыс. руб.</a:t>
            </a:r>
          </a:p>
          <a:p>
            <a:pPr eaLnBrk="1" hangingPunct="1"/>
            <a:r>
              <a:rPr lang="ru-RU" sz="1600" dirty="0" smtClean="0"/>
              <a:t>2023 год – 3000,0 тыс. руб.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600" y="1772816"/>
            <a:ext cx="3600400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средств местного бюджета: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331,0 тыс. руб.</a:t>
            </a:r>
          </a:p>
          <a:p>
            <a:pPr eaLnBrk="1" hangingPunct="1"/>
            <a:r>
              <a:rPr lang="ru-RU" altLang="zh-CN" sz="1600" dirty="0" smtClean="0"/>
              <a:t>2019 год – 90,0 тыс. руб.</a:t>
            </a:r>
          </a:p>
          <a:p>
            <a:pPr eaLnBrk="1" hangingPunct="1"/>
            <a:r>
              <a:rPr lang="ru-RU" altLang="zh-CN" sz="1600" dirty="0" smtClean="0"/>
              <a:t>2020 год – 453,5 тыс. руб.</a:t>
            </a:r>
          </a:p>
          <a:p>
            <a:pPr eaLnBrk="1" hangingPunct="1"/>
            <a:r>
              <a:rPr lang="ru-RU" altLang="zh-CN" sz="1600" dirty="0" smtClean="0"/>
              <a:t>2021 год – 1842,0 тыс.руб.</a:t>
            </a:r>
          </a:p>
          <a:p>
            <a:pPr eaLnBrk="1" hangingPunct="1"/>
            <a:r>
              <a:rPr lang="ru-RU" altLang="zh-CN" sz="1600" dirty="0" smtClean="0"/>
              <a:t>2022 год – 480,3 тыс.руб.</a:t>
            </a:r>
          </a:p>
          <a:p>
            <a:pPr eaLnBrk="1" hangingPunct="1"/>
            <a:r>
              <a:rPr lang="ru-RU" sz="1600" dirty="0" smtClean="0"/>
              <a:t>2023 год – 162,3 тыс. руб.</a:t>
            </a:r>
          </a:p>
          <a:p>
            <a:pPr eaLnBrk="1" hangingPunct="1"/>
            <a:r>
              <a:rPr lang="ru-RU" sz="1600" dirty="0" smtClean="0"/>
              <a:t>2024 год – 150,3 тыс. руб.</a:t>
            </a:r>
          </a:p>
          <a:p>
            <a:pPr eaLnBrk="1" hangingPunct="1"/>
            <a:r>
              <a:rPr lang="ru-RU" sz="1600" dirty="0" smtClean="0"/>
              <a:t>2025 год – 150,3 тыс. руб.</a:t>
            </a:r>
          </a:p>
          <a:p>
            <a:pPr eaLnBrk="1" hangingPunct="1"/>
            <a:r>
              <a:rPr lang="ru-RU" sz="1600" dirty="0" smtClean="0"/>
              <a:t>2026 год – 150,3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281440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ОЖИДАЕМЫЕ РЕЗУЛЬТАТЫ РЕАЛИЗАЦИИ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Устройство детских - 5 ед., спортивных - 4 ед. и танцевальных площадок - 2 ед.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Благоустройство 6 общественных территорий Малиновского сельского поселения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Обустройство территории общего пользования общей площадью 814 </a:t>
            </a:r>
            <a:r>
              <a:rPr lang="ru-RU" altLang="zh-CN" sz="2500" dirty="0" err="1" smtClean="0"/>
              <a:t>кв.м</a:t>
            </a:r>
            <a:r>
              <a:rPr lang="ru-RU" altLang="zh-CN" sz="2500" dirty="0" smtClean="0"/>
              <a:t>.</a:t>
            </a:r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155202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875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Нормативная база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8003232" cy="3888432"/>
          </a:xfrm>
        </p:spPr>
        <p:txBody>
          <a:bodyPr/>
          <a:lstStyle/>
          <a:p>
            <a:pPr algn="just"/>
            <a:r>
              <a:rPr lang="ru-RU" sz="2200" b="1" dirty="0" smtClean="0"/>
              <a:t>        Решение </a:t>
            </a:r>
            <a:r>
              <a:rPr lang="ru-RU" sz="2200" b="1" dirty="0"/>
              <a:t>муниципального комитета Малиновского сельского </a:t>
            </a:r>
            <a:r>
              <a:rPr lang="ru-RU" sz="2200" b="1" dirty="0" smtClean="0"/>
              <a:t>поселения от </a:t>
            </a:r>
            <a:r>
              <a:rPr lang="ru-RU" sz="2200" b="1" dirty="0" smtClean="0">
                <a:solidFill>
                  <a:srgbClr val="FF0000"/>
                </a:solidFill>
              </a:rPr>
              <a:t>20.12.2022 № 63 «</a:t>
            </a:r>
            <a:r>
              <a:rPr lang="ru-RU" sz="2200" b="1" dirty="0">
                <a:solidFill>
                  <a:srgbClr val="FF0000"/>
                </a:solidFill>
              </a:rPr>
              <a:t>О бюджете Малиновского сельского поселения на </a:t>
            </a:r>
            <a:r>
              <a:rPr lang="ru-RU" sz="2200" b="1" dirty="0" smtClean="0">
                <a:solidFill>
                  <a:srgbClr val="FF0000"/>
                </a:solidFill>
              </a:rPr>
              <a:t>2023 </a:t>
            </a:r>
            <a:r>
              <a:rPr lang="ru-RU" sz="2200" b="1" dirty="0">
                <a:solidFill>
                  <a:srgbClr val="FF0000"/>
                </a:solidFill>
              </a:rPr>
              <a:t>год и плановый период </a:t>
            </a:r>
            <a:r>
              <a:rPr lang="ru-RU" sz="2200" b="1" dirty="0" smtClean="0">
                <a:solidFill>
                  <a:srgbClr val="FF0000"/>
                </a:solidFill>
              </a:rPr>
              <a:t>2024 </a:t>
            </a:r>
            <a:r>
              <a:rPr lang="ru-RU" sz="2200" b="1" dirty="0">
                <a:solidFill>
                  <a:srgbClr val="FF0000"/>
                </a:solidFill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</a:rPr>
              <a:t>2025 </a:t>
            </a:r>
            <a:r>
              <a:rPr lang="ru-RU" sz="2200" b="1" dirty="0">
                <a:solidFill>
                  <a:srgbClr val="FF0000"/>
                </a:solidFill>
              </a:rPr>
              <a:t>годов</a:t>
            </a:r>
            <a:r>
              <a:rPr lang="ru-RU" sz="2200" b="1" dirty="0" smtClean="0">
                <a:solidFill>
                  <a:srgbClr val="FF0000"/>
                </a:solidFill>
              </a:rPr>
              <a:t>»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 smtClean="0"/>
              <a:t>        Прогноз </a:t>
            </a:r>
            <a:r>
              <a:rPr lang="ru-RU" sz="2200" b="1" dirty="0"/>
              <a:t>социально-экономического развития</a:t>
            </a:r>
            <a:endParaRPr lang="ru-RU" sz="2200" dirty="0"/>
          </a:p>
          <a:p>
            <a:pPr algn="just"/>
            <a:r>
              <a:rPr lang="ru-RU" sz="2200" b="1" dirty="0"/>
              <a:t>Малиновского сельского поселения на </a:t>
            </a:r>
            <a:r>
              <a:rPr lang="ru-RU" sz="2200" b="1" dirty="0" smtClean="0"/>
              <a:t>2024 год</a:t>
            </a:r>
            <a:r>
              <a:rPr lang="ru-RU" sz="2200" dirty="0"/>
              <a:t> </a:t>
            </a:r>
            <a:r>
              <a:rPr lang="ru-RU" sz="2200" b="1" dirty="0" smtClean="0"/>
              <a:t>и </a:t>
            </a:r>
            <a:r>
              <a:rPr lang="ru-RU" sz="2200" b="1" dirty="0"/>
              <a:t>на период </a:t>
            </a:r>
            <a:r>
              <a:rPr lang="ru-RU" sz="2200" b="1" dirty="0" smtClean="0"/>
              <a:t>2025-2026 годов (Постановление администрации Малиновского сельского поселения от 09.10.2023 г № 61-па)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9254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45183244"/>
              </p:ext>
            </p:extLst>
          </p:nvPr>
        </p:nvGraphicFramePr>
        <p:xfrm>
          <a:off x="755577" y="404664"/>
          <a:ext cx="7474023" cy="52566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1341"/>
                <a:gridCol w="2491341"/>
                <a:gridCol w="2491341"/>
              </a:tblGrid>
              <a:tr h="5256683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плана-графика разработки проекта бюджета поселения 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(Распоряжение Администрации Малиновского сельского поселения от 10.07.2023 № 48-р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Малиновского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2024-2026 годы (Постановление администрации Малиновского сельского поселения от 29.09.2023 г. № 56-па)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Малиновского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2018-2026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533263" y="4803323"/>
            <a:ext cx="8293495" cy="171584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2024 год и плановый период 2025 и 2026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0" dirty="0">
                <a:effectLst/>
              </a:rPr>
              <a:t>График подготовки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        Финансовый </a:t>
            </a:r>
            <a:r>
              <a:rPr lang="ru-RU" dirty="0"/>
              <a:t>орган </a:t>
            </a:r>
            <a:r>
              <a:rPr lang="ru-RU" dirty="0" smtClean="0"/>
              <a:t>Малиновского сельского поселения  </a:t>
            </a:r>
            <a:r>
              <a:rPr lang="ru-RU" dirty="0"/>
              <a:t>разрабатывает, </a:t>
            </a:r>
            <a:r>
              <a:rPr lang="ru-RU" dirty="0" smtClean="0"/>
              <a:t>глава поселения представляет </a:t>
            </a:r>
            <a:r>
              <a:rPr lang="ru-RU" dirty="0"/>
              <a:t>в </a:t>
            </a:r>
            <a:r>
              <a:rPr lang="ru-RU" dirty="0" smtClean="0"/>
              <a:t>муниципальный комитет проекты </a:t>
            </a:r>
            <a:r>
              <a:rPr lang="ru-RU" dirty="0"/>
              <a:t>решений о бюджете </a:t>
            </a:r>
            <a:r>
              <a:rPr lang="ru-RU" dirty="0" smtClean="0"/>
              <a:t>Малиновского сельского</a:t>
            </a:r>
          </a:p>
          <a:p>
            <a:pPr marL="137160" indent="0" algn="just">
              <a:buNone/>
            </a:pPr>
            <a:r>
              <a:rPr lang="ru-RU" dirty="0" smtClean="0"/>
              <a:t>поселения, </a:t>
            </a:r>
            <a:r>
              <a:rPr lang="ru-RU" dirty="0"/>
              <a:t>о внесении изменений в </a:t>
            </a:r>
            <a:r>
              <a:rPr lang="ru-RU" dirty="0" smtClean="0"/>
              <a:t>решение.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Порядок </a:t>
            </a:r>
            <a:r>
              <a:rPr lang="ru-RU" dirty="0"/>
              <a:t>и сроки составления проекта бюджета </a:t>
            </a:r>
            <a:r>
              <a:rPr lang="ru-RU" dirty="0" smtClean="0"/>
              <a:t>Малиновского сельского поселения, а </a:t>
            </a:r>
            <a:r>
              <a:rPr lang="ru-RU" dirty="0"/>
              <a:t>также порядок работы над документами и материалами, обязательными для представления одновременно с проектом Решения о бюджете </a:t>
            </a:r>
            <a:r>
              <a:rPr lang="ru-RU" dirty="0" smtClean="0"/>
              <a:t>Малиновского сельского поселения,</a:t>
            </a:r>
          </a:p>
          <a:p>
            <a:pPr marL="137160" indent="0" algn="just">
              <a:buNone/>
            </a:pPr>
            <a:r>
              <a:rPr lang="ru-RU" dirty="0" smtClean="0"/>
              <a:t>устанавливаются </a:t>
            </a:r>
            <a:r>
              <a:rPr lang="ru-RU" dirty="0"/>
              <a:t>администрацией </a:t>
            </a:r>
            <a:r>
              <a:rPr lang="ru-RU" dirty="0" smtClean="0"/>
              <a:t>поселения.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Рассмотрению </a:t>
            </a:r>
            <a:r>
              <a:rPr lang="ru-RU" dirty="0"/>
              <a:t>проекта решения о бюджете </a:t>
            </a:r>
            <a:r>
              <a:rPr lang="ru-RU" dirty="0" smtClean="0"/>
              <a:t>Малиновского сельского поселения предшествует </a:t>
            </a:r>
            <a:r>
              <a:rPr lang="ru-RU" dirty="0"/>
              <a:t>проведение публичных слушаний в соответствии с Положением о порядке организации и проведения публичных слушаний в </a:t>
            </a:r>
            <a:r>
              <a:rPr lang="ru-RU" dirty="0" smtClean="0"/>
              <a:t>Малиновском сельском поселении, </a:t>
            </a:r>
            <a:r>
              <a:rPr lang="ru-RU" dirty="0"/>
              <a:t>утвержденным решением </a:t>
            </a:r>
            <a:r>
              <a:rPr lang="ru-RU" dirty="0" smtClean="0"/>
              <a:t>муниципального комитета Малиновского сельского поселения.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 января по сентябрь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</a:t>
            </a:r>
            <a:r>
              <a:rPr lang="ru-RU" dirty="0" smtClean="0"/>
              <a:t>октября </a:t>
            </a:r>
            <a:r>
              <a:rPr lang="ru-RU" dirty="0"/>
              <a:t>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6638" y="1361970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644" y="422108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Отчетность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792" y="4186676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80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2024 год и плановый период 2025 и 2026 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4364</TotalTime>
  <Words>1933</Words>
  <Application>Microsoft Office PowerPoint</Application>
  <PresentationFormat>Экран (4:3)</PresentationFormat>
  <Paragraphs>407</Paragraphs>
  <Slides>36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Апекс</vt:lpstr>
      <vt:lpstr>Worksheet</vt:lpstr>
      <vt:lpstr>   бюджет Малиновского сельского поселения Дальнереченского муниципального  района на 2024 год и на плановый период 2025 и 2026 годов (решение МК МСП  от 20.12.2023 г. № 97) </vt:lpstr>
      <vt:lpstr>Что такое «Бюджет для граждан?»</vt:lpstr>
      <vt:lpstr>И еще…</vt:lpstr>
      <vt:lpstr>Основные понятия</vt:lpstr>
      <vt:lpstr>  Нормативная база</vt:lpstr>
      <vt:lpstr>Слайд 6</vt:lpstr>
      <vt:lpstr>График подготовки проекта</vt:lpstr>
      <vt:lpstr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vt:lpstr>
      <vt:lpstr>Бюджет на 2024 год и плановый период 2025 и 2026 годов содержит приоритетные пути реализации основных задач:</vt:lpstr>
      <vt:lpstr>Основные характеристики местного бюджета  на 2023 - 2026 годы (в рублях)</vt:lpstr>
      <vt:lpstr>Основные параметры местного бюджета на 2024 год</vt:lpstr>
      <vt:lpstr>Динамика доходов бюджета  Малиновского сельского поселения </vt:lpstr>
      <vt:lpstr>Слайд 13</vt:lpstr>
      <vt:lpstr>Основные направления налоговой политики Малиновского сельского поселения </vt:lpstr>
      <vt:lpstr>Налоговые и неналоговые доходы местного бюджета</vt:lpstr>
      <vt:lpstr>Слайд 16</vt:lpstr>
      <vt:lpstr>Структура налоговых и неналоговых доходов местного бюджета в 2023 году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СРАВНЕНИЕ ОБЪЕМОВ МЕЖБЮДЖЕТНЫХ ТРАНСФЕРТОВ 2023 И 2024-2026 ГОДОВ</vt:lpstr>
      <vt:lpstr>Объемы межбюджетных трансфертов  на 2024-2026 годы </vt:lpstr>
      <vt:lpstr>Слайд 22</vt:lpstr>
      <vt:lpstr>СТРУКТУРА РАСХОДОВ БЮДЖЕТА МАЛИНОВСКОГО СЕЛЬСКОГО ПОСЕЛЕНИЯ НА ФИНАНСОВОЕ ОБЕСПЕЧЕНИЕ МУНИЦИПАЛЬНЫХ ПРОГРАММ И НЕПРОГРАММНЫХ НАПРАВЛЕНИЙ НА 2024 ГОД   10 215 561,90 руб.</vt:lpstr>
      <vt:lpstr>РАСХОДЫ НА НЕПРОГРАММНЫЕ НАПРАВЛЕНИЯ ДЕЯТЕЛЬНОСТИ, СОСТАВЛЯЮЩИЕ БОЛЕЕ 1% РАСХОДОВ, ВКЛЮЧАЯ РЕЗЕРВНЫЙ ФОНД  на 2024 год</vt:lpstr>
      <vt:lpstr>Доля муниципальных программ в общем объеме расходов , запланированных на реализацию муниципальных программ Малиновского сельского поселения в 2024 году</vt:lpstr>
      <vt:lpstr>Структура муниципальных программ Малиновского сельского поселения на 2024 год</vt:lpstr>
      <vt:lpstr>Расходы местного бюджета, формируемые в рамках муниципальных программ Малиновского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Муниципальная программа Малиновского сельского поселения «Управление муниципальным имуществом и земельными ресурсами Малиновского сельского поселения на 2024-2025 годы </vt:lpstr>
      <vt:lpstr>Динамика расходов местного бюджета на пожарную безопасность территории поселения</vt:lpstr>
      <vt:lpstr>Финансирование мероприятий по развитию жилищно-коммунальной инфраструктуры и национальной экономики в 2024 году</vt:lpstr>
      <vt:lpstr>НА ТЕРРИТОРИИ ПОСЕЛЕНИЯ ДЕЙСТВУЕТ ПРИОРИТЕТНЫЙ ПРОЕКТ «ФОРМИРОВАНИЕ СОВРЕМЕННОЙ ГОРОДСКОЙ СРЕДЫ»</vt:lpstr>
      <vt:lpstr>МЕРОПРИЯТИЯ, НАПРАВЛЕННЫЕ НА ДОСТИЖЕНИЕ ПОСТАВЛЕННЫХ ЦЕЛЕЙ </vt:lpstr>
      <vt:lpstr>ПРОГНОЗИРУЕМЫЙ ОБЩИЙ ОБЪЕМ ФИНАНСИРОВАНИЯ ПРОЕКТА – 11147,7 ТЫС.РУБ. 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396</cp:revision>
  <dcterms:created xsi:type="dcterms:W3CDTF">2015-12-04T10:25:22Z</dcterms:created>
  <dcterms:modified xsi:type="dcterms:W3CDTF">2024-01-17T06:48:26Z</dcterms:modified>
</cp:coreProperties>
</file>