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288" r:id="rId17"/>
    <p:sldId id="281" r:id="rId18"/>
    <p:sldId id="266" r:id="rId19"/>
    <p:sldId id="268" r:id="rId20"/>
    <p:sldId id="297" r:id="rId21"/>
    <p:sldId id="291" r:id="rId22"/>
    <p:sldId id="289" r:id="rId23"/>
    <p:sldId id="298" r:id="rId24"/>
    <p:sldId id="299" r:id="rId25"/>
    <p:sldId id="269" r:id="rId26"/>
    <p:sldId id="270" r:id="rId27"/>
    <p:sldId id="271" r:id="rId28"/>
    <p:sldId id="272" r:id="rId29"/>
    <p:sldId id="273" r:id="rId30"/>
    <p:sldId id="304" r:id="rId31"/>
    <p:sldId id="274" r:id="rId32"/>
    <p:sldId id="275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23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022г</a:t>
                    </a:r>
                  </a:p>
                  <a:p>
                    <a:r>
                      <a:rPr lang="ru-RU" dirty="0" smtClean="0"/>
                      <a:t>1868,5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023г</a:t>
                    </a:r>
                  </a:p>
                  <a:p>
                    <a:r>
                      <a:rPr lang="ru-RU" dirty="0" smtClean="0"/>
                      <a:t>1665,6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18126609008114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024г</a:t>
                    </a:r>
                  </a:p>
                  <a:p>
                    <a:r>
                      <a:rPr lang="ru-RU" dirty="0" smtClean="0"/>
                      <a:t>1675,6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025г</a:t>
                    </a:r>
                    <a:endParaRPr lang="ru-RU" dirty="0" smtClean="0"/>
                  </a:p>
                  <a:p>
                    <a:r>
                      <a:rPr lang="ru-RU" dirty="0" smtClean="0"/>
                      <a:t>1667,6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1868.5</c:v>
                </c:pt>
                <c:pt idx="1">
                  <c:v>1665.6</c:v>
                </c:pt>
                <c:pt idx="2">
                  <c:v>1675.6</c:v>
                </c:pt>
                <c:pt idx="3">
                  <c:v>1667.6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>
                <c:manualLayout>
                  <c:x val="-1.5727088696693694E-3"/>
                  <c:y val="0.1340637096082932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10935,8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7270886966937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13665,04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</a:p>
                  <a:p>
                    <a:r>
                      <a:rPr lang="ru-RU" dirty="0" smtClean="0"/>
                      <a:t>13310,5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835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2025г</a:t>
                    </a:r>
                  </a:p>
                  <a:p>
                    <a:r>
                      <a:rPr lang="ru-RU" dirty="0" smtClean="0"/>
                      <a:t>13000,0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10935.8</c:v>
                </c:pt>
                <c:pt idx="1">
                  <c:v>13665.04</c:v>
                </c:pt>
                <c:pt idx="2">
                  <c:v>13310.5</c:v>
                </c:pt>
                <c:pt idx="3">
                  <c:v>13000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68001152"/>
        <c:axId val="68002944"/>
        <c:axId val="0"/>
      </c:bar3DChart>
      <c:catAx>
        <c:axId val="68001152"/>
        <c:scaling>
          <c:orientation val="minMax"/>
        </c:scaling>
        <c:delete val="1"/>
        <c:axPos val="b"/>
        <c:majorTickMark val="none"/>
        <c:minorTickMark val="cross"/>
        <c:tickLblPos val="none"/>
        <c:crossAx val="68002944"/>
        <c:crosses val="autoZero"/>
        <c:auto val="1"/>
        <c:lblAlgn val="ctr"/>
        <c:lblOffset val="100"/>
        <c:noMultiLvlLbl val="1"/>
      </c:catAx>
      <c:valAx>
        <c:axId val="6800294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6800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0.33810615388597187"/>
          <c:h val="0.2398319537790554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68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1543,2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1650,0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1570,0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МКУ "МИДЦ" 2023</c:v>
                </c:pt>
                <c:pt idx="1">
                  <c:v>МКУ "МИДЦ" 2024</c:v>
                </c:pt>
                <c:pt idx="2">
                  <c:v>МКУ "МИДЦ"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1543.2</c:v>
                </c:pt>
                <c:pt idx="1">
                  <c:v>1650</c:v>
                </c:pt>
                <c:pt idx="2">
                  <c:v>1570</c:v>
                </c:pt>
              </c:numCache>
            </c:numRef>
          </c:val>
        </c:ser>
        <c:gapWidth val="100"/>
        <c:axId val="185676544"/>
        <c:axId val="185678080"/>
      </c:barChart>
      <c:catAx>
        <c:axId val="185676544"/>
        <c:scaling>
          <c:orientation val="minMax"/>
        </c:scaling>
        <c:axPos val="b"/>
        <c:tickLblPos val="nextTo"/>
        <c:crossAx val="185678080"/>
        <c:crosses val="autoZero"/>
        <c:auto val="1"/>
        <c:lblAlgn val="ctr"/>
        <c:lblOffset val="100"/>
      </c:catAx>
      <c:valAx>
        <c:axId val="185678080"/>
        <c:scaling>
          <c:orientation val="minMax"/>
        </c:scaling>
        <c:axPos val="l"/>
        <c:majorGridlines/>
        <c:numFmt formatCode="General" sourceLinked="1"/>
        <c:tickLblPos val="nextTo"/>
        <c:crossAx val="18567654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505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390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2803,4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390</c:v>
                </c:pt>
                <c:pt idx="1">
                  <c:v>2803.4</c:v>
                </c:pt>
                <c:pt idx="2">
                  <c:v>390</c:v>
                </c:pt>
                <c:pt idx="3">
                  <c:v>390</c:v>
                </c:pt>
              </c:numCache>
            </c:numRef>
          </c:val>
        </c:ser>
        <c:shape val="box"/>
        <c:axId val="185642368"/>
        <c:axId val="185644160"/>
        <c:axId val="183169024"/>
      </c:bar3DChart>
      <c:catAx>
        <c:axId val="185642368"/>
        <c:scaling>
          <c:orientation val="minMax"/>
        </c:scaling>
        <c:delete val="1"/>
        <c:axPos val="b"/>
        <c:majorTickMark val="cross"/>
        <c:minorTickMark val="cross"/>
        <c:tickLblPos val="none"/>
        <c:crossAx val="185644160"/>
        <c:crosses val="autoZero"/>
        <c:auto val="1"/>
        <c:lblAlgn val="ctr"/>
        <c:lblOffset val="100"/>
        <c:noMultiLvlLbl val="1"/>
      </c:catAx>
      <c:valAx>
        <c:axId val="18564416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85642368"/>
        <c:crosses val="autoZero"/>
        <c:crossBetween val="between"/>
      </c:valAx>
      <c:serAx>
        <c:axId val="183169024"/>
        <c:scaling>
          <c:orientation val="minMax"/>
        </c:scaling>
        <c:delete val="1"/>
        <c:axPos val="b"/>
        <c:majorTickMark val="cross"/>
        <c:minorTickMark val="cross"/>
        <c:tickLblPos val="none"/>
        <c:crossAx val="185644160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069177116749327"/>
          <c:y val="7.6764651378970414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2021 года</c:v>
                </c:pt>
                <c:pt idx="1">
                  <c:v>план 2022 года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2396</c:v>
                </c:pt>
                <c:pt idx="1">
                  <c:v>1868.5</c:v>
                </c:pt>
                <c:pt idx="2">
                  <c:v>1665.6</c:v>
                </c:pt>
                <c:pt idx="3">
                  <c:v>1675.6</c:v>
                </c:pt>
                <c:pt idx="4">
                  <c:v>1667.6</c:v>
                </c:pt>
                <c:pt idx="6">
                  <c:v>0</c:v>
                </c:pt>
              </c:numCache>
            </c:numRef>
          </c:val>
        </c:ser>
        <c:shape val="cylinder"/>
        <c:axId val="68474368"/>
        <c:axId val="68475904"/>
        <c:axId val="68460544"/>
      </c:bar3DChart>
      <c:catAx>
        <c:axId val="68474368"/>
        <c:scaling>
          <c:orientation val="minMax"/>
        </c:scaling>
        <c:axPos val="b"/>
        <c:majorTickMark val="none"/>
        <c:tickLblPos val="nextTo"/>
        <c:crossAx val="68475904"/>
        <c:crosses val="autoZero"/>
        <c:auto val="1"/>
        <c:lblAlgn val="ctr"/>
        <c:lblOffset val="100"/>
        <c:noMultiLvlLbl val="1"/>
      </c:catAx>
      <c:valAx>
        <c:axId val="68475904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68474368"/>
        <c:crosses val="autoZero"/>
        <c:crossBetween val="between"/>
      </c:valAx>
      <c:serAx>
        <c:axId val="68460544"/>
        <c:scaling>
          <c:orientation val="minMax"/>
        </c:scaling>
        <c:delete val="1"/>
        <c:axPos val="b"/>
        <c:tickLblPos val="none"/>
        <c:crossAx val="6847590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7824851819583489E-3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explosion val="1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3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9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14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9.2459173871277631</c:v>
                </c:pt>
                <c:pt idx="1">
                  <c:v>0.66042267050912673</c:v>
                </c:pt>
                <c:pt idx="2">
                  <c:v>8.3453410182516805</c:v>
                </c:pt>
                <c:pt idx="3">
                  <c:v>15.309798270893374</c:v>
                </c:pt>
                <c:pt idx="4">
                  <c:v>0.72046109510086453</c:v>
                </c:pt>
                <c:pt idx="5">
                  <c:v>2.7017291066282425</c:v>
                </c:pt>
                <c:pt idx="6">
                  <c:v>62.115754082612874</c:v>
                </c:pt>
                <c:pt idx="7">
                  <c:v>0.90057636887608017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2.8549382716049398E-2"/>
          <c:y val="6.7894298108218704E-2"/>
          <c:w val="0.95370370370370372"/>
          <c:h val="0.92624781646057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Lbls>
            <c:dLbl>
              <c:idx val="0"/>
              <c:layout>
                <c:manualLayout>
                  <c:x val="-3.7037037037037049E-2"/>
                  <c:y val="1.88806473364801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9,7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1330927384077009E-2"/>
                  <c:y val="3.50638469584424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31,0%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4.6297511422183427E-3"/>
                  <c:y val="-2.15780950509979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</a:t>
                    </a:r>
                    <a:r>
                      <a:rPr lang="ru-RU" dirty="0" smtClean="0"/>
                      <a:t>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4.7839384660250776E-2"/>
                  <c:y val="-2.1577882670263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53,2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1.2345679012345689E-2"/>
                  <c:y val="0.18880647336480119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Штрафы, платные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8.1790123456790167E-2"/>
                  <c:y val="8.09170600134863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с/х</a:t>
                    </a:r>
                    <a:r>
                      <a:rPr lang="ru-RU" baseline="0" dirty="0" smtClean="0"/>
                      <a:t> налог 2,4%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180.4</c:v>
                </c:pt>
                <c:pt idx="1">
                  <c:v>538</c:v>
                </c:pt>
                <c:pt idx="2">
                  <c:v>12</c:v>
                </c:pt>
                <c:pt idx="3">
                  <c:v>1034.5999999999999</c:v>
                </c:pt>
                <c:pt idx="4">
                  <c:v>58.1</c:v>
                </c:pt>
                <c:pt idx="5">
                  <c:v>45.4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51"/>
          <c:w val="0.8117714103194914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Оценка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153.6</c:v>
                </c:pt>
                <c:pt idx="1">
                  <c:v>180.4</c:v>
                </c:pt>
                <c:pt idx="2">
                  <c:v>154</c:v>
                </c:pt>
                <c:pt idx="3">
                  <c:v>155</c:v>
                </c:pt>
                <c:pt idx="4">
                  <c:v>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Оценка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Оценка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51500672"/>
        <c:axId val="151502208"/>
        <c:axId val="0"/>
      </c:bar3DChart>
      <c:catAx>
        <c:axId val="151500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51502208"/>
        <c:crosses val="autoZero"/>
        <c:auto val="1"/>
        <c:lblAlgn val="ctr"/>
        <c:lblOffset val="100"/>
        <c:noMultiLvlLbl val="1"/>
      </c:catAx>
      <c:valAx>
        <c:axId val="151502208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515006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935.6</c:v>
                </c:pt>
                <c:pt idx="1">
                  <c:v>170</c:v>
                </c:pt>
                <c:pt idx="2">
                  <c:v>139</c:v>
                </c:pt>
                <c:pt idx="3">
                  <c:v>147</c:v>
                </c:pt>
                <c:pt idx="4">
                  <c:v>147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67842560"/>
        <c:axId val="167844096"/>
        <c:axId val="167838592"/>
      </c:bar3DChart>
      <c:catAx>
        <c:axId val="167842560"/>
        <c:scaling>
          <c:orientation val="minMax"/>
        </c:scaling>
        <c:axPos val="b"/>
        <c:majorTickMark val="none"/>
        <c:tickLblPos val="nextTo"/>
        <c:crossAx val="167844096"/>
        <c:crosses val="autoZero"/>
        <c:auto val="1"/>
        <c:lblAlgn val="ctr"/>
        <c:lblOffset val="100"/>
        <c:noMultiLvlLbl val="1"/>
      </c:catAx>
      <c:valAx>
        <c:axId val="16784409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67842560"/>
        <c:crosses val="autoZero"/>
        <c:crossBetween val="between"/>
      </c:valAx>
      <c:serAx>
        <c:axId val="167838592"/>
        <c:scaling>
          <c:orientation val="minMax"/>
        </c:scaling>
        <c:delete val="1"/>
        <c:axPos val="b"/>
        <c:majorTickMark val="cross"/>
        <c:minorTickMark val="cross"/>
        <c:tickLblPos val="none"/>
        <c:crossAx val="167844096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89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748.7</c:v>
                </c:pt>
                <c:pt idx="1">
                  <c:v>368</c:v>
                </c:pt>
                <c:pt idx="2">
                  <c:v>255</c:v>
                </c:pt>
                <c:pt idx="3">
                  <c:v>255</c:v>
                </c:pt>
                <c:pt idx="4">
                  <c:v>255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097E-3"/>
                  <c:y val="-6.246202528293292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2021ф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40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19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67937152"/>
        <c:axId val="167938688"/>
        <c:axId val="0"/>
      </c:bar3DChart>
      <c:catAx>
        <c:axId val="167937152"/>
        <c:scaling>
          <c:orientation val="minMax"/>
        </c:scaling>
        <c:axPos val="b"/>
        <c:numFmt formatCode="General" sourceLinked="1"/>
        <c:majorTickMark val="none"/>
        <c:tickLblPos val="nextTo"/>
        <c:crossAx val="167938688"/>
        <c:crosses val="autoZero"/>
        <c:auto val="1"/>
        <c:lblAlgn val="ctr"/>
        <c:lblOffset val="100"/>
        <c:noMultiLvlLbl val="1"/>
      </c:catAx>
      <c:valAx>
        <c:axId val="16793868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6793715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94"/>
          <c:y val="0"/>
          <c:w val="0.61002916393871165"/>
          <c:h val="0.94364647407845348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33,3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30,2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35.739251735866205</c:v>
                </c:pt>
                <c:pt idx="1">
                  <c:v>33.266799733865611</c:v>
                </c:pt>
                <c:pt idx="2">
                  <c:v>32.670502565905572</c:v>
                </c:pt>
                <c:pt idx="3">
                  <c:v>30.162271805273829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1.216405705251382E-2"/>
                  <c:y val="-0.12533025526128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18,5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032302116439611E-3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2,8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3,1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2.8745630946223413</c:v>
                </c:pt>
                <c:pt idx="1">
                  <c:v>2.8126753029887923</c:v>
                </c:pt>
                <c:pt idx="2">
                  <c:v>3.0500131844950338</c:v>
                </c:pt>
                <c:pt idx="3">
                  <c:v>3.2699167657550552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3.0563784266704275</c:v>
                </c:pt>
                <c:pt idx="1">
                  <c:v>18.462421562104538</c:v>
                </c:pt>
                <c:pt idx="2">
                  <c:v>2.63689900676804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4.8656228210055226E-2"/>
                  <c:y val="-4.3217329400442915E-3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3,1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16405705251382E-2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26,5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13.473926740960168</c:v>
                </c:pt>
                <c:pt idx="1">
                  <c:v>9.7413017103048691</c:v>
                </c:pt>
                <c:pt idx="2">
                  <c:v>24.994421944408764</c:v>
                </c:pt>
                <c:pt idx="3">
                  <c:v>26.487374973770713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8.1093713683425429E-3"/>
                  <c:y val="-1.7286931760177187E-2"/>
                </c:manualLayout>
              </c:layout>
              <c:showVal val="1"/>
            </c:dLbl>
            <c:dLbl>
              <c:idx val="3"/>
              <c:layout>
                <c:manualLayout>
                  <c:x val="6.757809473618797E-3"/>
                  <c:y val="-3.0252130580310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26,4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32.538674942399034</c:v>
                </c:pt>
                <c:pt idx="1">
                  <c:v>25.467365921751266</c:v>
                </c:pt>
                <c:pt idx="2">
                  <c:v>25.492052115942425</c:v>
                </c:pt>
                <c:pt idx="3">
                  <c:v>26.371266699307547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757809473618797E-3"/>
                  <c:y val="-1.944779823019926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4609332630663373E-3"/>
                  <c:y val="-6.4825994100664482E-3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812495157790062E-2"/>
                  <c:y val="-1.944779823019934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0812388735593627E-2"/>
                  <c:y val="-1.9447798230199365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12.104825943167031</c:v>
                </c:pt>
                <c:pt idx="1">
                  <c:v>10.066142225353218</c:v>
                </c:pt>
                <c:pt idx="2">
                  <c:v>11.156111182480169</c:v>
                </c:pt>
                <c:pt idx="3">
                  <c:v>10.981324753444778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0.28653112168143663"/>
                  <c:y val="-4.32173294004421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0.24057801726082889"/>
                  <c:y val="-1.51260652901550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31761704526008355"/>
                  <c:y val="-4.32173294004429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0.21237911631479128</c:v>
                </c:pt>
                <c:pt idx="1">
                  <c:v>0.18329354363169095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78278784"/>
        <c:axId val="178280320"/>
        <c:axId val="0"/>
      </c:bar3DChart>
      <c:catAx>
        <c:axId val="1782787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78280320"/>
        <c:crosses val="autoZero"/>
        <c:auto val="1"/>
        <c:lblAlgn val="ctr"/>
        <c:lblOffset val="100"/>
      </c:catAx>
      <c:valAx>
        <c:axId val="17828032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78278784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666589049411627"/>
          <c:y val="7.3250310688360146E-2"/>
          <c:w val="0.17602944319055472"/>
          <c:h val="0.83189071392306135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3979694106719547E-3"/>
                  <c:y val="-8.0882259284320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200,0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4,0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1.4104400646180789E-2"/>
                  <c:y val="-0.2338860804840187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0102,</a:t>
                    </a:r>
                  </a:p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</a:t>
                    </a:r>
                    <a:r>
                      <a:rPr lang="ru-RU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-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2422,3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48,3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2397,8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47,7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2422.3000000000002</c:v>
                </c:pt>
                <c:pt idx="2">
                  <c:v>2397.8000000000002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0.34388</cdr:x>
      <cdr:y>0.81222</cdr:y>
    </cdr:from>
    <cdr:to>
      <cdr:x>0.42345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920" y="4444953"/>
          <a:ext cx="653166" cy="30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0,9%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990656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2"/>
                </a:solidFill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>бюджет</a:t>
            </a:r>
            <a:r>
              <a:rPr lang="ru-RU" sz="3200" i="1" dirty="0" smtClean="0">
                <a:solidFill>
                  <a:schemeClr val="accent2"/>
                </a:solidFill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>Малиновского сельского поселения </a:t>
            </a:r>
            <a:r>
              <a:rPr lang="ru-RU" sz="3200" i="1" dirty="0" err="1" smtClean="0">
                <a:solidFill>
                  <a:schemeClr val="accent2"/>
                </a:solidFill>
              </a:rPr>
              <a:t>Дальнереченского</a:t>
            </a:r>
            <a:r>
              <a:rPr lang="ru-RU" sz="3200" i="1" dirty="0" smtClean="0">
                <a:solidFill>
                  <a:schemeClr val="accent2"/>
                </a:solidFill>
              </a:rPr>
              <a:t> муниципального  района на 2023 год и на плановый период 2024 и 2025 </a:t>
            </a:r>
            <a:r>
              <a:rPr lang="ru-RU" sz="3200" i="1" dirty="0" smtClean="0">
                <a:solidFill>
                  <a:schemeClr val="accent2"/>
                </a:solidFill>
              </a:rPr>
              <a:t>годов</a:t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>(Решение мК МСП от 20.12.2022 № 63)</a:t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r>
              <a:rPr lang="ru-RU" sz="3200" i="1" dirty="0" smtClean="0">
                <a:solidFill>
                  <a:schemeClr val="accent2"/>
                </a:solidFill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</a:rPr>
            </a:br>
            <a:endParaRPr lang="ru-RU" sz="32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2022 - 2024 годы (в рублях)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640850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/>
                <a:gridCol w="1114760"/>
                <a:gridCol w="1152128"/>
                <a:gridCol w="675083"/>
                <a:gridCol w="1136874"/>
                <a:gridCol w="1218257"/>
                <a:gridCol w="1218257"/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12804306,07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15330635,15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119,7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2526329,08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14986075</a:t>
                      </a:r>
                      <a:r>
                        <a:rPr lang="ru-RU" sz="1300" b="0" dirty="0" smtClean="0">
                          <a:effectLst/>
                          <a:latin typeface="Times New Roman"/>
                          <a:ea typeface="Times New Roman"/>
                        </a:rPr>
                        <a:t>,15</a:t>
                      </a:r>
                      <a:endParaRPr lang="ru-RU" sz="13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14667570,56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1868521,07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1665597,15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89,1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-202923,92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1675597,15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1667597,15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10935785,0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13665038,0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2729253,0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13310478,0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12999973,41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12760109,03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15330635,15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2570526,12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14986075</a:t>
                      </a:r>
                      <a:r>
                        <a:rPr lang="ru-RU" sz="1300" b="0" dirty="0" smtClean="0">
                          <a:effectLst/>
                          <a:latin typeface="Times New Roman"/>
                          <a:ea typeface="Times New Roman"/>
                        </a:rPr>
                        <a:t>,15</a:t>
                      </a:r>
                      <a:endParaRPr lang="ru-RU" sz="13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14667570,56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44197,04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0 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2023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24605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15330635,15 </a:t>
                      </a:r>
                      <a:r>
                        <a:rPr lang="ru-RU" sz="1400" dirty="0" smtClean="0"/>
                        <a:t>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6436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15330635,15</a:t>
                      </a:r>
                      <a:r>
                        <a:rPr lang="ru-RU" sz="1400" dirty="0" smtClean="0"/>
                        <a:t>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2619562"/>
              </p:ext>
            </p:extLst>
          </p:nvPr>
        </p:nvGraphicFramePr>
        <p:xfrm>
          <a:off x="500034" y="1857362"/>
          <a:ext cx="3714776" cy="437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 муниципальной собственности   1034597,15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154000,0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394000,0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12000,0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Безвозмездные поступления  13665038,0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15000,0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11000,0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Платные услуги 45000,0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806510"/>
              </p:ext>
            </p:extLst>
          </p:nvPr>
        </p:nvGraphicFramePr>
        <p:xfrm>
          <a:off x="5214942" y="1857362"/>
          <a:ext cx="3643338" cy="442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5128145,91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  1543168,24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3904313,0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1871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431170,0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2830400,0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1493438,0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Малиновского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482698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Малиновского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5882,27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7943,33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Малиновского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4024452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45619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5065641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8,3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2987824" y="1412777"/>
            <a:ext cx="936104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2051720" y="1412776"/>
            <a:ext cx="864097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 rot="10171602" flipV="1">
            <a:off x="1742001" y="1986185"/>
            <a:ext cx="1628592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15,3%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2780928"/>
            <a:ext cx="102711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62,1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683568" y="4365104"/>
            <a:ext cx="936105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0,7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267745" y="4272036"/>
            <a:ext cx="8640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154,0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06417" cy="324722"/>
              <a:chOff x="395536" y="5373216"/>
              <a:chExt cx="4006417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1838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11,0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81846" cy="569144"/>
              <a:chOff x="395536" y="5848873"/>
              <a:chExt cx="398184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9381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139,0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1034,6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15,0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Платные услуги– 45,0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налог– 255,0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2022 году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022365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18062371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98993113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</a:t>
            </a:r>
            <a:r>
              <a:rPr lang="ru-RU" dirty="0" smtClean="0"/>
              <a:t>поселения </a:t>
            </a:r>
            <a:r>
              <a:rPr lang="ru-RU" dirty="0"/>
              <a:t>дополнительные </a:t>
            </a:r>
            <a:r>
              <a:rPr lang="ru-RU" i="1" dirty="0"/>
              <a:t>источники </a:t>
            </a:r>
            <a:r>
              <a:rPr lang="ru-RU" i="1" dirty="0" smtClean="0"/>
              <a:t>дохода</a:t>
            </a:r>
            <a:r>
              <a:rPr lang="ru-RU" dirty="0" smtClean="0"/>
              <a:t>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1227" cy="873873"/>
          </a:xfrm>
          <a:solidFill>
            <a:schemeClr val="accent4"/>
          </a:solidFill>
        </p:spPr>
        <p:txBody>
          <a:bodyPr lIns="91120" tIns="45560" rIns="91120" bIns="45560"/>
          <a:lstStyle/>
          <a:p>
            <a:pPr algn="ctr" eaLnBrk="1" hangingPunct="1"/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СРАВНЕНИЕ ОБЪЕМОВ МЕЖБЮДЖЕТНЫХ ТРАНСФЕРТОВ 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2022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И 20</a:t>
            </a:r>
            <a:r>
              <a:rPr lang="en-US" sz="1900" dirty="0" smtClean="0">
                <a:solidFill>
                  <a:srgbClr val="06072E"/>
                </a:solidFill>
                <a:latin typeface="Times New Roman" pitchFamily="18" charset="0"/>
              </a:rPr>
              <a:t>2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3-2025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59465099"/>
              </p:ext>
            </p:extLst>
          </p:nvPr>
        </p:nvGraphicFramePr>
        <p:xfrm>
          <a:off x="411163" y="1658938"/>
          <a:ext cx="4862512" cy="4786312"/>
        </p:xfrm>
        <a:graphic>
          <a:graphicData uri="http://schemas.openxmlformats.org/presentationml/2006/ole">
            <p:oleObj spid="_x0000_s1033" name="Worksheet" r:id="rId3" imgW="4857635" imgH="4781618" progId="Excel.Sheet.8">
              <p:embed/>
            </p:oleObj>
          </a:graphicData>
        </a:graphic>
      </p:graphicFrame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89410669"/>
              </p:ext>
            </p:extLst>
          </p:nvPr>
        </p:nvGraphicFramePr>
        <p:xfrm>
          <a:off x="5219496" y="1138251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/>
                <a:gridCol w="1872124"/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без определения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конкетной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2023-2025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03487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13665038,0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13310478,0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12999973,41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6166650,0</a:t>
                      </a:r>
                      <a:endParaRPr kumimoji="0" lang="ru-RU" sz="20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6162650,0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5745650,0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5415996,0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6696700,0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6786863,41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431170,0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451128,0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467460,0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1651222,0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420099431"/>
              </p:ext>
            </p:extLst>
          </p:nvPr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</a:t>
            </a:r>
            <a:r>
              <a:rPr lang="ru-RU" sz="1300" dirty="0" smtClean="0"/>
              <a:t>МАЛИНОВСКОГО СЕЛЬСКОГО ПОСЕЛЕНИЯ НА </a:t>
            </a:r>
            <a:r>
              <a:rPr lang="ru-RU" sz="1300" dirty="0"/>
              <a:t>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2023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15330635,15 руб.</a:t>
            </a:r>
            <a:endParaRPr lang="ru-RU" sz="1300" dirty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4065007"/>
              </p:ext>
            </p:extLst>
          </p:nvPr>
        </p:nvGraphicFramePr>
        <p:xfrm>
          <a:off x="1338263" y="2492375"/>
          <a:ext cx="7054850" cy="3611563"/>
        </p:xfrm>
        <a:graphic>
          <a:graphicData uri="http://schemas.openxmlformats.org/presentationml/2006/ole">
            <p:oleObj spid="_x0000_s3078" name="Worksheet" r:id="rId3" imgW="7353477" imgH="3764406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33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r>
              <a:rPr lang="ru-RU" sz="1600"/>
              <a:t> </a:t>
            </a:r>
            <a:r>
              <a:rPr lang="ru-RU" sz="1600">
                <a:solidFill>
                  <a:schemeClr val="tx1"/>
                </a:solidFill>
              </a:rPr>
              <a:t>РАСХОДОВ, ВКЛЮЧАЯ РЕЗЕРВНЫЙ ФОНД</a:t>
            </a:r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7471959"/>
              </p:ext>
            </p:extLst>
          </p:nvPr>
        </p:nvGraphicFramePr>
        <p:xfrm>
          <a:off x="652463" y="1697038"/>
          <a:ext cx="7902575" cy="4478337"/>
        </p:xfrm>
        <a:graphic>
          <a:graphicData uri="http://schemas.openxmlformats.org/presentationml/2006/ole">
            <p:oleObj spid="_x0000_s4102" name="Worksheet" r:id="rId3" imgW="7932314" imgH="449573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0261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Малиновского сельского поселения в 2023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Малиновского сельского поселения 14,0%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и сохранение культуры на территории Малиновского сельского поселения  10,1%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1196752"/>
            <a:ext cx="360040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Малиновском сельском поселении 21,2%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Пожарная безопасность на территории Малиновского сельского поселения 18,5 %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3779912" y="2602268"/>
            <a:ext cx="158417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64,3%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196752"/>
            <a:ext cx="367240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и земельными ресурсами Малиновского сельского поселения 0,5% 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Малиновского сельского поселения на 2023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14488"/>
            <a:ext cx="8032406" cy="4666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9 851,4 тыс. 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03848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(1543,2 тыс. </a:t>
            </a:r>
            <a:r>
              <a:rPr lang="ru-RU" dirty="0">
                <a:solidFill>
                  <a:schemeClr val="bg2"/>
                </a:solidFill>
              </a:rPr>
              <a:t>р</a:t>
            </a:r>
            <a:r>
              <a:rPr lang="ru-RU" dirty="0" smtClean="0">
                <a:solidFill>
                  <a:schemeClr val="bg2"/>
                </a:solidFill>
              </a:rPr>
              <a:t>уб.- 27,8%)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52652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(5477,8тыс. руб.-65,8%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ащита от ЧС (2830,4 тыс. руб.- 6,4%)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бюджета, формируемые в рамках муниципальных программ Малиновского сельского поселения и непрограммные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2022</a:t>
            </a:r>
            <a:r>
              <a:rPr lang="ru-RU" dirty="0" smtClean="0"/>
              <a:t>                     </a:t>
            </a:r>
            <a:r>
              <a:rPr lang="ru-RU" sz="1600" dirty="0" smtClean="0"/>
              <a:t>2023                               2024                                   2025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827584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5934,9</a:t>
            </a:r>
          </a:p>
          <a:p>
            <a:pPr algn="ctr"/>
            <a:r>
              <a:rPr lang="ru-RU" sz="1600" dirty="0" smtClean="0"/>
              <a:t>тыс. 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860032" y="1772816"/>
            <a:ext cx="1872208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9557,0тыс.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6825,2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87824" y="3356992"/>
            <a:ext cx="1368152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5479,3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 формируемые в рамках муниципальных программ  Малиновского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627784" y="1700808"/>
            <a:ext cx="1944216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9851,3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76056" y="3356992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5233,1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6876256" y="1772816"/>
            <a:ext cx="1728192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9567,2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236296" y="3429000"/>
            <a:ext cx="1248076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4729,7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Малиновского сельского поселения – 200,0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2422,3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2397,8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550875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40800978"/>
              </p:ext>
            </p:extLst>
          </p:nvPr>
        </p:nvGraphicFramePr>
        <p:xfrm>
          <a:off x="5364087" y="3046002"/>
          <a:ext cx="3603043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836712"/>
            <a:ext cx="444772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муниципальной программы учреждением культуры </a:t>
            </a:r>
          </a:p>
          <a:p>
            <a:r>
              <a:rPr lang="ru-RU" dirty="0" smtClean="0"/>
              <a:t>1543,2 тыс.рублей  в 2023году; </a:t>
            </a:r>
          </a:p>
          <a:p>
            <a:r>
              <a:rPr lang="ru-RU" dirty="0" smtClean="0"/>
              <a:t>1650,0 тыс.рублей в 2024 году;  </a:t>
            </a:r>
          </a:p>
          <a:p>
            <a:r>
              <a:rPr lang="ru-RU" dirty="0" smtClean="0"/>
              <a:t>1570,0 тыс.рублей в 2025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МКУ</a:t>
            </a:r>
          </a:p>
          <a:p>
            <a:pPr marL="137160" indent="0">
              <a:buNone/>
            </a:pPr>
            <a:r>
              <a:rPr lang="ru-RU" dirty="0" smtClean="0"/>
              <a:t>«МИДЦ»</a:t>
            </a:r>
            <a:endParaRPr lang="ru-RU" dirty="0"/>
          </a:p>
        </p:txBody>
      </p:sp>
      <p:pic>
        <p:nvPicPr>
          <p:cNvPr id="50178" name="Picture 2" descr="https://sun9-10.userapi.com/impg/vqisHyAha7c2vPHCvraWegRfdkpNrKEslpIvBw/R_QMD8p7DtQ.jpg?size=604x436&amp;quality=96&amp;sign=ef9beaff883e30f1e8e22d863ffd096c&amp;c_uniq_tag=9973DTuKDW7068jff1Rf3InDJCXVDXFpX2IbKXHFUEw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3240360" cy="2160240"/>
          </a:xfrm>
          <a:prstGeom prst="rect">
            <a:avLst/>
          </a:prstGeom>
          <a:noFill/>
        </p:spPr>
      </p:pic>
      <p:pic>
        <p:nvPicPr>
          <p:cNvPr id="50180" name="Picture 4" descr="https://sun5-4.userapi.com/impg/1GDchiwGHxpnJVksSL7mq253Lfno5s7HgM1lOg/RDKB7Qj9-DU.jpg?size=1600x720&amp;quality=95&amp;sign=902af2e5ce1ea9f0928619dd0a133d2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97760"/>
            <a:ext cx="4032448" cy="2160240"/>
          </a:xfrm>
          <a:prstGeom prst="rect">
            <a:avLst/>
          </a:prstGeom>
          <a:noFill/>
        </p:spPr>
      </p:pic>
      <p:pic>
        <p:nvPicPr>
          <p:cNvPr id="50182" name="Picture 6" descr="https://sun9-74.userapi.com/impg/PaY8tnXJcd8qa66Pp3SS6rxt4bStcU44pWD5Bg/TKz1mOm9Wdg.jpg?size=1333x1622&amp;quality=96&amp;sign=fb54ea7c1d117371c2c6b78fa47e1a6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620688"/>
            <a:ext cx="309634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Малиновского сельского поселения , а именно: проекта бюджета поселения на предстоящий 2023 год и на плановый период 2024 и 2025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Малиновского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Малиновском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2023-2025 годы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556792"/>
            <a:ext cx="367240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 – 3836,9 </a:t>
            </a:r>
            <a:r>
              <a:rPr lang="ru-RU" dirty="0" err="1" smtClean="0"/>
              <a:t>тыс.руб</a:t>
            </a:r>
            <a:r>
              <a:rPr lang="ru-RU" dirty="0" smtClean="0"/>
              <a:t>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  <a:p>
            <a:pPr algn="ctr">
              <a:buFontTx/>
              <a:buChar char="-"/>
            </a:pPr>
            <a:r>
              <a:rPr lang="ru-RU" dirty="0" smtClean="0"/>
              <a:t>Подготовка проектов межевания земельных участков – 3786,9 тыс. руб.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556792"/>
            <a:ext cx="360040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 – 3746,7 </a:t>
            </a:r>
            <a:r>
              <a:rPr lang="ru-RU" dirty="0" err="1" smtClean="0"/>
              <a:t>тыс.руб</a:t>
            </a:r>
            <a:r>
              <a:rPr lang="ru-RU" dirty="0" smtClean="0"/>
              <a:t>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  <a:p>
            <a:pPr algn="ctr">
              <a:buFontTx/>
              <a:buChar char="-"/>
            </a:pPr>
            <a:r>
              <a:rPr lang="ru-RU" dirty="0" smtClean="0"/>
              <a:t>Подготовка проектов межевания земельных участков – 3696,7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4149080"/>
            <a:ext cx="388843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 – 80,0 </a:t>
            </a:r>
            <a:r>
              <a:rPr lang="ru-RU" dirty="0" err="1" smtClean="0"/>
              <a:t>тыс.руб</a:t>
            </a:r>
            <a:r>
              <a:rPr lang="ru-RU" dirty="0" smtClean="0"/>
              <a:t>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Оценка недвижимости, признание прав и регулирование отношений по муниципальной собственности поселения – 80,0 тыс. руб.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пожарную безопасность территории поселения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77804368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2023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5 397,7 тыс.рублей 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-1493,4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3904,3 тыс.руб.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приоритетного проекта - создание условий для системного повышения качества и комфорта городской среды на территории Малиновского сельского поселения путем реализации ежегодно (в период с 2018 по 2025 годы) комплекса первоочередных мероприятий по благоустройству. </a:t>
            </a:r>
          </a:p>
        </p:txBody>
      </p:sp>
      <p:pic>
        <p:nvPicPr>
          <p:cNvPr id="5122" name="Picture 2" descr="C:\Users\USER\AppData\Local\Temp\7zOCCDF48C7\20191028_16075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99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МЕРОПРИЯТИЯ, НАПРАВЛЕННЫЕ НА ДОСТИЖЕНИЕ ПОСТАВЛЕННЫХ ЦЕЛЕЙ</a:t>
            </a:r>
            <a:r>
              <a:rPr lang="ru-RU" sz="3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 smtClean="0"/>
              <a:t>«Обустройство мест массового отдыха»,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  <a:r>
              <a:rPr lang="ru-RU" altLang="zh-CN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 smtClean="0"/>
              <a:t>    </a:t>
            </a:r>
            <a:r>
              <a:rPr lang="ru-RU" altLang="zh-CN" sz="1800" dirty="0" smtClean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 smtClean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 smtClean="0"/>
          </a:p>
          <a:p>
            <a:pPr eaLnBrk="1" hangingPunct="1"/>
            <a:r>
              <a:rPr lang="ru-RU" altLang="zh-CN" sz="2100" dirty="0" smtClean="0"/>
              <a:t>«Благоустройство общественных территорий Малиновского сельского поселения»,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</a:t>
            </a:r>
            <a:r>
              <a:rPr lang="ru-RU" altLang="zh-CN" sz="2100" dirty="0" smtClean="0"/>
              <a:t>    </a:t>
            </a:r>
            <a:r>
              <a:rPr lang="ru-RU" altLang="zh-CN" sz="1800" dirty="0" smtClean="0"/>
              <a:t>- Формирование (обустройство) детских площадок, устройство спортивных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 smtClean="0"/>
              <a:t>   Мероприятия осуществляются в рамках муниципальной программы «Формирование современной городской среды в Малиновском сельском поселении» на 2018-2025 годы, утвержденной постановлением администрации МСП от 12.12.2017 № 69-па</a:t>
            </a:r>
          </a:p>
        </p:txBody>
      </p:sp>
    </p:spTree>
    <p:extLst>
      <p:ext uri="{BB962C8B-B14F-4D97-AF65-F5344CB8AC3E}">
        <p14:creationId xmlns:p14="http://schemas.microsoft.com/office/powerpoint/2010/main" xmlns="" val="90757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 smtClean="0"/>
              <a:t>ПРОГНОЗИРУЕМЫЙ ОБЩИЙ ОБЪЕМ ФИНАНСИРОВАНИЯ ПРОЕКТА – 20147,7 ТЫС.РУБ.</a:t>
            </a:r>
            <a:br>
              <a:rPr lang="ru-RU" sz="2500" dirty="0" smtClean="0"/>
            </a:br>
            <a:endParaRPr lang="ru-RU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0,0 тыс. руб.</a:t>
            </a:r>
          </a:p>
          <a:p>
            <a:pPr eaLnBrk="1" hangingPunct="1"/>
            <a:r>
              <a:rPr lang="ru-RU" altLang="zh-CN" sz="1600" dirty="0" smtClean="0"/>
              <a:t>2019 год – 1200,0 тыс. руб.</a:t>
            </a:r>
          </a:p>
          <a:p>
            <a:pPr eaLnBrk="1" hangingPunct="1"/>
            <a:r>
              <a:rPr lang="ru-RU" altLang="zh-CN" sz="1600" dirty="0" smtClean="0"/>
              <a:t>2020 год – 3000,0 тыс. руб.</a:t>
            </a:r>
          </a:p>
          <a:p>
            <a:pPr eaLnBrk="1" hangingPunct="1"/>
            <a:r>
              <a:rPr lang="ru-RU" altLang="zh-CN" sz="1600" dirty="0" smtClean="0"/>
              <a:t>2021 год – 0,0 тыс. руб.</a:t>
            </a:r>
          </a:p>
          <a:p>
            <a:pPr eaLnBrk="1" hangingPunct="1"/>
            <a:r>
              <a:rPr lang="ru-RU" altLang="zh-CN" sz="1600" dirty="0" smtClean="0"/>
              <a:t>2022 год – 3000,0 тыс. руб.</a:t>
            </a:r>
          </a:p>
          <a:p>
            <a:pPr eaLnBrk="1" hangingPunct="1"/>
            <a:r>
              <a:rPr lang="ru-RU" sz="1600" dirty="0" smtClean="0"/>
              <a:t>2023 год – 3000,0 тыс. руб.</a:t>
            </a:r>
          </a:p>
          <a:p>
            <a:pPr eaLnBrk="1" hangingPunct="1"/>
            <a:r>
              <a:rPr lang="ru-RU" sz="1600" dirty="0" smtClean="0"/>
              <a:t>2024 год – 3000,0 тыс. руб.</a:t>
            </a:r>
          </a:p>
          <a:p>
            <a:pPr eaLnBrk="1" hangingPunct="1"/>
            <a:r>
              <a:rPr lang="ru-RU" sz="1600" dirty="0" smtClean="0"/>
              <a:t>2025 год – 3000,0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331,0 тыс. руб.</a:t>
            </a:r>
          </a:p>
          <a:p>
            <a:pPr eaLnBrk="1" hangingPunct="1"/>
            <a:r>
              <a:rPr lang="ru-RU" altLang="zh-CN" sz="1600" dirty="0" smtClean="0"/>
              <a:t>2019 год – 90,0 тыс. руб.</a:t>
            </a:r>
          </a:p>
          <a:p>
            <a:pPr eaLnBrk="1" hangingPunct="1"/>
            <a:r>
              <a:rPr lang="ru-RU" altLang="zh-CN" sz="1600" dirty="0" smtClean="0"/>
              <a:t>2020 год – 453,5 тыс. руб.</a:t>
            </a:r>
          </a:p>
          <a:p>
            <a:pPr eaLnBrk="1" hangingPunct="1"/>
            <a:r>
              <a:rPr lang="ru-RU" altLang="zh-CN" sz="1600" dirty="0" smtClean="0"/>
              <a:t>2021 год – 1842,0 тыс.руб.</a:t>
            </a:r>
          </a:p>
          <a:p>
            <a:pPr eaLnBrk="1" hangingPunct="1"/>
            <a:r>
              <a:rPr lang="ru-RU" altLang="zh-CN" sz="1600" dirty="0" smtClean="0"/>
              <a:t>2022 год – 480,3 тыс.руб.</a:t>
            </a:r>
          </a:p>
          <a:p>
            <a:pPr eaLnBrk="1" hangingPunct="1"/>
            <a:r>
              <a:rPr lang="ru-RU" sz="1600" dirty="0" smtClean="0"/>
              <a:t>2023 год – 250,3 тыс. руб.</a:t>
            </a:r>
          </a:p>
          <a:p>
            <a:pPr eaLnBrk="1" hangingPunct="1"/>
            <a:r>
              <a:rPr lang="ru-RU" sz="1600" dirty="0" smtClean="0"/>
              <a:t>2024 год – 250,3 тыс. руб.</a:t>
            </a:r>
          </a:p>
          <a:p>
            <a:pPr eaLnBrk="1" hangingPunct="1"/>
            <a:r>
              <a:rPr lang="ru-RU" sz="1600" dirty="0" smtClean="0"/>
              <a:t>2025 год – 250,3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281440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Устройство детских - 5 ед., спортивных - 4 ед. и танцевальных площадок - 2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Благоустройство 6 общественных территорий Малиновского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Обустройство территории общего пользования общей площадью 814 </a:t>
            </a:r>
            <a:r>
              <a:rPr lang="ru-RU" altLang="zh-CN" sz="2500" dirty="0" err="1" smtClean="0"/>
              <a:t>кв.м</a:t>
            </a:r>
            <a:r>
              <a:rPr lang="ru-RU" altLang="zh-CN" sz="2500" dirty="0" smtClean="0"/>
              <a:t>.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Нормативная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 smtClean="0"/>
              <a:t>        Решение </a:t>
            </a:r>
            <a:r>
              <a:rPr lang="ru-RU" sz="2200" b="1" dirty="0"/>
              <a:t>муниципального комитета Малиновского сельского </a:t>
            </a:r>
            <a:r>
              <a:rPr lang="ru-RU" sz="2200" b="1" dirty="0" smtClean="0"/>
              <a:t>поселения от 20.12.2022 № 63 «</a:t>
            </a:r>
            <a:r>
              <a:rPr lang="ru-RU" sz="2200" b="1" dirty="0"/>
              <a:t>О бюджете Малиновского сельского поселения на </a:t>
            </a:r>
            <a:r>
              <a:rPr lang="ru-RU" sz="2200" b="1" dirty="0" smtClean="0"/>
              <a:t>2023 </a:t>
            </a:r>
            <a:r>
              <a:rPr lang="ru-RU" sz="2200" b="1" dirty="0"/>
              <a:t>год и плановый период </a:t>
            </a:r>
            <a:r>
              <a:rPr lang="ru-RU" sz="2200" b="1" dirty="0" smtClean="0"/>
              <a:t>2024 </a:t>
            </a:r>
            <a:r>
              <a:rPr lang="ru-RU" sz="2200" b="1" dirty="0"/>
              <a:t>и </a:t>
            </a:r>
            <a:r>
              <a:rPr lang="ru-RU" sz="2200" b="1" dirty="0" smtClean="0"/>
              <a:t>2025 </a:t>
            </a:r>
            <a:r>
              <a:rPr lang="ru-RU" sz="2200" b="1" dirty="0"/>
              <a:t>годов</a:t>
            </a:r>
            <a:r>
              <a:rPr lang="ru-RU" sz="2200" b="1" dirty="0" smtClean="0"/>
              <a:t>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        Прогноз </a:t>
            </a:r>
            <a:r>
              <a:rPr lang="ru-RU" sz="2200" b="1" dirty="0"/>
              <a:t>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Малиновского сельского поселения на </a:t>
            </a:r>
            <a:r>
              <a:rPr lang="ru-RU" sz="2200" b="1" dirty="0" smtClean="0"/>
              <a:t>2023 год</a:t>
            </a:r>
            <a:r>
              <a:rPr lang="ru-RU" sz="2200" dirty="0"/>
              <a:t> </a:t>
            </a:r>
            <a:r>
              <a:rPr lang="ru-RU" sz="2200" b="1" dirty="0" smtClean="0"/>
              <a:t>и </a:t>
            </a:r>
            <a:r>
              <a:rPr lang="ru-RU" sz="2200" b="1" dirty="0"/>
              <a:t>на период </a:t>
            </a:r>
            <a:r>
              <a:rPr lang="ru-RU" sz="2200" b="1" dirty="0" smtClean="0"/>
              <a:t>2024-2025 годов (Постановление администрации Малиновского сельского поселения от 29.07.2022 г № 25-па)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25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45183244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/>
                <a:gridCol w="2491341"/>
                <a:gridCol w="2491341"/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Об утверждении плана-графика разработки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проекта бюджета поселения 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(Распоряжение Администрации Малиновского сельского поселения от 10.06.2022 № 33-р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Малиновского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2023-2025 годы (Администрации Малиновского сельского поселения)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Малиновского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2018-2025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33263" y="4803323"/>
            <a:ext cx="8293495" cy="171584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2023 год и плановый период 2024 и 2025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     Финансовый </a:t>
            </a:r>
            <a:r>
              <a:rPr lang="ru-RU" dirty="0"/>
              <a:t>орган </a:t>
            </a:r>
            <a:r>
              <a:rPr lang="ru-RU" dirty="0" smtClean="0"/>
              <a:t>Малиновского сельского поселения  </a:t>
            </a:r>
            <a:r>
              <a:rPr lang="ru-RU" dirty="0"/>
              <a:t>разрабатывает, </a:t>
            </a:r>
            <a:r>
              <a:rPr lang="ru-RU" dirty="0" smtClean="0"/>
              <a:t>глава поселения представляет </a:t>
            </a:r>
            <a:r>
              <a:rPr lang="ru-RU" dirty="0"/>
              <a:t>в </a:t>
            </a:r>
            <a:r>
              <a:rPr lang="ru-RU" dirty="0" smtClean="0"/>
              <a:t>муниципальный комитет проекты </a:t>
            </a:r>
            <a:r>
              <a:rPr lang="ru-RU" dirty="0"/>
              <a:t>решений о бюджете </a:t>
            </a:r>
            <a:r>
              <a:rPr lang="ru-RU" dirty="0" smtClean="0"/>
              <a:t>Малиновского сельского</a:t>
            </a:r>
          </a:p>
          <a:p>
            <a:pPr marL="137160" indent="0" algn="just">
              <a:buNone/>
            </a:pPr>
            <a:r>
              <a:rPr lang="ru-RU" dirty="0" smtClean="0"/>
              <a:t>поселения, </a:t>
            </a:r>
            <a:r>
              <a:rPr lang="ru-RU" dirty="0"/>
              <a:t>о внесении изменений в </a:t>
            </a:r>
            <a:r>
              <a:rPr lang="ru-RU" dirty="0" smtClean="0"/>
              <a:t>решение.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Порядок </a:t>
            </a:r>
            <a:r>
              <a:rPr lang="ru-RU" dirty="0"/>
              <a:t>и сроки составления проекта бюджета </a:t>
            </a:r>
            <a:r>
              <a:rPr lang="ru-RU" dirty="0" smtClean="0"/>
              <a:t>Малиновского сельского поселения, а </a:t>
            </a:r>
            <a:r>
              <a:rPr lang="ru-RU" dirty="0"/>
              <a:t>также порядок работы над документами и материалами, обязательными для представления одновременно с проектом Решения о бюджете </a:t>
            </a:r>
            <a:r>
              <a:rPr lang="ru-RU" dirty="0" smtClean="0"/>
              <a:t>Малиновского сельского поселения,</a:t>
            </a:r>
          </a:p>
          <a:p>
            <a:pPr marL="137160" indent="0" algn="just">
              <a:buNone/>
            </a:pPr>
            <a:r>
              <a:rPr lang="ru-RU" dirty="0" smtClean="0"/>
              <a:t>устанавливаются </a:t>
            </a:r>
            <a:r>
              <a:rPr lang="ru-RU" dirty="0"/>
              <a:t>администрацией </a:t>
            </a:r>
            <a:r>
              <a:rPr lang="ru-RU" dirty="0" smtClean="0"/>
              <a:t>поселения.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Рассмотрению </a:t>
            </a:r>
            <a:r>
              <a:rPr lang="ru-RU" dirty="0"/>
              <a:t>проекта решения о бюджете </a:t>
            </a:r>
            <a:r>
              <a:rPr lang="ru-RU" dirty="0" smtClean="0"/>
              <a:t>Малиновского сельского поселения предшествует </a:t>
            </a:r>
            <a:r>
              <a:rPr lang="ru-RU" dirty="0"/>
              <a:t>проведение публичных слушаний в соответствии с Положением о порядке организации и проведения публичных слушаний в </a:t>
            </a:r>
            <a:r>
              <a:rPr lang="ru-RU" dirty="0" smtClean="0"/>
              <a:t>Малиновском сельском поселении, </a:t>
            </a:r>
            <a:r>
              <a:rPr lang="ru-RU" dirty="0"/>
              <a:t>утвержденным решением </a:t>
            </a:r>
            <a:r>
              <a:rPr lang="ru-RU" dirty="0" smtClean="0"/>
              <a:t>муниципального комитета Малиновского сельского поселения.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января по сентябрь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</a:t>
            </a:r>
            <a:r>
              <a:rPr lang="ru-RU" dirty="0" smtClean="0"/>
              <a:t>октября </a:t>
            </a:r>
            <a:r>
              <a:rPr lang="ru-RU" dirty="0"/>
              <a:t>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2023 год и плановый период 2024 и 2025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3512</TotalTime>
  <Words>1972</Words>
  <Application>Microsoft Office PowerPoint</Application>
  <PresentationFormat>Экран (4:3)</PresentationFormat>
  <Paragraphs>414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Апекс</vt:lpstr>
      <vt:lpstr>Worksheet</vt:lpstr>
      <vt:lpstr>  бюджет Малиновского сельского поселения Дальнереченского муниципального  района на 2023 год и на плановый период 2024 и 2025 годов  (Решение мК МСП от 20.12.2022 № 63)    </vt:lpstr>
      <vt:lpstr>Что такое «Бюджет для граждан?»</vt:lpstr>
      <vt:lpstr>И еще…</vt:lpstr>
      <vt:lpstr>Основные понятия</vt:lpstr>
      <vt:lpstr>  Нормативная база</vt:lpstr>
      <vt:lpstr>Слайд 6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2023 год и плановый период 2024 и 2025 годов содержит приоритетные пути реализации основных задач:</vt:lpstr>
      <vt:lpstr>Основные характеристики местного бюджета  на 2022 - 2024 годы (в рублях)</vt:lpstr>
      <vt:lpstr>Основные параметры местного бюджета на 2023 год</vt:lpstr>
      <vt:lpstr>Динамика доходов бюджета  Малиновского сельского поселения </vt:lpstr>
      <vt:lpstr>Слайд 13</vt:lpstr>
      <vt:lpstr>Основные направления налоговой политики Малиновского сельского поселения </vt:lpstr>
      <vt:lpstr>Налоговые и неналоговые доходы местного бюджета</vt:lpstr>
      <vt:lpstr>Слайд 16</vt:lpstr>
      <vt:lpstr>Структура налоговых и неналоговых доходов местного бюджета в 2022 году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2022 И 2023-2025 ГОДОВ</vt:lpstr>
      <vt:lpstr>Объемы межбюджетных трансфертов  на 2023-2025 годы </vt:lpstr>
      <vt:lpstr>Слайд 22</vt:lpstr>
      <vt:lpstr>СТРУКТУРА РАСХОДОВ БЮДЖЕТА МАЛИНОВСКОГО СЕЛЬСКОГО ПОСЕЛЕНИЯ НА ФИНАНСОВОЕ ОБЕСПЕЧЕНИЕ МУНИЦИПАЛЬНЫХ ПРОГРАММ И НЕПРОГРАММНЫХ НАПРАВЛЕНИЙ НА 2023 ГОД   15330635,15 руб.</vt:lpstr>
      <vt:lpstr>РАСХОДЫ НА НЕПРОГРАММНЫЕ НАПРАВЛЕНИЯ ДЕЯТЕЛЬНОСТИ, СОСТАВЛЯЮЩИЕ БОЛЕЕ 1% РАСХОДОВ, ВКЛЮЧАЯ РЕЗЕРВНЫЙ ФОНД</vt:lpstr>
      <vt:lpstr>Доля муниципальных программ в общем объеме расходов , запланированных на реализацию муниципальных программ Малиновского сельского поселения в 2023 году</vt:lpstr>
      <vt:lpstr>Структура муниципальных программ Малиновского сельского поселения на 2023 год</vt:lpstr>
      <vt:lpstr>Расходы местного бюджета, формируемые в рамках муниципальных программ Малиновского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2023-2025 годы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2023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20147,7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338</cp:revision>
  <dcterms:created xsi:type="dcterms:W3CDTF">2015-12-04T10:25:22Z</dcterms:created>
  <dcterms:modified xsi:type="dcterms:W3CDTF">2024-01-17T06:39:18Z</dcterms:modified>
</cp:coreProperties>
</file>