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59" r:id="rId4"/>
    <p:sldId id="263" r:id="rId5"/>
    <p:sldId id="275" r:id="rId6"/>
    <p:sldId id="264" r:id="rId7"/>
    <p:sldId id="276" r:id="rId8"/>
    <p:sldId id="258" r:id="rId9"/>
    <p:sldId id="266" r:id="rId10"/>
    <p:sldId id="265" r:id="rId11"/>
    <p:sldId id="261" r:id="rId12"/>
    <p:sldId id="267" r:id="rId13"/>
    <p:sldId id="268" r:id="rId14"/>
    <p:sldId id="269" r:id="rId15"/>
    <p:sldId id="277" r:id="rId16"/>
    <p:sldId id="278" r:id="rId17"/>
    <p:sldId id="270" r:id="rId18"/>
    <p:sldId id="260" r:id="rId1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4411B"/>
    <a:srgbClr val="4F540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6"/>
  <c:chart>
    <c:title>
      <c:tx>
        <c:rich>
          <a:bodyPr/>
          <a:lstStyle/>
          <a:p>
            <a:pPr>
              <a:defRPr/>
            </a:pPr>
            <a:r>
              <a:rPr lang="ru-RU"/>
              <a:t>Доходы всего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0655523628930202"/>
          <c:y val="0.11916939476658185"/>
          <c:w val="0.89344476371069814"/>
          <c:h val="0.4581277139332238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Lbls>
            <c:dLbl>
              <c:idx val="0"/>
              <c:layout>
                <c:manualLayout>
                  <c:x val="1.9524199652828596E-2"/>
                  <c:y val="-4.7118959620096532E-2"/>
                </c:manualLayout>
              </c:layout>
              <c:showVal val="1"/>
            </c:dLbl>
            <c:dLbl>
              <c:idx val="1"/>
              <c:layout>
                <c:manualLayout>
                  <c:x val="2.6057513874633891E-2"/>
                  <c:y val="-4.6474199967477786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3.0627375430299263E-2"/>
                </c:manualLayout>
              </c:layout>
              <c:showVal val="1"/>
            </c:dLbl>
            <c:dLbl>
              <c:idx val="3"/>
              <c:layout>
                <c:manualLayout>
                  <c:x val="3.0441020881581651E-3"/>
                  <c:y val="-3.5002714777484824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Факт 2024 г</c:v>
                </c:pt>
                <c:pt idx="1">
                  <c:v>Первоначальный план 2025 г</c:v>
                </c:pt>
                <c:pt idx="2">
                  <c:v>Уточненный план 2025 г</c:v>
                </c:pt>
                <c:pt idx="3">
                  <c:v>Факт 2025 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10245.4</c:v>
                </c:pt>
                <c:pt idx="1">
                  <c:v>10901.9</c:v>
                </c:pt>
                <c:pt idx="2">
                  <c:v>11733.5</c:v>
                </c:pt>
                <c:pt idx="3">
                  <c:v>11977.4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91853952"/>
        <c:axId val="91855488"/>
        <c:axId val="0"/>
      </c:bar3DChart>
      <c:catAx>
        <c:axId val="91853952"/>
        <c:scaling>
          <c:orientation val="minMax"/>
        </c:scaling>
        <c:axPos val="b"/>
        <c:majorTickMark val="none"/>
        <c:tickLblPos val="nextTo"/>
        <c:crossAx val="91855488"/>
        <c:crosses val="autoZero"/>
        <c:auto val="1"/>
        <c:lblAlgn val="ctr"/>
        <c:lblOffset val="100"/>
      </c:catAx>
      <c:valAx>
        <c:axId val="91855488"/>
        <c:scaling>
          <c:orientation val="minMax"/>
        </c:scaling>
        <c:delete val="1"/>
        <c:axPos val="l"/>
        <c:numFmt formatCode="General" sourceLinked="1"/>
        <c:tickLblPos val="none"/>
        <c:crossAx val="9185395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344941664017703E-2"/>
          <c:y val="0.37852059647693481"/>
          <c:w val="0.86449834587174257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6.5053232568995825E-2"/>
                  <c:y val="5.643261859793363E-2"/>
                </c:manualLayout>
              </c:layout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1023.9</c:v>
                </c:pt>
                <c:pt idx="1">
                  <c:v>123.1</c:v>
                </c:pt>
                <c:pt idx="2">
                  <c:v>10830.3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6.2582963950600076E-2"/>
          <c:y val="4.5485378167857728E-2"/>
          <c:w val="0.82451003833712522"/>
          <c:h val="0.25937032128705462"/>
        </c:manualLayout>
      </c:layout>
      <c:txPr>
        <a:bodyPr/>
        <a:lstStyle/>
        <a:p>
          <a:pPr>
            <a:defRPr b="1">
              <a:solidFill>
                <a:schemeClr val="accent6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8.4792928990796053E-3"/>
          <c:y val="1.3490564540447926E-4"/>
          <c:w val="0.96088347262686225"/>
          <c:h val="0.80611038808738944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9.3438736507909376E-2"/>
                  <c:y val="-0.1279059271192089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144,4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9.6662470195619618E-2"/>
                  <c:y val="-0.1087292384179537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123,1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2024 г.</c:v>
                </c:pt>
                <c:pt idx="1">
                  <c:v>2025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866.2</c:v>
                </c:pt>
                <c:pt idx="1">
                  <c:v>1023.9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6.7834343192636731E-2"/>
                  <c:y val="0.1289139996349613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866,2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5.5963466666096931E-2"/>
                  <c:y val="0.1068678380973541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1023,9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2024 г.</c:v>
                </c:pt>
                <c:pt idx="1">
                  <c:v>2025 г.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144.4</c:v>
                </c:pt>
                <c:pt idx="1">
                  <c:v>123.1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2.3742020117422848E-2"/>
                  <c:y val="-4.185034054596569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9234,8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2046161537606988E-2"/>
                  <c:y val="-4.48396505849633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10830,3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2024 г.</c:v>
                </c:pt>
                <c:pt idx="1">
                  <c:v>2025 г.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9234.7999999999975</c:v>
                </c:pt>
                <c:pt idx="1">
                  <c:v>10830.3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92220032"/>
        <c:axId val="92246400"/>
        <c:axId val="91849600"/>
      </c:bar3DChart>
      <c:catAx>
        <c:axId val="92220032"/>
        <c:scaling>
          <c:orientation val="minMax"/>
        </c:scaling>
        <c:axPos val="b"/>
        <c:majorTickMark val="none"/>
        <c:tickLblPos val="nextTo"/>
        <c:crossAx val="92246400"/>
        <c:crosses val="autoZero"/>
        <c:auto val="1"/>
        <c:lblAlgn val="ctr"/>
        <c:lblOffset val="100"/>
      </c:catAx>
      <c:valAx>
        <c:axId val="92246400"/>
        <c:scaling>
          <c:orientation val="minMax"/>
        </c:scaling>
        <c:delete val="1"/>
        <c:axPos val="l"/>
        <c:numFmt formatCode="General" sourceLinked="1"/>
        <c:tickLblPos val="none"/>
        <c:crossAx val="92220032"/>
        <c:crosses val="autoZero"/>
        <c:crossBetween val="between"/>
      </c:valAx>
      <c:serAx>
        <c:axId val="91849600"/>
        <c:scaling>
          <c:orientation val="minMax"/>
        </c:scaling>
        <c:delete val="1"/>
        <c:axPos val="b"/>
        <c:tickLblPos val="none"/>
        <c:crossAx val="92246400"/>
        <c:crosses val="autoZero"/>
      </c:ser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2.2646410584449349E-2"/>
          <c:y val="0.13906080116339309"/>
          <c:w val="0.96088347262686225"/>
          <c:h val="0.72212501186586164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2.5570043695450802E-2"/>
                  <c:y val="-0.38236946418951451"/>
                </c:manualLayout>
              </c:layout>
              <c:showVal val="1"/>
            </c:dLbl>
            <c:dLbl>
              <c:idx val="1"/>
              <c:layout>
                <c:manualLayout>
                  <c:x val="2.5810333000716595E-2"/>
                  <c:y val="-0.35043171303817394"/>
                </c:manualLayout>
              </c:layout>
              <c:showVal val="1"/>
            </c:dLbl>
            <c:dLbl>
              <c:idx val="2"/>
              <c:layout>
                <c:manualLayout>
                  <c:x val="1.8963107055383274E-2"/>
                  <c:y val="-0.34998522176781277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Фактическое исполнение 2024 г</c:v>
                </c:pt>
                <c:pt idx="1">
                  <c:v>Уточненный план 2025 г</c:v>
                </c:pt>
                <c:pt idx="2">
                  <c:v>Фактическое исполнение 2024 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11518.2</c:v>
                </c:pt>
                <c:pt idx="1">
                  <c:v>14449.7</c:v>
                </c:pt>
                <c:pt idx="2">
                  <c:v>14268.2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Фактическое исполнение 2024 г</c:v>
                </c:pt>
                <c:pt idx="1">
                  <c:v>Уточненный план 2025 г</c:v>
                </c:pt>
                <c:pt idx="2">
                  <c:v>Фактическое исполнение 2024 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2.4</c:v>
                </c:pt>
                <c:pt idx="2">
                  <c:v>2.4</c:v>
                </c:pt>
              </c:numCache>
            </c:numRef>
          </c:val>
        </c:ser>
        <c:dLbls>
          <c:showVal val="1"/>
        </c:dLbls>
        <c:gapWidth val="95"/>
        <c:gapDepth val="95"/>
        <c:shape val="cylinder"/>
        <c:axId val="175966848"/>
        <c:axId val="84844928"/>
        <c:axId val="0"/>
      </c:bar3DChart>
      <c:catAx>
        <c:axId val="175966848"/>
        <c:scaling>
          <c:orientation val="minMax"/>
        </c:scaling>
        <c:axPos val="b"/>
        <c:majorTickMark val="none"/>
        <c:tickLblPos val="nextTo"/>
        <c:crossAx val="84844928"/>
        <c:crosses val="autoZero"/>
        <c:auto val="1"/>
        <c:lblAlgn val="ctr"/>
        <c:lblOffset val="100"/>
      </c:catAx>
      <c:valAx>
        <c:axId val="84844928"/>
        <c:scaling>
          <c:orientation val="minMax"/>
        </c:scaling>
        <c:delete val="1"/>
        <c:axPos val="l"/>
        <c:numFmt formatCode="General" sourceLinked="1"/>
        <c:tickLblPos val="none"/>
        <c:crossAx val="1759668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 b="1" dirty="0" smtClean="0">
                <a:solidFill>
                  <a:srgbClr val="00B050"/>
                </a:solidFill>
                <a:effectLst/>
              </a:rPr>
              <a:t>Структура исполнения расходов бюджета в </a:t>
            </a:r>
            <a:r>
              <a:rPr lang="ru-RU" sz="1600" b="1" dirty="0" smtClean="0">
                <a:solidFill>
                  <a:srgbClr val="00B050"/>
                </a:solidFill>
                <a:effectLst/>
              </a:rPr>
              <a:t>2024 </a:t>
            </a:r>
            <a:r>
              <a:rPr lang="ru-RU" sz="1600" b="1" dirty="0" smtClean="0">
                <a:solidFill>
                  <a:srgbClr val="00B050"/>
                </a:solidFill>
                <a:effectLst/>
              </a:rPr>
              <a:t>году</a:t>
            </a:r>
            <a:endParaRPr lang="ru-RU" sz="1600" dirty="0">
              <a:solidFill>
                <a:srgbClr val="00B050"/>
              </a:solidFill>
              <a:effectLst/>
            </a:endParaRPr>
          </a:p>
        </c:rich>
      </c:tx>
      <c:layout>
        <c:manualLayout>
          <c:xMode val="edge"/>
          <c:yMode val="edge"/>
          <c:x val="0.18429191289151334"/>
          <c:y val="2.3515905640114118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explosion val="0"/>
          </c:dPt>
          <c:dPt>
            <c:idx val="1"/>
            <c:explosion val="18"/>
          </c:dPt>
          <c:dLbls>
            <c:dLbl>
              <c:idx val="0"/>
              <c:layout>
                <c:manualLayout>
                  <c:x val="-0.18363978702066144"/>
                  <c:y val="-1.441052004322756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43,4%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4866264859460071"/>
                  <c:y val="-1.332171800730852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56,6%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Расходы в рамках муниципальных программ</c:v>
                </c:pt>
                <c:pt idx="1">
                  <c:v>Непрограммные направления  деятельности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43.4</c:v>
                </c:pt>
                <c:pt idx="1">
                  <c:v>56.6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 b="1" dirty="0" smtClean="0">
                <a:solidFill>
                  <a:srgbClr val="00B050"/>
                </a:solidFill>
                <a:effectLst/>
              </a:rPr>
              <a:t>Структура исполнения расходов бюджета в </a:t>
            </a:r>
            <a:r>
              <a:rPr lang="ru-RU" sz="1600" b="1" dirty="0" smtClean="0">
                <a:solidFill>
                  <a:srgbClr val="00B050"/>
                </a:solidFill>
                <a:effectLst/>
              </a:rPr>
              <a:t>2025 </a:t>
            </a:r>
            <a:r>
              <a:rPr lang="ru-RU" sz="1600" b="1" dirty="0" smtClean="0">
                <a:solidFill>
                  <a:srgbClr val="00B050"/>
                </a:solidFill>
                <a:effectLst/>
              </a:rPr>
              <a:t>году</a:t>
            </a:r>
            <a:endParaRPr lang="ru-RU" sz="1600" dirty="0">
              <a:solidFill>
                <a:srgbClr val="00B050"/>
              </a:solidFill>
              <a:effectLst/>
            </a:endParaRPr>
          </a:p>
        </c:rich>
      </c:tx>
      <c:layout>
        <c:manualLayout>
          <c:xMode val="edge"/>
          <c:yMode val="edge"/>
          <c:x val="0.18429191289151334"/>
          <c:y val="2.3515905640114118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explosion val="0"/>
          </c:dPt>
          <c:dPt>
            <c:idx val="1"/>
            <c:explosion val="18"/>
          </c:dPt>
          <c:dLbls>
            <c:dLbl>
              <c:idx val="0"/>
              <c:layout>
                <c:manualLayout>
                  <c:x val="-0.18363978702066144"/>
                  <c:y val="-1.441052004322756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51,6%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1251551491982051"/>
                  <c:y val="2.205237429759266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48,4 %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Расходы в рамках муниципальных программ</c:v>
                </c:pt>
                <c:pt idx="1">
                  <c:v>Непрограммные направления  деятельности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51.6</c:v>
                </c:pt>
                <c:pt idx="1">
                  <c:v>48.4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perspective val="30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в рамках муниципальных программ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Исполнено в 2025 г.</c:v>
                </c:pt>
                <c:pt idx="1">
                  <c:v>Исполнено в 2024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7369</c:v>
                </c:pt>
                <c:pt idx="1">
                  <c:v>5001.8999999999996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Непрограммные направления деятельности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Исполнено в 2025 г.</c:v>
                </c:pt>
                <c:pt idx="1">
                  <c:v>Исполнено в 2024 г.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6899.2</c:v>
                </c:pt>
                <c:pt idx="1">
                  <c:v>6516.2</c:v>
                </c:pt>
              </c:numCache>
            </c:numRef>
          </c:val>
        </c:ser>
        <c:gapWidth val="100"/>
        <c:shape val="cylinder"/>
        <c:axId val="176810240"/>
        <c:axId val="84475904"/>
        <c:axId val="0"/>
      </c:bar3DChart>
      <c:catAx>
        <c:axId val="176810240"/>
        <c:scaling>
          <c:orientation val="minMax"/>
        </c:scaling>
        <c:axPos val="b"/>
        <c:numFmt formatCode="General" sourceLinked="1"/>
        <c:tickLblPos val="nextTo"/>
        <c:crossAx val="84475904"/>
        <c:crosses val="autoZero"/>
        <c:auto val="1"/>
        <c:lblAlgn val="ctr"/>
        <c:lblOffset val="100"/>
      </c:catAx>
      <c:valAx>
        <c:axId val="84475904"/>
        <c:scaling>
          <c:orientation val="minMax"/>
        </c:scaling>
        <c:axPos val="l"/>
        <c:majorGridlines/>
        <c:numFmt formatCode="0%" sourceLinked="1"/>
        <c:tickLblPos val="nextTo"/>
        <c:crossAx val="1768102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0.44037</cdr:x>
      <cdr:y>0.15094</cdr:y>
    </cdr:from>
    <cdr:to>
      <cdr:x>0.60379</cdr:x>
      <cdr:y>0.33256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56384" y="576064"/>
          <a:ext cx="1282662" cy="693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2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B5CE5-ABE1-409B-B91A-D7C6E168D472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99D98-1B12-4EF6-9843-A7AD1AFEFC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1627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99D98-1B12-4EF6-9843-A7AD1AFEFCD6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11560" y="836713"/>
            <a:ext cx="7772400" cy="864096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</a:b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Бюджет для граждан по проекту решения Думы 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Дальнереченского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 муниципального округа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24936" cy="2880320"/>
          </a:xfrm>
        </p:spPr>
        <p:txBody>
          <a:bodyPr>
            <a:noAutofit/>
          </a:bodyPr>
          <a:lstStyle/>
          <a:p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«Отчет об исполнении  бюджета </a:t>
            </a:r>
          </a:p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Малиновского сельского поселения</a:t>
            </a:r>
          </a:p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за 2025 год»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СРАВНИТЕЛЬНЫЙ АНАЛИЗ РАСХОДОВ БЮДЖЕТА </a:t>
            </a:r>
            <a:r>
              <a:rPr lang="ru-RU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МАЛИНОВСКОГО СЕЛЬСКОГО ПОСЕЛЕНИЯ ЗА </a:t>
            </a:r>
            <a:r>
              <a:rPr lang="ru-RU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2024, 2025  </a:t>
            </a:r>
            <a:r>
              <a:rPr lang="ru-RU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ГОДЫ (тыс. руб.)</a:t>
            </a:r>
            <a:endParaRPr lang="ru-RU" b="1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770967995"/>
              </p:ext>
            </p:extLst>
          </p:nvPr>
        </p:nvGraphicFramePr>
        <p:xfrm>
          <a:off x="827584" y="980728"/>
          <a:ext cx="784887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4725144"/>
            <a:ext cx="87129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1" dirty="0">
                <a:solidFill>
                  <a:srgbClr val="000000"/>
                </a:solidFill>
                <a:latin typeface="Times New Roman"/>
              </a:rPr>
              <a:t>Расходы бюджета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Малиновского сельского поселения за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2025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год составили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14268,2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тыс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. рублей. По сравнению с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2024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годом расходы бюджета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увеличились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2750,0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тыс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. рублей или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23,9%.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Увеличение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расходов по общегосударственным вопросам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5,9%;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увеличение расходов по национальной экономике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7,3%;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жилищно-коммунальное хозяйство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увеличение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319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%; национальная оборона  увеличение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7,3%.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По разделу культура по сравнению с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2024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г. в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2025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году расходы увеличились на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35,8%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МУНИЦИПАЛЬНЫХ ПРОГРАММ ЗА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2025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ГОД (РУБ.)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06292869"/>
              </p:ext>
            </p:extLst>
          </p:nvPr>
        </p:nvGraphicFramePr>
        <p:xfrm>
          <a:off x="179512" y="1412776"/>
          <a:ext cx="8640960" cy="5143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/>
                <a:gridCol w="1290842"/>
                <a:gridCol w="1434268"/>
                <a:gridCol w="1326191"/>
              </a:tblGrid>
              <a:tr h="75685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527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ПРОГРАММАМ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8615040,42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8514001,3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98,8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«Благоустройство территории Малиновского сельского поселения на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2029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годы»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4652909,99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4557687,34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259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«Пожарная безопасность на территории Малиновского сельского поселения на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2029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годы»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543388,21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537571,74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98,9</a:t>
                      </a:r>
                      <a:endParaRPr lang="ru-RU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576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и сохранение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культуры на территории Малиновского сельского поселения на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2025-2029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2223742,22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2223742,22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4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«Формирование современной городской среды в Малиновском сельском поселении на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2029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1145000,0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1145000,0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6617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«Управление муниципальным имуществом и земельными ресурсами  Малиновского сельского поселения на 2023 – 2025 годы»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50000,0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50000,0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400" b="0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«Развитие  и сохранение культуры на территории Малиновского сельского поселения на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2025-2029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43246145"/>
              </p:ext>
            </p:extLst>
          </p:nvPr>
        </p:nvGraphicFramePr>
        <p:xfrm>
          <a:off x="179512" y="1916831"/>
          <a:ext cx="8640960" cy="35923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/>
                <a:gridCol w="1290842"/>
                <a:gridCol w="1434268"/>
                <a:gridCol w="1326191"/>
              </a:tblGrid>
              <a:tr h="6480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6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57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2223742,22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2223742,22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1455"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культурно-досуговой деятельности»</a:t>
                      </a:r>
                      <a:endParaRPr lang="ru-RU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2223742,22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2223742,22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733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материально-технической базы учреждений культуры», в том числе: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733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-расходы на приобретение муниципальными учреждениями имущества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юбки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сценические, входная дверь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3816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188640"/>
            <a:ext cx="90458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«Пожарная безопасность на территории Малиновского сельского поселения на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2025-2029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29309554"/>
              </p:ext>
            </p:extLst>
          </p:nvPr>
        </p:nvGraphicFramePr>
        <p:xfrm>
          <a:off x="179512" y="1484783"/>
          <a:ext cx="8856984" cy="43883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0680"/>
                <a:gridCol w="979547"/>
                <a:gridCol w="1036677"/>
                <a:gridCol w="720080"/>
              </a:tblGrid>
              <a:tr h="65837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1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1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6982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543388,21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537571,74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98,9</a:t>
                      </a:r>
                      <a:endParaRPr lang="ru-RU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6816">
                <a:tc>
                  <a:txBody>
                    <a:bodyPr/>
                    <a:lstStyle/>
                    <a:p>
                      <a:r>
                        <a:rPr lang="ru-RU" sz="11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1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«Обеспечение первичных  мер пожарной безопасности», в том числе:</a:t>
                      </a:r>
                      <a:endParaRPr lang="ru-RU" sz="11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403331,40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403331,40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  <a:p>
                      <a:pPr algn="ctr"/>
                      <a:endParaRPr lang="ru-RU" sz="11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5260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-противопожарная опашка населенных пунктов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191731,40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191731,40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 источников противопожарного водоснабжения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70000,0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70000,0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-приобретение первичных средств пожаротушения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134000,0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134000,0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676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1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изготовление печатной продукции с основными требованиями норм пожарной безопасности</a:t>
                      </a:r>
                      <a:endParaRPr lang="ru-RU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7600,0</a:t>
                      </a:r>
                      <a:endParaRPr lang="ru-RU" sz="11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7600,0</a:t>
                      </a:r>
                      <a:endParaRPr lang="ru-RU" sz="11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ctr"/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676">
                <a:tc>
                  <a:txBody>
                    <a:bodyPr/>
                    <a:lstStyle/>
                    <a:p>
                      <a:r>
                        <a:rPr lang="ru-RU" sz="11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1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«Содержание</a:t>
                      </a:r>
                      <a:r>
                        <a:rPr lang="ru-RU" sz="11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пожарного добровольчества в Малиновском сельском поселении</a:t>
                      </a:r>
                      <a:r>
                        <a:rPr lang="ru-RU" sz="11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в том числе:</a:t>
                      </a:r>
                      <a:endParaRPr lang="ru-RU" sz="11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140056,81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134240,34</a:t>
                      </a:r>
                      <a:endParaRPr lang="ru-RU" sz="11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95,8</a:t>
                      </a:r>
                      <a:endParaRPr lang="ru-RU" sz="1100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 пожарного бокса в с. Ариадное</a:t>
                      </a:r>
                      <a:endParaRPr lang="ru-RU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59388,21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53571,74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90,2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100" b="1" i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материальное</a:t>
                      </a:r>
                      <a:r>
                        <a:rPr lang="ru-RU" sz="1100" b="1" i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стимулирование работы  добровольных пожарных в профилактике и тушении пожаров</a:t>
                      </a:r>
                      <a:endParaRPr lang="ru-RU" sz="1100" b="1" i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70000,0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70000,0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971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 пожарной машины</a:t>
                      </a:r>
                      <a:endParaRPr lang="ru-RU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10668,6</a:t>
                      </a:r>
                      <a:endParaRPr lang="ru-RU" sz="11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10668,6</a:t>
                      </a:r>
                      <a:endParaRPr lang="ru-RU" sz="11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6657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116632"/>
            <a:ext cx="90458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«Благоустройство территории Малиновского сельского поселения 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2025-2029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46547249"/>
              </p:ext>
            </p:extLst>
          </p:nvPr>
        </p:nvGraphicFramePr>
        <p:xfrm>
          <a:off x="192571" y="1196754"/>
          <a:ext cx="8856984" cy="45991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0680"/>
                <a:gridCol w="979547"/>
                <a:gridCol w="1036677"/>
                <a:gridCol w="720080"/>
              </a:tblGrid>
              <a:tr h="72007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3507909,99</a:t>
                      </a:r>
                      <a:endParaRPr lang="ru-RU" sz="12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3412687,34</a:t>
                      </a:r>
                      <a:endParaRPr lang="ru-RU" sz="12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97,3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3155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«Организация уличного освещения Малиновского сельского поселения»,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30000,0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30000,0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-приобретение и установка фонарей и светильников</a:t>
                      </a:r>
                      <a:endParaRPr lang="ru-RU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30000,0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30000,0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1353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«Прочее благоустройство территории МСП»,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898357,99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898357,99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  <a:p>
                      <a:pPr algn="ctr"/>
                      <a:endParaRPr lang="ru-RU" sz="12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65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-удаление сухостойных деревьев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100000,0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100000,0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569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-сезонное содержание  общественной территории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439966,99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439966,99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679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скашивание травы в летний период</a:t>
                      </a:r>
                      <a:endParaRPr lang="ru-RU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200000,0</a:t>
                      </a:r>
                      <a:endParaRPr lang="ru-RU" sz="12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200000,0</a:t>
                      </a:r>
                      <a:endParaRPr lang="ru-RU" sz="12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</a:tr>
              <a:tr h="28589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 мест захоронения</a:t>
                      </a:r>
                      <a:endParaRPr lang="ru-RU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158391,0</a:t>
                      </a:r>
                      <a:endParaRPr lang="ru-RU" sz="12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158391,0</a:t>
                      </a:r>
                      <a:endParaRPr lang="ru-RU" sz="1200" b="0" i="0" u="none" strike="noStrik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</a:tr>
              <a:tr h="380941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«Дорожное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хозяйство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2579552,0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2484329,35</a:t>
                      </a:r>
                      <a:endParaRPr lang="ru-RU" sz="12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96,3</a:t>
                      </a:r>
                      <a:endParaRPr lang="ru-RU" sz="1200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94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-содержание дорог местного пользования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1847756,54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1753318,13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94,9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94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-устройство недостающего электроосвещения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731795,46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731011,22</a:t>
                      </a:r>
                      <a:endParaRPr lang="ru-RU" sz="12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2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4100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332656"/>
            <a:ext cx="90458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«Формирование современной городской среды в Малиновском сельском поселении 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2025-2029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годы» (РУБ.)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46547249"/>
              </p:ext>
            </p:extLst>
          </p:nvPr>
        </p:nvGraphicFramePr>
        <p:xfrm>
          <a:off x="179512" y="1988841"/>
          <a:ext cx="8856984" cy="43479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0680"/>
                <a:gridCol w="979547"/>
                <a:gridCol w="1036677"/>
                <a:gridCol w="720080"/>
              </a:tblGrid>
              <a:tr h="12991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6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829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1145000,0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1145000,0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56763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«Обустройство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мест массового отдыха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1145000,0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1145000,0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4143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-расходы по оплате договоров на выполнение работ, оказание услуг, по содержанию общественных</a:t>
                      </a:r>
                      <a:r>
                        <a:rPr lang="ru-RU" sz="12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территорий в санитарном состоянии</a:t>
                      </a:r>
                      <a:endParaRPr lang="ru-RU" sz="12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145000,0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145000,0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0167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-расходы на приобретение и установку фонарей уличного освещения, установка беседки для отдыха в рамках проекта, инициируемого жителями села </a:t>
                      </a:r>
                      <a:r>
                        <a:rPr lang="ru-RU" sz="1200" b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Пожига</a:t>
                      </a:r>
                      <a:r>
                        <a:rPr lang="ru-RU" sz="1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по решению вопросов местного значения за счет средств краевого бюджета</a:t>
                      </a:r>
                      <a:endParaRPr lang="ru-RU" sz="12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1000000,0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1000000,0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9468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«Благоустройство общественных территорий Малиновского сельского</a:t>
                      </a:r>
                      <a:r>
                        <a:rPr lang="ru-RU" sz="12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поселения</a:t>
                      </a:r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endParaRPr lang="ru-RU" sz="14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4100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332656"/>
            <a:ext cx="904587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ПОСЕЛЕНИЯ В РАМКАХ МУНИЦИПАЛЬНОЙ ПРОГРАММЫ  «Управление муниципальным имуществом и земельными ресурсами Малиновского сельского поселения на 2023-2025 годы» (РУБ.)</a:t>
            </a:r>
            <a:endParaRPr lang="ru-RU" sz="2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46547249"/>
              </p:ext>
            </p:extLst>
          </p:nvPr>
        </p:nvGraphicFramePr>
        <p:xfrm>
          <a:off x="192571" y="1844824"/>
          <a:ext cx="8856984" cy="33843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0680"/>
                <a:gridCol w="979547"/>
                <a:gridCol w="1036677"/>
                <a:gridCol w="720080"/>
              </a:tblGrid>
              <a:tr h="13279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программных</a:t>
                      </a:r>
                      <a:r>
                        <a:rPr lang="ru-RU" sz="16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348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</a:t>
                      </a:r>
                      <a:r>
                        <a:rPr lang="en-US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50000,0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50000,0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24447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мероприятие:</a:t>
                      </a:r>
                    </a:p>
                    <a:p>
                      <a:r>
                        <a:rPr lang="ru-RU" sz="12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«Совершенствование деятельности по владению, пользованию и распоряжению имуществом, находящимся в муниципальной собственности Малиновского сельского поселения», в том числе:</a:t>
                      </a:r>
                      <a:endParaRPr lang="ru-RU" sz="12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50000,0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50000,0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8461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-приобретение и обновление муниципального имущества</a:t>
                      </a:r>
                      <a:endParaRPr lang="ru-RU" sz="12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50000,0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50000,0</a:t>
                      </a:r>
                      <a:endParaRPr lang="ru-RU" sz="14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4100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РАСХОДЫ БЮДЖЕТА </a:t>
            </a:r>
            <a:r>
              <a:rPr lang="ru-RU" sz="1600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МАЛИНОВСКОГО СЕЛЬСКОГО ПОСЕЛЕНИЯ НА </a:t>
            </a:r>
            <a:r>
              <a:rPr lang="ru-RU" sz="1600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РЕАЛИЗАЦИЮ МУНИЦИПАЛЬНЫХ ПРОГРАММ ЗА </a:t>
            </a:r>
            <a:r>
              <a:rPr lang="ru-RU" sz="1600" b="1" spc="-1" dirty="0" smtClean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2024-2025 </a:t>
            </a:r>
            <a:r>
              <a:rPr lang="ru-RU" sz="1600" b="1" spc="-1" dirty="0">
                <a:solidFill>
                  <a:schemeClr val="accent2">
                    <a:lumMod val="75000"/>
                  </a:schemeClr>
                </a:solidFill>
                <a:latin typeface="Times New Roman"/>
              </a:rPr>
              <a:t>ГОДЫ, ТЫС.РУБЛЕЙ.</a:t>
            </a:r>
            <a:endParaRPr lang="ru-RU" sz="1600" b="1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4006495258"/>
              </p:ext>
            </p:extLst>
          </p:nvPr>
        </p:nvGraphicFramePr>
        <p:xfrm>
          <a:off x="5292080" y="3717032"/>
          <a:ext cx="366882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1701115956"/>
              </p:ext>
            </p:extLst>
          </p:nvPr>
        </p:nvGraphicFramePr>
        <p:xfrm>
          <a:off x="5148064" y="692696"/>
          <a:ext cx="3888432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170344808"/>
              </p:ext>
            </p:extLst>
          </p:nvPr>
        </p:nvGraphicFramePr>
        <p:xfrm>
          <a:off x="251520" y="584775"/>
          <a:ext cx="5184576" cy="6012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25334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919008"/>
            <a:ext cx="83164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Администрация Малиновского сельского поселения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Телефон: 8 (42356) 46117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E-</a:t>
            </a:r>
            <a:r>
              <a:rPr lang="ru-RU" sz="20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mail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: </a:t>
            </a:r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adm-malinovo@yandex.ru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00496" y="3357562"/>
            <a:ext cx="1141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СПАСИБО</a:t>
            </a:r>
            <a:endParaRPr lang="ru-RU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14744" y="3857628"/>
            <a:ext cx="16884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ЗА ВНИМАНИЕ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>
              <a:lum bright="70000" contrast="-70000"/>
            </a:blip>
            <a:tile tx="0" ty="0" sx="100000" sy="100000" flip="none" algn="tl"/>
          </a:blipFill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48680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ru-RU" sz="2800" b="1" i="1" dirty="0" smtClean="0">
                <a:solidFill>
                  <a:srgbClr val="34411B"/>
                </a:solidFill>
              </a:rPr>
              <a:t>Представляем Вашему вниманию Отчет об исполнении  бюджета Малиновского сельского поселения </a:t>
            </a:r>
            <a:r>
              <a:rPr lang="ru-RU" sz="2800" b="1" i="1" dirty="0" err="1" smtClean="0">
                <a:solidFill>
                  <a:srgbClr val="34411B"/>
                </a:solidFill>
              </a:rPr>
              <a:t>Дальнереченского</a:t>
            </a:r>
            <a:r>
              <a:rPr lang="ru-RU" sz="2800" b="1" i="1" dirty="0" smtClean="0">
                <a:solidFill>
                  <a:srgbClr val="34411B"/>
                </a:solidFill>
              </a:rPr>
              <a:t> муниципального  района за 2025 год.</a:t>
            </a:r>
          </a:p>
          <a:p>
            <a:pPr algn="just"/>
            <a:r>
              <a:rPr lang="ru-RU" sz="2800" b="1" i="1" dirty="0" smtClean="0">
                <a:solidFill>
                  <a:srgbClr val="34411B"/>
                </a:solidFill>
              </a:rPr>
              <a:t>        Бюджет для граждан нацелен на получение обратной связи от жителей,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i="1" dirty="0">
              <a:solidFill>
                <a:srgbClr val="34411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71906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ИСПОЛНЕНИЕ БЮДЖЕТА МАЛИНОВСКОГО СЕЛЬСКОГО ПОСЕЛЕНИЯ ЗА 2025 ГОД ПО ДОХОДАМ (ТЫС.РУБ.)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1984973537"/>
              </p:ext>
            </p:extLst>
          </p:nvPr>
        </p:nvGraphicFramePr>
        <p:xfrm>
          <a:off x="179512" y="1052736"/>
          <a:ext cx="489654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="" xmlns:p14="http://schemas.microsoft.com/office/powerpoint/2010/main" val="1896327797"/>
              </p:ext>
            </p:extLst>
          </p:nvPr>
        </p:nvGraphicFramePr>
        <p:xfrm>
          <a:off x="4495530" y="1916832"/>
          <a:ext cx="464847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ИСПОЛНЕНИЕ ОСНОВНЫХ ДОХОДНЫХ ИСТОЧНИКОВ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ЗА 2025 ГОД (ТЫС.РУБ.)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55973367"/>
              </p:ext>
            </p:extLst>
          </p:nvPr>
        </p:nvGraphicFramePr>
        <p:xfrm>
          <a:off x="251520" y="1124744"/>
          <a:ext cx="8424936" cy="5472781"/>
        </p:xfrm>
        <a:graphic>
          <a:graphicData uri="http://schemas.openxmlformats.org/drawingml/2006/table">
            <a:tbl>
              <a:tblPr/>
              <a:tblGrid>
                <a:gridCol w="4511446"/>
                <a:gridCol w="959822"/>
                <a:gridCol w="885991"/>
                <a:gridCol w="1033653"/>
                <a:gridCol w="1034024"/>
              </a:tblGrid>
              <a:tr h="6024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доходов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Фактическое исполнение </a:t>
                      </a: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2024г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Уточненный план </a:t>
                      </a: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2025г</a:t>
                      </a: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. 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Фактическое исполнение        </a:t>
                      </a: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2025г</a:t>
                      </a: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. 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к уточненному бюджету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Налоговые доходы   всего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742,7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729,0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1023,9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Налог на доходы физических лиц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280,0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255,0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368,3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144,4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Единый сельскохозяйственный налог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5,8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381,9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Налог на имущество физических лиц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128,0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123,1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96,2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Земельный налог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319,0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462,4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144,5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Государственная пошлина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7,9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8,9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89,0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Неналоговые доходы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1114,1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79,0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123,1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155,8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аренды имущества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1040,6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52,2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(работ)  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45,0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46,0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46,0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13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Штрафные санкции, возмещение ущерба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28,5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24,9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166,0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13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</a:t>
                      </a:r>
                      <a:endParaRPr lang="ru-RU" sz="10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БЕЗВОЗМЕЗДНЫЕ ПЕРЕЧИСЛЕНИЯ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9460,4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10925,5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10830,3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99,1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Дотации от других бюджетов бюджетной системы Российской Федерации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6162,7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6201,7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6201,7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3177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Субсидии бюджетам субъектов Российской Федерации и муниципальных образований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350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Субвенции бюджетам субъектов Российской Федерации и муниципальных образований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598,8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642,5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642,5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Иные межбюджетные трансферты</a:t>
                      </a:r>
                      <a:endParaRPr lang="ru-RU" sz="1000" b="0" strike="noStrike" spc="-1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2698,9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4081,3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3986,1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97,7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7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 доходов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11317,2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11733,5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11977,4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102,1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 marL="6840" marR="684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51775634"/>
              </p:ext>
            </p:extLst>
          </p:nvPr>
        </p:nvGraphicFramePr>
        <p:xfrm>
          <a:off x="323529" y="1411856"/>
          <a:ext cx="8568951" cy="534975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751101"/>
                <a:gridCol w="1315412"/>
                <a:gridCol w="1364966"/>
                <a:gridCol w="1137472"/>
              </a:tblGrid>
              <a:tr h="1081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Уточненный 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2025г.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Фактическое исполнение 2025 г.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исполнение к уточненному бюджету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207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808,0</a:t>
                      </a:r>
                      <a:endParaRPr lang="ru-RU" sz="15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1147,1</a:t>
                      </a:r>
                      <a:endParaRPr lang="ru-RU" sz="15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+339,1</a:t>
                      </a:r>
                      <a:endParaRPr lang="ru-RU" sz="15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514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Налог на доходы физических </a:t>
                      </a: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255,0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368,3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+113,3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Единый сельскохозяйственный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16,0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61,1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+45,1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Налог на имущество физических 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128,0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123,1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-4,9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373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Земельный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320,0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462,4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+142,4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Государственная пошлина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10,0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8,9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-1,1</a:t>
                      </a:r>
                      <a:endParaRPr lang="ru-RU" sz="1500" b="0" strike="noStrike" spc="-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marL="6840" marR="6840"/>
                </a:tc>
              </a:tr>
              <a:tr h="632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Арендная плата за земельные участки,  находящиеся в собственности поселения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+0,2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4954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Арендная плата от сдачи в аренду имущества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52,2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+34,2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537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Платные услуги и доходы от компенсации затрат государства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0,0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Штрафы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15,0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24,9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+9,9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298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Невыясненные поступления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5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СТРУКТУРА И ОБЪЕМ НАЛОГОВЫХ И НЕНАЛОГОВЫХ ДОХОДОВ БЮДЖЕТА МАЛИНОВСКОГО СЕЛЬСКОГО ПОСЕЛЕНИЯ ЗА 2025 ГОД (ТЫС.РУБ.)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60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СТРУКТУРА И ОБЪЕМ БЕЗВОЗМЕЗДНЫХ ПОСТУПЛЕНИЙ 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за 2025 год (ТЫС.РУБ.) 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18111286"/>
              </p:ext>
            </p:extLst>
          </p:nvPr>
        </p:nvGraphicFramePr>
        <p:xfrm>
          <a:off x="395536" y="924412"/>
          <a:ext cx="8352928" cy="524089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52528"/>
                <a:gridCol w="1008112"/>
                <a:gridCol w="1008112"/>
                <a:gridCol w="1584176"/>
              </a:tblGrid>
              <a:tr h="751522">
                <a:tc>
                  <a:txBody>
                    <a:bodyPr/>
                    <a:lstStyle/>
                    <a:p>
                      <a:pPr algn="l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+mj-lt"/>
                        </a:rPr>
                        <a:t>План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+mj-lt"/>
                        </a:rPr>
                        <a:t>Факт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+mj-lt"/>
                        </a:rPr>
                        <a:t>Исполнение(%)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392099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ВСЕГО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10925,5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10830,3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99,1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86172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 на выравнивание уровня бюджетной обеспеченности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6201,7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6201,7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80246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сельских поселений на поддержку мер по обеспечению сбалансированности бюджетов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74320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осуществление полномочий по первичному воинскому учету  на территориях,  где отсутствуют военные комиссариаты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642,5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642,5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86172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Прочие субсидии бюджетам</a:t>
                      </a:r>
                      <a:r>
                        <a:rPr lang="ru-RU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сельских поселений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0360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4081,3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3986,1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97,76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endParaRPr lang="ru-RU" spc="-1" dirty="0" smtClean="0">
              <a:solidFill>
                <a:srgbClr val="FFC0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pc="-1" dirty="0" smtClean="0">
                <a:solidFill>
                  <a:schemeClr val="accent2">
                    <a:lumMod val="75000"/>
                  </a:schemeClr>
                </a:solidFill>
              </a:rPr>
              <a:t>СРАВНИТЕЛЬНЫЙ </a:t>
            </a:r>
            <a:r>
              <a:rPr lang="ru-RU" spc="-1" dirty="0">
                <a:solidFill>
                  <a:schemeClr val="accent2">
                    <a:lumMod val="75000"/>
                  </a:schemeClr>
                </a:solidFill>
              </a:rPr>
              <a:t>АНАЛИЗ ПОСТУПЛЕНИЙ ДОХОДОВ БЮДЖЕТА </a:t>
            </a:r>
            <a:endParaRPr lang="ru-RU" spc="-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pc="-1" dirty="0" smtClean="0">
                <a:solidFill>
                  <a:schemeClr val="accent2">
                    <a:lumMod val="75000"/>
                  </a:schemeClr>
                </a:solidFill>
              </a:rPr>
              <a:t>МАЛИНОВСКОГО СЕЛЬСКОГО ПОСЕЛЕНИЯ ЗА 2024, 2025 ГОДЫ</a:t>
            </a:r>
            <a:endParaRPr lang="ru-RU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2868105521"/>
              </p:ext>
            </p:extLst>
          </p:nvPr>
        </p:nvGraphicFramePr>
        <p:xfrm>
          <a:off x="971600" y="1196752"/>
          <a:ext cx="748883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5301208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Бюджет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Малиновского сельского поселения за 2025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год по доходам составил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11977,4 тыс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. рублей. По сравнению с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2024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годом доходы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увеличились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на  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660,2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тыс. рублей или на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5,8%. Увеличение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произошло за счет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увеличения 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безвозмездных поступлений на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14,5% и увеличения по налоговым доходам на 37,9%.</a:t>
            </a:r>
            <a:endParaRPr lang="ru-RU" sz="1600" spc="-1" dirty="0"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529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ОСНОВНЫЕ ХАРАКТЕРИСТИКИ БЮДЖЕТА МАЛИНОВСКОГО СЕЛЬСКОГО ПОСЕЛЕНИЯ 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 2025 ГОД (ТЫС.РУБ.)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5071264"/>
              </p:ext>
            </p:extLst>
          </p:nvPr>
        </p:nvGraphicFramePr>
        <p:xfrm>
          <a:off x="683568" y="980728"/>
          <a:ext cx="8208913" cy="50286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09589"/>
                <a:gridCol w="1046234"/>
                <a:gridCol w="1046234"/>
                <a:gridCol w="1126714"/>
                <a:gridCol w="1126714"/>
                <a:gridCol w="1245315"/>
                <a:gridCol w="1008113"/>
              </a:tblGrid>
              <a:tr h="115212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план 2025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</a:rPr>
                        <a:t>Рост (снижение) 2025 г. к 2024 г (%)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</a:rPr>
                        <a:t>Изменение первоначального плана %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4195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– всего,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10245,4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10901,9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11733,5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11977,4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16,9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налоговые, неналоговые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1010,6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1784,5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808,0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1147,1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13,5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-54,7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безвозмездные поступления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9234,8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9117,4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10925,5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10830,3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17,3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19,8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 CYR"/>
                          <a:ea typeface="Times New Roman"/>
                        </a:rPr>
                        <a:t>дотация на выравнивание бюджетной обеспеченности 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6162,6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6201,7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6201,7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6201,7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Расходы - всего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11518,2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10901,9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14449,7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14268,2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23,9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32,5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571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Дефицит(-) (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 (+))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-1272,8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-2716,2            -2290,8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49563357"/>
              </p:ext>
            </p:extLst>
          </p:nvPr>
        </p:nvGraphicFramePr>
        <p:xfrm>
          <a:off x="500035" y="1052735"/>
          <a:ext cx="8320436" cy="5544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781"/>
                <a:gridCol w="1440160"/>
                <a:gridCol w="1371112"/>
                <a:gridCol w="1437200"/>
                <a:gridCol w="1656183"/>
              </a:tblGrid>
              <a:tr h="11193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Фактическое исполнение </a:t>
                      </a:r>
                      <a:r>
                        <a:rPr lang="ru-RU" sz="1400" dirty="0" smtClean="0"/>
                        <a:t>2024 </a:t>
                      </a:r>
                      <a:r>
                        <a:rPr lang="ru-RU" sz="1400" dirty="0" smtClean="0"/>
                        <a:t>г.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Уточненный план</a:t>
                      </a:r>
                    </a:p>
                    <a:p>
                      <a:pPr algn="ctr"/>
                      <a:r>
                        <a:rPr lang="ru-RU" sz="1400" dirty="0" smtClean="0"/>
                        <a:t>2025г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Фактическое исполнение </a:t>
                      </a:r>
                      <a:r>
                        <a:rPr lang="ru-RU" sz="1400" dirty="0" smtClean="0"/>
                        <a:t>2025г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 исполнения</a:t>
                      </a:r>
                      <a:r>
                        <a:rPr lang="ru-RU" sz="1400" baseline="0" dirty="0" smtClean="0"/>
                        <a:t> к уточненному бюджету</a:t>
                      </a:r>
                      <a:endParaRPr lang="ru-RU" sz="1400" dirty="0"/>
                    </a:p>
                  </a:txBody>
                  <a:tcPr/>
                </a:tc>
              </a:tr>
              <a:tr h="49212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РАСХОДЫ - ВСЕГО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11518,2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14449,7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14268,2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98,7</a:t>
                      </a:r>
                      <a:endParaRPr lang="ru-RU" b="1" dirty="0"/>
                    </a:p>
                  </a:txBody>
                  <a:tcPr/>
                </a:tc>
              </a:tr>
              <a:tr h="404730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Общегосударственные вопросы</a:t>
                      </a:r>
                      <a:r>
                        <a:rPr lang="ru-RU" sz="14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5930,3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6363,1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6282,6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98,7</a:t>
                      </a:r>
                      <a:endParaRPr lang="ru-RU" b="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Национальная оборона</a:t>
                      </a:r>
                      <a:endParaRPr lang="ru-RU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598,8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642,5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642,5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    100,0</a:t>
                      </a:r>
                    </a:p>
                  </a:txBody>
                  <a:tcPr/>
                </a:tc>
              </a:tr>
              <a:tr h="786837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Национальная безопасность и правоохранительная деятельность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349,2</a:t>
                      </a:r>
                      <a:endParaRPr lang="ru-RU" b="0" dirty="0" smtClean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543,3</a:t>
                      </a:r>
                      <a:endParaRPr lang="ru-RU" b="0" dirty="0" smtClean="0"/>
                    </a:p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537,6</a:t>
                      </a:r>
                      <a:endParaRPr lang="ru-RU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    </a:t>
                      </a:r>
                      <a:r>
                        <a:rPr lang="ru-RU" b="0" dirty="0" smtClean="0"/>
                        <a:t>99,0</a:t>
                      </a:r>
                      <a:endParaRPr lang="ru-RU" b="0" dirty="0" smtClean="0"/>
                    </a:p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  <a:tr h="611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Национальная экономика</a:t>
                      </a:r>
                      <a:endParaRPr lang="ru-RU" sz="14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2314,7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2579,6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2484,3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96,3</a:t>
                      </a:r>
                      <a:endParaRPr lang="ru-RU" b="0" dirty="0"/>
                    </a:p>
                  </a:txBody>
                  <a:tcPr/>
                </a:tc>
              </a:tr>
              <a:tr h="581773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Жилищно-коммунальное хозяйство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650,0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2073,4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2073,4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     100,0</a:t>
                      </a:r>
                      <a:endParaRPr lang="ru-RU" b="0" dirty="0"/>
                    </a:p>
                  </a:txBody>
                  <a:tcPr/>
                </a:tc>
              </a:tr>
              <a:tr h="486216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Культура, кинематография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1638,0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2223,7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2223,7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      100,0</a:t>
                      </a:r>
                      <a:endParaRPr lang="ru-RU" b="0" dirty="0"/>
                    </a:p>
                  </a:txBody>
                  <a:tcPr/>
                </a:tc>
              </a:tr>
              <a:tr h="44417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Межбюджетные трансферты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37,2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24,1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24,1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      100,0</a:t>
                      </a:r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РАСХОДЫ БЮДЖЕТА МАЛИНОВСКОГО СЕЛЬСКОГО ПОСЕЛЕНИЯ 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ЗА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2025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год  (ТЫС.РУБ.)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4986</TotalTime>
  <Words>1497</Words>
  <Application>Microsoft Office PowerPoint</Application>
  <PresentationFormat>Экран (4:3)</PresentationFormat>
  <Paragraphs>523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Бюджет для граждан по проекту решения Думы Дальнереченского муниципального округа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Галина</dc:creator>
  <cp:lastModifiedBy>Пользователь</cp:lastModifiedBy>
  <cp:revision>218</cp:revision>
  <cp:lastPrinted>2021-03-24T04:57:29Z</cp:lastPrinted>
  <dcterms:created xsi:type="dcterms:W3CDTF">2018-03-07T10:41:26Z</dcterms:created>
  <dcterms:modified xsi:type="dcterms:W3CDTF">2026-02-25T07:47:01Z</dcterms:modified>
</cp:coreProperties>
</file>