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9" r:id="rId4"/>
    <p:sldId id="263" r:id="rId5"/>
    <p:sldId id="275" r:id="rId6"/>
    <p:sldId id="264" r:id="rId7"/>
    <p:sldId id="276" r:id="rId8"/>
    <p:sldId id="258" r:id="rId9"/>
    <p:sldId id="266" r:id="rId10"/>
    <p:sldId id="265" r:id="rId11"/>
    <p:sldId id="261" r:id="rId12"/>
    <p:sldId id="267" r:id="rId13"/>
    <p:sldId id="268" r:id="rId14"/>
    <p:sldId id="269" r:id="rId15"/>
    <p:sldId id="277" r:id="rId16"/>
    <p:sldId id="278" r:id="rId17"/>
    <p:sldId id="270" r:id="rId18"/>
    <p:sldId id="260" r:id="rId1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6"/>
  <c:chart>
    <c:title>
      <c:tx>
        <c:rich>
          <a:bodyPr/>
          <a:lstStyle/>
          <a:p>
            <a:pPr>
              <a:defRPr/>
            </a:pPr>
            <a:r>
              <a:rPr lang="ru-RU"/>
              <a:t>Доходы всего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0655523628930202"/>
          <c:y val="0.11916939476658181"/>
          <c:w val="0.89344476371069814"/>
          <c:h val="0.4581277139332238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1.9524199652828592E-2"/>
                  <c:y val="-4.7118959620096532E-2"/>
                </c:manualLayout>
              </c:layout>
              <c:showVal val="1"/>
            </c:dLbl>
            <c:dLbl>
              <c:idx val="1"/>
              <c:layout>
                <c:manualLayout>
                  <c:x val="2.6057513874633884E-2"/>
                  <c:y val="-4.6474199967477786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3.0627375430299253E-2"/>
                </c:manualLayout>
              </c:layout>
              <c:showVal val="1"/>
            </c:dLbl>
            <c:dLbl>
              <c:idx val="3"/>
              <c:layout>
                <c:manualLayout>
                  <c:x val="3.0441020881581643E-3"/>
                  <c:y val="-3.500271477748481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Факт 2023 г</c:v>
                </c:pt>
                <c:pt idx="1">
                  <c:v>Первоначальный план 2024 г</c:v>
                </c:pt>
                <c:pt idx="2">
                  <c:v>Уточненный план 2024 г</c:v>
                </c:pt>
                <c:pt idx="3">
                  <c:v>Факт 2024 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16086.9</c:v>
                </c:pt>
                <c:pt idx="1">
                  <c:v>10045.6</c:v>
                </c:pt>
                <c:pt idx="2">
                  <c:v>11317.2</c:v>
                </c:pt>
                <c:pt idx="3">
                  <c:v>10245.4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85661184"/>
        <c:axId val="85662720"/>
        <c:axId val="0"/>
      </c:bar3DChart>
      <c:catAx>
        <c:axId val="85661184"/>
        <c:scaling>
          <c:orientation val="minMax"/>
        </c:scaling>
        <c:axPos val="b"/>
        <c:majorTickMark val="none"/>
        <c:tickLblPos val="nextTo"/>
        <c:crossAx val="85662720"/>
        <c:crosses val="autoZero"/>
        <c:auto val="1"/>
        <c:lblAlgn val="ctr"/>
        <c:lblOffset val="100"/>
      </c:catAx>
      <c:valAx>
        <c:axId val="85662720"/>
        <c:scaling>
          <c:orientation val="minMax"/>
        </c:scaling>
        <c:delete val="1"/>
        <c:axPos val="l"/>
        <c:numFmt formatCode="General" sourceLinked="1"/>
        <c:tickLblPos val="none"/>
        <c:crossAx val="856611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344941664017703E-2"/>
          <c:y val="0.37852059647693481"/>
          <c:w val="0.86449834587174257"/>
          <c:h val="0.534585354713673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6.5053232568995825E-2"/>
                  <c:y val="5.643261859793361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661</c:v>
                </c:pt>
                <c:pt idx="1">
                  <c:v>1054.5</c:v>
                </c:pt>
                <c:pt idx="2">
                  <c:v>8330.1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6.2582963950600048E-2"/>
          <c:y val="4.5485378167857735E-2"/>
          <c:w val="0.82451003833712522"/>
          <c:h val="0.25937032128705451"/>
        </c:manualLayout>
      </c:layout>
      <c:txPr>
        <a:bodyPr/>
        <a:lstStyle/>
        <a:p>
          <a:pPr>
            <a:defRPr b="1">
              <a:solidFill>
                <a:schemeClr val="accent6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8.4792928990796018E-3"/>
          <c:y val="1.3490564540447923E-4"/>
          <c:w val="0.96088347262686213"/>
          <c:h val="0.8061103880873895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9.3438736507909376E-2"/>
                  <c:y val="-0.1279059271192089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1098,6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666247019561959E-2"/>
                  <c:y val="-0.108729238417953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144,4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2023 г.</c:v>
                </c:pt>
                <c:pt idx="1">
                  <c:v>2024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564</c:v>
                </c:pt>
                <c:pt idx="1">
                  <c:v>866.2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-6.7834343192636731E-2"/>
                  <c:y val="0.128913999634961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564,0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5.5963466666096931E-2"/>
                  <c:y val="0.106867838097354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866,2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2023 г.</c:v>
                </c:pt>
                <c:pt idx="1">
                  <c:v>2024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1098.5999999999999</c:v>
                </c:pt>
                <c:pt idx="1">
                  <c:v>144.4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2.3742020117422848E-2"/>
                  <c:y val="-4.185034054596569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14424,2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2046161537606985E-2"/>
                  <c:y val="-4.48396505849633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9234,8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2023 г.</c:v>
                </c:pt>
                <c:pt idx="1">
                  <c:v>2024 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14424.2</c:v>
                </c:pt>
                <c:pt idx="1">
                  <c:v>9234.799999999992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85150720"/>
        <c:axId val="85181184"/>
        <c:axId val="117838272"/>
      </c:bar3DChart>
      <c:catAx>
        <c:axId val="85150720"/>
        <c:scaling>
          <c:orientation val="minMax"/>
        </c:scaling>
        <c:axPos val="b"/>
        <c:majorTickMark val="none"/>
        <c:tickLblPos val="nextTo"/>
        <c:crossAx val="85181184"/>
        <c:crosses val="autoZero"/>
        <c:auto val="1"/>
        <c:lblAlgn val="ctr"/>
        <c:lblOffset val="100"/>
      </c:catAx>
      <c:valAx>
        <c:axId val="85181184"/>
        <c:scaling>
          <c:orientation val="minMax"/>
        </c:scaling>
        <c:delete val="1"/>
        <c:axPos val="l"/>
        <c:numFmt formatCode="General" sourceLinked="1"/>
        <c:tickLblPos val="none"/>
        <c:crossAx val="85150720"/>
        <c:crosses val="autoZero"/>
        <c:crossBetween val="between"/>
      </c:valAx>
      <c:serAx>
        <c:axId val="117838272"/>
        <c:scaling>
          <c:orientation val="minMax"/>
        </c:scaling>
        <c:delete val="1"/>
        <c:axPos val="b"/>
        <c:tickLblPos val="none"/>
        <c:crossAx val="85181184"/>
        <c:crosses val="autoZero"/>
      </c:ser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2.2646410584449342E-2"/>
          <c:y val="0.13906080116339306"/>
          <c:w val="0.96088347262686213"/>
          <c:h val="0.72212501186586164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2.5570043695450798E-2"/>
                  <c:y val="-0.3823694641895144"/>
                </c:manualLayout>
              </c:layout>
              <c:showVal val="1"/>
            </c:dLbl>
            <c:dLbl>
              <c:idx val="1"/>
              <c:layout>
                <c:manualLayout>
                  <c:x val="2.5810333000716588E-2"/>
                  <c:y val="-0.35043171303817394"/>
                </c:manualLayout>
              </c:layout>
              <c:showVal val="1"/>
            </c:dLbl>
            <c:dLbl>
              <c:idx val="2"/>
              <c:layout>
                <c:manualLayout>
                  <c:x val="1.8963107055383271E-2"/>
                  <c:y val="-0.34998522176781266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Фактическое исполнение 2023 г</c:v>
                </c:pt>
                <c:pt idx="1">
                  <c:v>Уточненный план 2024 г</c:v>
                </c:pt>
                <c:pt idx="2">
                  <c:v>Фактическое исполнение 2024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15719.9</c:v>
                </c:pt>
                <c:pt idx="1">
                  <c:v>11743.7</c:v>
                </c:pt>
                <c:pt idx="2">
                  <c:v>11518.2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Фактическое исполнение 2023 г</c:v>
                </c:pt>
                <c:pt idx="1">
                  <c:v>Уточненный план 2024 г</c:v>
                </c:pt>
                <c:pt idx="2">
                  <c:v>Фактическое исполнение 2024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2.4</c:v>
                </c:pt>
                <c:pt idx="2">
                  <c:v>2.4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168185216"/>
        <c:axId val="168187008"/>
        <c:axId val="0"/>
      </c:bar3DChart>
      <c:catAx>
        <c:axId val="168185216"/>
        <c:scaling>
          <c:orientation val="minMax"/>
        </c:scaling>
        <c:axPos val="b"/>
        <c:majorTickMark val="none"/>
        <c:tickLblPos val="nextTo"/>
        <c:crossAx val="168187008"/>
        <c:crosses val="autoZero"/>
        <c:auto val="1"/>
        <c:lblAlgn val="ctr"/>
        <c:lblOffset val="100"/>
      </c:catAx>
      <c:valAx>
        <c:axId val="168187008"/>
        <c:scaling>
          <c:orientation val="minMax"/>
        </c:scaling>
        <c:delete val="1"/>
        <c:axPos val="l"/>
        <c:numFmt formatCode="General" sourceLinked="1"/>
        <c:tickLblPos val="none"/>
        <c:crossAx val="1681852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dirty="0" smtClean="0">
                <a:solidFill>
                  <a:srgbClr val="00B050"/>
                </a:solidFill>
                <a:effectLst/>
              </a:rPr>
              <a:t>Структура исполнения расходов бюджета в 2023 году</a:t>
            </a:r>
            <a:endParaRPr lang="ru-RU" sz="1600" dirty="0">
              <a:solidFill>
                <a:srgbClr val="00B050"/>
              </a:solidFill>
              <a:effectLst/>
            </a:endParaRPr>
          </a:p>
        </c:rich>
      </c:tx>
      <c:layout>
        <c:manualLayout>
          <c:xMode val="edge"/>
          <c:yMode val="edge"/>
          <c:x val="0.18429191289151331"/>
          <c:y val="2.3515905640114115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0"/>
            <c:explosion val="0"/>
          </c:dPt>
          <c:dPt>
            <c:idx val="1"/>
            <c:explosion val="18"/>
          </c:dPt>
          <c:dLbls>
            <c:dLbl>
              <c:idx val="0"/>
              <c:layout>
                <c:manualLayout>
                  <c:x val="-0.18363978702066144"/>
                  <c:y val="-1.44105200432275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67,0%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4866264859460071"/>
                  <c:y val="-1.332171800730852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33,0%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Расходы в рамках муниципальных программ</c:v>
                </c:pt>
                <c:pt idx="1">
                  <c:v>Непрограммные направления  деятельности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67</c:v>
                </c:pt>
                <c:pt idx="1">
                  <c:v>33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dirty="0" smtClean="0">
                <a:solidFill>
                  <a:srgbClr val="00B050"/>
                </a:solidFill>
                <a:effectLst/>
              </a:rPr>
              <a:t>Структура исполнения расходов бюджета в 2024 году</a:t>
            </a:r>
            <a:endParaRPr lang="ru-RU" sz="1600" dirty="0">
              <a:solidFill>
                <a:srgbClr val="00B050"/>
              </a:solidFill>
              <a:effectLst/>
            </a:endParaRPr>
          </a:p>
        </c:rich>
      </c:tx>
      <c:layout>
        <c:manualLayout>
          <c:xMode val="edge"/>
          <c:yMode val="edge"/>
          <c:x val="0.18429191289151331"/>
          <c:y val="2.3515905640114115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0"/>
            <c:explosion val="0"/>
          </c:dPt>
          <c:dPt>
            <c:idx val="1"/>
            <c:explosion val="18"/>
          </c:dPt>
          <c:dLbls>
            <c:dLbl>
              <c:idx val="0"/>
              <c:layout>
                <c:manualLayout>
                  <c:x val="-0.18363978702066144"/>
                  <c:y val="-1.44105200432275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43,4%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1251551491982051"/>
                  <c:y val="2.20523742975926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6%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Расходы в рамках муниципальных программ</c:v>
                </c:pt>
                <c:pt idx="1">
                  <c:v>Непрограммные направления  деятельности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43.4</c:v>
                </c:pt>
                <c:pt idx="1">
                  <c:v>56.6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 рамках муниципальных программ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Исполнено в 2024 г.</c:v>
                </c:pt>
                <c:pt idx="1">
                  <c:v>Исполнено в 2023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5001.9000000000005</c:v>
                </c:pt>
                <c:pt idx="1">
                  <c:v>10534.6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направления деятельности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Исполнено в 2024 г.</c:v>
                </c:pt>
                <c:pt idx="1">
                  <c:v>Исполнено в 2023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6516.2</c:v>
                </c:pt>
                <c:pt idx="1">
                  <c:v>5185.3</c:v>
                </c:pt>
              </c:numCache>
            </c:numRef>
          </c:val>
        </c:ser>
        <c:gapWidth val="100"/>
        <c:shape val="cylinder"/>
        <c:axId val="183637504"/>
        <c:axId val="183639040"/>
        <c:axId val="0"/>
      </c:bar3DChart>
      <c:catAx>
        <c:axId val="183637504"/>
        <c:scaling>
          <c:orientation val="minMax"/>
        </c:scaling>
        <c:axPos val="b"/>
        <c:numFmt formatCode="General" sourceLinked="1"/>
        <c:tickLblPos val="nextTo"/>
        <c:crossAx val="183639040"/>
        <c:crosses val="autoZero"/>
        <c:auto val="1"/>
        <c:lblAlgn val="ctr"/>
        <c:lblOffset val="100"/>
      </c:catAx>
      <c:valAx>
        <c:axId val="183639040"/>
        <c:scaling>
          <c:orientation val="minMax"/>
        </c:scaling>
        <c:axPos val="l"/>
        <c:majorGridlines/>
        <c:numFmt formatCode="0%" sourceLinked="1"/>
        <c:tickLblPos val="nextTo"/>
        <c:crossAx val="1836375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0.44037</cdr:x>
      <cdr:y>0.15094</cdr:y>
    </cdr:from>
    <cdr:to>
      <cdr:x>0.60379</cdr:x>
      <cdr:y>0.33256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56384" y="576064"/>
          <a:ext cx="1282662" cy="693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chemeClr val="accent6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07.05.2025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772400" cy="86409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</a:b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Бюджет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для граждан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на основании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решения муниципального комитета Малиновского сельского поселения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от 05.05.2025 г. № 125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24936" cy="2880320"/>
          </a:xfrm>
        </p:spPr>
        <p:txBody>
          <a:bodyPr>
            <a:noAutofit/>
          </a:bodyPr>
          <a:lstStyle/>
          <a:p>
            <a:endParaRPr lang="ru-RU" sz="2800" b="1" i="1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«Отчет об исполнении  бюджета 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Малиновского сельского поселения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за 2024 год»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8864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СРАВНИТЕЛЬНЫЙ АНАЛИЗ РАСХОДОВ БЮДЖЕТА </a:t>
            </a:r>
            <a:r>
              <a:rPr lang="ru-RU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МАЛИНОВСКОГО СЕЛЬСКОГО ПОСЕЛЕНИЯ ЗА 2023, 2024  ГОДЫ (тыс. руб.)</a:t>
            </a:r>
            <a:endParaRPr lang="ru-RU" b="1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770967995"/>
              </p:ext>
            </p:extLst>
          </p:nvPr>
        </p:nvGraphicFramePr>
        <p:xfrm>
          <a:off x="827584" y="980728"/>
          <a:ext cx="78488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4725144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pc="-1" dirty="0">
                <a:solidFill>
                  <a:srgbClr val="000000"/>
                </a:solidFill>
                <a:latin typeface="Times New Roman"/>
              </a:rPr>
              <a:t>Расходы бюджета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Малиновского сельского поселения за 2024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год составили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11518,2 тыс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. рублей. По сравнению с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2023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годом расходы бюджета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уменьшились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на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4201,7 тыс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. рублей или на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26,7%. Увеличение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расходов по общегосударственным вопросам на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23,5%; увеличение расходов по национальной экономике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на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50,2%;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жилищно-коммунальное хозяйство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уменьшение на 84,9%; национальная оборона  увеличение на 38,9%. По разделу культура по сравнению с 2023 г. </a:t>
            </a:r>
            <a:r>
              <a:rPr lang="ru-RU" spc="-1" smtClean="0">
                <a:solidFill>
                  <a:srgbClr val="000000"/>
                </a:solidFill>
                <a:latin typeface="Times New Roman"/>
              </a:rPr>
              <a:t>в 2024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году расходы увеличились </a:t>
            </a:r>
            <a:r>
              <a:rPr lang="ru-RU" spc="-1" smtClean="0">
                <a:solidFill>
                  <a:srgbClr val="000000"/>
                </a:solidFill>
                <a:latin typeface="Times New Roman"/>
              </a:rPr>
              <a:t>на 5,0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%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ПОСЕЛЕНИЯ В РАМКАХ МУНИЦИПАЛЬНЫХ ПРОГРАММ ЗА 2024 ГОД (РУБ.)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6292869"/>
              </p:ext>
            </p:extLst>
          </p:nvPr>
        </p:nvGraphicFramePr>
        <p:xfrm>
          <a:off x="179512" y="1412776"/>
          <a:ext cx="8640960" cy="514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7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5227476,76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5001946,54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95,7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Малиновского сельского поселения на 2020 – 2026 годы»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3090264,0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2864733,78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92,7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59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«Пожарная безопасность на территории Малиновского сельского поселения на 2020 -2026 годы»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349184,65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349184,65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76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Малиновского сельского поселения на 2020-2026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1638028,11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1638028,11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4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«Формирование современной городской среды в Малиновском сельском поселении на 2018 – 2026 годы»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100000,0</a:t>
                      </a:r>
                      <a:endParaRPr lang="ru-RU" sz="1400" b="0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100000,0</a:t>
                      </a:r>
                      <a:endParaRPr lang="ru-RU" sz="1400" b="0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400" b="0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 и земельными ресурсами  Малиновского сельского поселения на 2023 – 2025 годы»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50000,0</a:t>
                      </a:r>
                      <a:endParaRPr lang="ru-RU" sz="1400" b="0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50000,0</a:t>
                      </a:r>
                      <a:endParaRPr lang="ru-RU" sz="1400" b="0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400" b="0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ПОСЕЛЕНИЯ В РАМКАХ МУНИЦИПАЛЬНОЙ ПРОГРАММЫ  «Развитие  и сохранение культуры на территории Малиновского сельского поселения на 2020-2026 годы» (РУБ.)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3246145"/>
              </p:ext>
            </p:extLst>
          </p:nvPr>
        </p:nvGraphicFramePr>
        <p:xfrm>
          <a:off x="179512" y="1916831"/>
          <a:ext cx="8640960" cy="35923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5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1638028,11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1638028,11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145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1638028,11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1638028,11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733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материально-технической базы учреждений культуры», в том числе: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733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-расходы на приобретение муниципальными учреждениями имущества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юбки</a:t>
                      </a:r>
                      <a:r>
                        <a:rPr lang="ru-RU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сценические, входная дверь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81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188640"/>
            <a:ext cx="9045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ПОСЕЛЕНИЯ В РАМКАХ МУНИЦИПАЛЬНОЙ ПРОГРАММЫ  «Пожарная безопасность на территории Малиновского сельского поселения на 2020-2026 годы» (РУБ.)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9309554"/>
              </p:ext>
            </p:extLst>
          </p:nvPr>
        </p:nvGraphicFramePr>
        <p:xfrm>
          <a:off x="179512" y="1484783"/>
          <a:ext cx="8856984" cy="42942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65837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1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1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1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1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1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698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349184,65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349184,65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676">
                <a:tc>
                  <a:txBody>
                    <a:bodyPr/>
                    <a:lstStyle/>
                    <a:p>
                      <a:r>
                        <a:rPr lang="ru-RU" sz="11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1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первичных  мер пожарной безопасности», в том числе:</a:t>
                      </a:r>
                      <a:endParaRPr lang="ru-RU" sz="11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230000,00</a:t>
                      </a:r>
                      <a:endParaRPr lang="ru-RU" sz="11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230000,00</a:t>
                      </a:r>
                      <a:endParaRPr lang="ru-RU" sz="11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algn="ctr"/>
                      <a:endParaRPr lang="ru-RU" sz="11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26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-противопожарная опашка населенных пунктов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150000,0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150000,0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971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-содержание источников противопожарного водоснабжения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70000,0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70000,0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971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-приобретение первичных средств пожаротушения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676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1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изготовление печатной продукции с основными требованиями норм пожарной безопасности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10000,0</a:t>
                      </a:r>
                    </a:p>
                    <a:p>
                      <a:pPr algn="ctr" fontAlgn="t"/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676">
                <a:tc>
                  <a:txBody>
                    <a:bodyPr/>
                    <a:lstStyle/>
                    <a:p>
                      <a:r>
                        <a:rPr lang="ru-RU" sz="11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1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«Содержание</a:t>
                      </a:r>
                      <a:r>
                        <a:rPr lang="ru-RU" sz="11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пожарного добровольчества в Малиновском сельском поселении</a:t>
                      </a:r>
                      <a:r>
                        <a:rPr lang="ru-RU" sz="11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», в том числе:</a:t>
                      </a:r>
                      <a:endParaRPr lang="ru-RU" sz="11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119184,65</a:t>
                      </a:r>
                      <a:endParaRPr lang="ru-RU" sz="11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119184,65</a:t>
                      </a:r>
                      <a:endParaRPr lang="ru-RU" sz="11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</a:tr>
              <a:tr h="29971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-содержание пожарного бокса в с. Ариадное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971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1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материальное</a:t>
                      </a:r>
                      <a:r>
                        <a:rPr lang="ru-RU" sz="1100" b="1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стимулирование работы  добровольных пожарных в профилактике и тушении пожаров</a:t>
                      </a:r>
                      <a:endParaRPr lang="ru-RU" sz="1100" b="1" i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70000,0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70000,0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971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-содержание пожарной машины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37184,65</a:t>
                      </a:r>
                      <a:endParaRPr lang="ru-RU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37184,65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65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116632"/>
            <a:ext cx="9045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ПОСЕЛЕНИЯ В РАМКАХ МУНИЦИПАЛЬНОЙ ПРОГРАММЫ  «Благоустройство территории Малиновского сельского поселения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на 2020-2026 годы» (РУБ.)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6547249"/>
              </p:ext>
            </p:extLst>
          </p:nvPr>
        </p:nvGraphicFramePr>
        <p:xfrm>
          <a:off x="192571" y="1196754"/>
          <a:ext cx="8856984" cy="45991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7200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3090264,0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2864733</a:t>
                      </a:r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92,7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155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Малиновского сельского поселения», в том числе:</a:t>
                      </a:r>
                      <a:endParaRPr lang="ru-RU" sz="12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36000,0</a:t>
                      </a:r>
                      <a:endParaRPr lang="ru-RU" sz="12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36000,0</a:t>
                      </a:r>
                      <a:endParaRPr lang="ru-RU" sz="12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-приобретение и установка фонарей и светильников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36000,0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36000,0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353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«Прочее благоустройство территории МСП», в том числе:</a:t>
                      </a:r>
                      <a:endParaRPr lang="ru-RU" sz="12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514010,0</a:t>
                      </a:r>
                      <a:endParaRPr lang="ru-RU" sz="12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514010,0</a:t>
                      </a:r>
                      <a:endParaRPr lang="ru-RU" sz="12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algn="ctr"/>
                      <a:endParaRPr lang="ru-RU" sz="12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-удаление сухостойных деревьев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569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-сезонное содержание  общественной территории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130000,0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130000,0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79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скашивание травы в летний период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150000,0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150000,0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</a:tr>
              <a:tr h="28589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-содержание мест захоронения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134010,0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134010,0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</a:tr>
              <a:tr h="380941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</a:t>
                      </a:r>
                      <a:r>
                        <a:rPr lang="ru-RU" sz="12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хозяйство</a:t>
                      </a:r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», в том числе:</a:t>
                      </a:r>
                      <a:endParaRPr lang="ru-RU" sz="12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2540254,0</a:t>
                      </a:r>
                      <a:endParaRPr lang="ru-RU" sz="12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2314723</a:t>
                      </a:r>
                      <a:r>
                        <a:rPr lang="ru-RU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2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78</a:t>
                      </a:r>
                      <a:endParaRPr lang="ru-RU" sz="12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91,1</a:t>
                      </a:r>
                    </a:p>
                  </a:txBody>
                  <a:tcPr/>
                </a:tc>
              </a:tr>
              <a:tr h="3809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-содержание дорог местного пользования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1940254,0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1714723</a:t>
                      </a: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78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88,4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9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-устройство недостающего электроосвещения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600000,0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600000,0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332656"/>
            <a:ext cx="90458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ПОСЕЛЕНИЯ В РАМКАХ МУНИЦИПАЛЬНОЙ ПРОГРАММЫ  «Формирование современной городской среды в Малиновском сельском поселении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на 2018-2026 годы» (РУБ.)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6547249"/>
              </p:ext>
            </p:extLst>
          </p:nvPr>
        </p:nvGraphicFramePr>
        <p:xfrm>
          <a:off x="179512" y="1988841"/>
          <a:ext cx="8856984" cy="38038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12991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2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6763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«Обустройство</a:t>
                      </a:r>
                      <a:r>
                        <a:rPr lang="ru-RU" sz="12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мест массового отдыха</a:t>
                      </a:r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», в том числе:</a:t>
                      </a:r>
                      <a:endParaRPr lang="ru-RU" sz="12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0167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-расходы по оплате договоров на выполнение работ, оказание услуг, по содержанию общественных</a:t>
                      </a:r>
                      <a:r>
                        <a:rPr lang="ru-RU" sz="12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территорий в санитарном состоянии</a:t>
                      </a:r>
                      <a:endParaRPr lang="ru-RU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9468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общественных территорий Малиновского сельского</a:t>
                      </a:r>
                      <a:r>
                        <a:rPr lang="ru-RU" sz="12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поселения</a:t>
                      </a:r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», в том числе:</a:t>
                      </a:r>
                      <a:endParaRPr lang="ru-RU" sz="12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332656"/>
            <a:ext cx="90458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ПОСЕЛЕНИЯ В РАМКАХ МУНИЦИПАЛЬНОЙ ПРОГРАММЫ  «Управление муниципальным имуществом и земельными ресурсами Малиновского сельского поселения на 2023-2025 годы» (РУБ.)</a:t>
            </a:r>
            <a:endParaRPr lang="ru-RU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6547249"/>
              </p:ext>
            </p:extLst>
          </p:nvPr>
        </p:nvGraphicFramePr>
        <p:xfrm>
          <a:off x="192571" y="1844824"/>
          <a:ext cx="8856984" cy="33843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13279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348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50000,0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50000,0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4447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«Совершенствование деятельности по владению, пользованию и распоряжению имуществом, находящимся в муниципальной собственности Малиновского сельского поселения», в том числе:</a:t>
                      </a:r>
                      <a:endParaRPr lang="ru-RU" sz="12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8461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-приобретение и обновление муниципального имущества</a:t>
                      </a:r>
                      <a:endParaRPr lang="ru-RU" sz="12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50000,0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РАСХОДЫ БЮДЖЕТА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МАЛИНОВСКОГО СЕЛЬСКОГО ПОСЕЛЕНИЯ НА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РЕАЛИЗАЦИЮ МУНИЦИПАЛЬНЫХ ПРОГРАММ ЗА </a:t>
            </a:r>
            <a:r>
              <a:rPr lang="ru-RU" sz="1600" b="1" spc="-1" dirty="0" smtClean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2023-2024 </a:t>
            </a:r>
            <a:r>
              <a:rPr lang="ru-RU" sz="1600" b="1" spc="-1" dirty="0">
                <a:solidFill>
                  <a:schemeClr val="accent2">
                    <a:lumMod val="75000"/>
                  </a:schemeClr>
                </a:solidFill>
                <a:latin typeface="Times New Roman"/>
              </a:rPr>
              <a:t>ГОДЫ, ТЫС.РУБЛЕЙ.</a:t>
            </a:r>
            <a:endParaRPr lang="ru-RU" sz="1600" b="1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4006495258"/>
              </p:ext>
            </p:extLst>
          </p:nvPr>
        </p:nvGraphicFramePr>
        <p:xfrm>
          <a:off x="5292080" y="3717032"/>
          <a:ext cx="366882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701115956"/>
              </p:ext>
            </p:extLst>
          </p:nvPr>
        </p:nvGraphicFramePr>
        <p:xfrm>
          <a:off x="5148064" y="692696"/>
          <a:ext cx="388843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170344808"/>
              </p:ext>
            </p:extLst>
          </p:nvPr>
        </p:nvGraphicFramePr>
        <p:xfrm>
          <a:off x="251520" y="584775"/>
          <a:ext cx="5184576" cy="6012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533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4919008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Администрация Малиновского сельского поселения</a:t>
            </a:r>
          </a:p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Телефон: 8 (42356) 46117</a:t>
            </a:r>
          </a:p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E-</a:t>
            </a:r>
            <a:r>
              <a:rPr lang="ru-RU" sz="20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mail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: 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adm-malinovo@yandex.ru</a:t>
            </a:r>
            <a:endParaRPr lang="ru-RU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3357562"/>
            <a:ext cx="1141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СПАСИБО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3857628"/>
            <a:ext cx="1688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>
              <a:lum bright="70000" contrast="-70000"/>
            </a:blip>
            <a:tile tx="0" ty="0" sx="100000" sy="100000" flip="none" algn="tl"/>
          </a:blipFill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Малиновского сельского поселения!</a:t>
            </a:r>
            <a:endParaRPr lang="ru-RU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ru-RU" sz="2800" b="1" i="1" dirty="0" smtClean="0">
                <a:solidFill>
                  <a:srgbClr val="34411B"/>
                </a:solidFill>
              </a:rPr>
              <a:t>Представляем Вашему вниманию Отчет об исполнении  бюджета Малиновского сельского поселения </a:t>
            </a:r>
            <a:r>
              <a:rPr lang="ru-RU" sz="2800" b="1" i="1" dirty="0" err="1" smtClean="0">
                <a:solidFill>
                  <a:srgbClr val="34411B"/>
                </a:solidFill>
              </a:rPr>
              <a:t>Дальнереченского</a:t>
            </a:r>
            <a:r>
              <a:rPr lang="ru-RU" sz="2800" b="1" i="1" dirty="0" smtClean="0">
                <a:solidFill>
                  <a:srgbClr val="34411B"/>
                </a:solidFill>
              </a:rPr>
              <a:t> муниципального  района за 2024 год.</a:t>
            </a:r>
          </a:p>
          <a:p>
            <a:pPr algn="just"/>
            <a:r>
              <a:rPr lang="ru-RU" sz="2800" b="1" i="1" dirty="0" smtClean="0">
                <a:solidFill>
                  <a:srgbClr val="34411B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34411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1906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3528" y="332656"/>
            <a:ext cx="8344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ИСПОЛНЕНИЕ БЮДЖЕТА МАЛИНОВСКОГО СЕЛЬСКОГО ПОСЕЛЕНИЯ ЗА 2024 ГОД ПО ДОХОДАМ (ТЫС.РУБ.)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1984973537"/>
              </p:ext>
            </p:extLst>
          </p:nvPr>
        </p:nvGraphicFramePr>
        <p:xfrm>
          <a:off x="179512" y="1052736"/>
          <a:ext cx="489654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1896327797"/>
              </p:ext>
            </p:extLst>
          </p:nvPr>
        </p:nvGraphicFramePr>
        <p:xfrm>
          <a:off x="4495530" y="1916832"/>
          <a:ext cx="464847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ИСПОЛНЕНИЕ ОСНОВНЫХ ДОХОДНЫХ ИСТОЧНИКОВ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ЗА 2024 ГОД (ТЫС.РУБ.)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5973367"/>
              </p:ext>
            </p:extLst>
          </p:nvPr>
        </p:nvGraphicFramePr>
        <p:xfrm>
          <a:off x="251520" y="1124744"/>
          <a:ext cx="8424936" cy="5472781"/>
        </p:xfrm>
        <a:graphic>
          <a:graphicData uri="http://schemas.openxmlformats.org/drawingml/2006/table">
            <a:tbl>
              <a:tblPr/>
              <a:tblGrid>
                <a:gridCol w="4511446"/>
                <a:gridCol w="959822"/>
                <a:gridCol w="885991"/>
                <a:gridCol w="1033653"/>
                <a:gridCol w="1034024"/>
              </a:tblGrid>
              <a:tr h="6024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Фактическое исполнение </a:t>
                      </a: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2023г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</a:t>
                      </a: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2024г</a:t>
                      </a: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Фактическое исполнение        </a:t>
                      </a: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2024г</a:t>
                      </a: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 к уточненному бюджету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   всего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564,0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742,7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866,1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116,6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  <a:endParaRPr lang="ru-RU" sz="10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183,8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280,0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319,6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114,1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Единый сельскохозяйственный налог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27,3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155,0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161,4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124,2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  <a:endParaRPr lang="ru-RU" sz="10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187,0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319,0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371,4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116,4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10,9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7,9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7,9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1098,6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1114,1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144,4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аренды имущества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1044,8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1040,6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0,7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0,07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 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13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Штрафные санкции, возмещение ущерба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8,6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28,5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30,5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107,0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13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latin typeface="Times New Roman" pitchFamily="18" charset="0"/>
                          <a:cs typeface="Times New Roman" pitchFamily="18" charset="0"/>
                        </a:rPr>
                        <a:t>Невыясненные поступления</a:t>
                      </a:r>
                      <a:endParaRPr lang="ru-RU" sz="1000" b="0" strike="noStrike" spc="-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latin typeface="Arial"/>
                        </a:rPr>
                        <a:t>0,2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latin typeface="Arial"/>
                        </a:rPr>
                        <a:t>-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latin typeface="Arial"/>
                        </a:rPr>
                        <a:t>-0,2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latin typeface="Arial"/>
                        </a:rPr>
                        <a:t>-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ПЕРЕЧИСЛЕНИЯ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14424,2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9460,4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9234,9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97,6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от других бюджетов бюджетной системы Российской Федерации</a:t>
                      </a:r>
                      <a:endParaRPr lang="ru-RU" sz="10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6378,7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6162,7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6162,7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17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бюджетам субъектов Российской Федерации и муниципальных образований</a:t>
                      </a:r>
                      <a:endParaRPr lang="ru-RU" sz="10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5416,0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50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  <a:endParaRPr lang="ru-RU" sz="10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431,2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598,8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598,8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  <a:endParaRPr lang="ru-RU" sz="10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2198,3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2698,9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2473,4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91,6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7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16086,9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11317,2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10245,4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90,5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1775634"/>
              </p:ext>
            </p:extLst>
          </p:nvPr>
        </p:nvGraphicFramePr>
        <p:xfrm>
          <a:off x="323529" y="1411856"/>
          <a:ext cx="8568951" cy="52596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751101"/>
                <a:gridCol w="1315412"/>
                <a:gridCol w="1364966"/>
                <a:gridCol w="1137472"/>
              </a:tblGrid>
              <a:tr h="990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Уточненный план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2024г.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Фактическое исполнение 2024 г.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 к уточненному бюджету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320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1856,8</a:t>
                      </a:r>
                      <a:endParaRPr lang="ru-RU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1010,6</a:t>
                      </a:r>
                      <a:endParaRPr lang="ru-RU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-846,2</a:t>
                      </a:r>
                      <a:endParaRPr lang="ru-RU" sz="15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351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Налог на доходы физических </a:t>
                      </a: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лиц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280,0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319,6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+39,6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98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Единый сельскохозяйственный налог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5,8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5,8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98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Налог на имущество физических лиц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130,0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161,4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+31,4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373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Земельный налог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319,0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371,4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+52,4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98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Государственная пошлина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7,9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0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7,9</a:t>
                      </a:r>
                      <a:endParaRPr lang="ru-RU" sz="1500" b="0" strike="noStrike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6840" marR="684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-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632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Арендная плата за земельные участки,  находящиеся в собственности поселения 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976,5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-975,8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4954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Арендная плата от сдачи в аренду имущества 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64,1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68,3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+4,2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537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Платные услуги и доходы от компенсации затрат государства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45,0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45,0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0,0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98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Штрафы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28,5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30,5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+2,0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98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Невыясненные поступления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5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СТРУКТУРА И ОБЪЕМ НАЛОГОВЫХ И НЕНАЛОГОВЫХ ДОХОДОВ БЮДЖЕТА МАЛИНОВСКОГО СЕЛЬСКОГО ПОСЕЛЕНИЯ ЗА 2024 ГОД (ТЫС.РУБ.)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60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396552" y="0"/>
            <a:ext cx="10009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СТРУКТУРА И ОБЪЕМ БЕЗВОЗМЕЗДНЫХ ПОСТУПЛЕНИЙ 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за 2024 год (ТЫС.РУБ.) 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8111286"/>
              </p:ext>
            </p:extLst>
          </p:nvPr>
        </p:nvGraphicFramePr>
        <p:xfrm>
          <a:off x="395536" y="924412"/>
          <a:ext cx="8352928" cy="5240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52528"/>
                <a:gridCol w="1008112"/>
                <a:gridCol w="1008112"/>
                <a:gridCol w="1584176"/>
              </a:tblGrid>
              <a:tr h="751522">
                <a:tc>
                  <a:txBody>
                    <a:bodyPr/>
                    <a:lstStyle/>
                    <a:p>
                      <a:pPr algn="l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План</a:t>
                      </a:r>
                      <a:endParaRPr lang="ru-RU" sz="20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Факт</a:t>
                      </a:r>
                      <a:endParaRPr lang="ru-RU" sz="20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Исполнение(%)</a:t>
                      </a:r>
                      <a:endParaRPr lang="ru-RU" sz="20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92099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9460,4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9234,8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97,6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6172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выравнивание уровня бюджетной обеспеченности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6162,6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6162,6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80246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274320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на осуществление полномочий по первичному воинскому учету  на территориях,  где отсутствуют военные комиссариаты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598,8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598,8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6172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субсидии бюджетам</a:t>
                      </a:r>
                      <a:r>
                        <a:rPr lang="ru-RU" sz="18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сельских поселений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0360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2698,9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2473,4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91,6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396552" y="0"/>
            <a:ext cx="10009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endParaRPr lang="ru-RU" spc="-1" dirty="0" smtClean="0">
              <a:solidFill>
                <a:srgbClr val="FFC00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pc="-1" dirty="0" smtClean="0">
                <a:solidFill>
                  <a:schemeClr val="accent2">
                    <a:lumMod val="75000"/>
                  </a:schemeClr>
                </a:solidFill>
              </a:rPr>
              <a:t>СРАВНИТЕЛЬНЫЙ </a:t>
            </a:r>
            <a:r>
              <a:rPr lang="ru-RU" spc="-1" dirty="0">
                <a:solidFill>
                  <a:schemeClr val="accent2">
                    <a:lumMod val="75000"/>
                  </a:schemeClr>
                </a:solidFill>
              </a:rPr>
              <a:t>АНАЛИЗ ПОСТУПЛЕНИЙ ДОХОДОВ БЮДЖЕТА </a:t>
            </a:r>
            <a:endParaRPr lang="ru-RU" spc="-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pc="-1" dirty="0" smtClean="0">
                <a:solidFill>
                  <a:schemeClr val="accent2">
                    <a:lumMod val="75000"/>
                  </a:schemeClr>
                </a:solidFill>
              </a:rPr>
              <a:t>МАЛИНОВСКОГО СЕЛЬСКОГО ПОСЕЛЕНИЯ ЗА 2023, 2024 ГОДЫ</a:t>
            </a:r>
            <a:endParaRPr lang="ru-RU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868105521"/>
              </p:ext>
            </p:extLst>
          </p:nvPr>
        </p:nvGraphicFramePr>
        <p:xfrm>
          <a:off x="971600" y="1196752"/>
          <a:ext cx="748883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530120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Бюджет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Малиновского сельского поселения за 2024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год по доходам составил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10245,4 тыс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. рублей. По сравнению с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2023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годом доходы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уменьшились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на  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5841,4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тыс. рублей или на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36,3%. Уменьшение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произошло за счет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уменьшения 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безвозмездных поступлений на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36,0%.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Снижение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по неналоговым доходам составило 86,8%.</a:t>
            </a:r>
            <a:endParaRPr lang="ru-RU" sz="1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29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ОСНОВНЫЕ ХАРАКТЕРИСТИКИ БЮДЖЕТА МАЛИНОВСКОГО СЕЛЬСКОГО ПОСЕЛЕНИЯ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 2024 ГОД (ТЫС.РУБ.)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071264"/>
              </p:ext>
            </p:extLst>
          </p:nvPr>
        </p:nvGraphicFramePr>
        <p:xfrm>
          <a:off x="251519" y="980730"/>
          <a:ext cx="8640962" cy="50286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7086"/>
                <a:gridCol w="960107"/>
                <a:gridCol w="960107"/>
                <a:gridCol w="1033961"/>
                <a:gridCol w="1033961"/>
                <a:gridCol w="960107"/>
                <a:gridCol w="1107816"/>
                <a:gridCol w="1107817"/>
              </a:tblGrid>
              <a:tr h="11521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2024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Times New Roman CYR"/>
                          <a:ea typeface="Times New Roman"/>
                        </a:rPr>
                        <a:t>Рост (снижение) 2024 г. к 2023 г (%)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Times New Roman CYR"/>
                          <a:ea typeface="Times New Roman"/>
                        </a:rPr>
                        <a:t>Изменение первоначального плана %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Times New Roman CYR"/>
                          <a:ea typeface="Times New Roman"/>
                        </a:rPr>
                        <a:t>2024 (отчет) к 2024 (уточненному план) 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4195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– всего,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16086,9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10045,6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11317,2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10245,4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-36,3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90,5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57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налоговые, неналоговые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1662,6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1715,5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1856,8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1010,6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-39,2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57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безвозмездные поступления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14424,2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8330,1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9460,4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9234,8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-36,0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57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 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Times New Roman CYR"/>
                          <a:ea typeface="Times New Roman"/>
                        </a:rPr>
                        <a:t>дотация на выравнивание бюджетной обеспеченности 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6166,7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6162,6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6162,6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6162,6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-0,07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57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15719,9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10045,6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11743,7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11518,2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-26,7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16,9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98,1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57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Дефицит(-) (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Профицит (+))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+367,0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-426,5             -1272,8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9563357"/>
              </p:ext>
            </p:extLst>
          </p:nvPr>
        </p:nvGraphicFramePr>
        <p:xfrm>
          <a:off x="500035" y="1052735"/>
          <a:ext cx="8320436" cy="55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781"/>
                <a:gridCol w="1440160"/>
                <a:gridCol w="1371112"/>
                <a:gridCol w="1437200"/>
                <a:gridCol w="1656183"/>
              </a:tblGrid>
              <a:tr h="11193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Фактическое исполнение 2023 г.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план</a:t>
                      </a:r>
                    </a:p>
                    <a:p>
                      <a:pPr algn="ctr"/>
                      <a:r>
                        <a:rPr lang="ru-RU" sz="1400" dirty="0" smtClean="0"/>
                        <a:t>2024г.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Фактическое исполнение 2024г.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r>
                        <a:rPr lang="ru-RU" sz="1400" baseline="0" dirty="0" smtClean="0"/>
                        <a:t> к уточненному бюджету</a:t>
                      </a:r>
                      <a:endParaRPr lang="ru-RU" sz="1400" dirty="0"/>
                    </a:p>
                  </a:txBody>
                  <a:tcPr/>
                </a:tc>
              </a:tr>
              <a:tr h="4921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РАСХОДЫ - ВСЕГО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15720,0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11743,7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11518,2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98,1</a:t>
                      </a:r>
                      <a:endParaRPr lang="ru-RU" b="1" dirty="0"/>
                    </a:p>
                  </a:txBody>
                  <a:tcPr/>
                </a:tc>
              </a:tr>
              <a:tr h="40473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4801,0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5930,3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5930,3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   100,0</a:t>
                      </a:r>
                      <a:endParaRPr lang="ru-RU" b="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4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431,2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    100,0</a:t>
                      </a:r>
                    </a:p>
                  </a:txBody>
                  <a:tcPr/>
                </a:tc>
              </a:tr>
              <a:tr h="786837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3047,4</a:t>
                      </a:r>
                      <a:endParaRPr lang="ru-RU" b="0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349,2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349,2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    100,0</a:t>
                      </a:r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</a:tr>
              <a:tr h="611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4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1540,6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2540,3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2314,7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91,1</a:t>
                      </a:r>
                      <a:endParaRPr lang="ru-RU" b="0" dirty="0"/>
                    </a:p>
                  </a:txBody>
                  <a:tcPr/>
                </a:tc>
              </a:tr>
              <a:tr h="581773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 хозяйство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4309,3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650,0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650,0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     100,0</a:t>
                      </a:r>
                      <a:endParaRPr lang="ru-RU" b="0" dirty="0"/>
                    </a:p>
                  </a:txBody>
                  <a:tcPr/>
                </a:tc>
              </a:tr>
              <a:tr h="486216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Культура, кинематография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1559,3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1638,0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1638,0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      100,0</a:t>
                      </a:r>
                      <a:endParaRPr lang="ru-RU" b="0" dirty="0"/>
                    </a:p>
                  </a:txBody>
                  <a:tcPr/>
                </a:tc>
              </a:tr>
              <a:tr h="44417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Межбюджетные трансферты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31,2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37,2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37,2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      100,0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МАЛИНОВСКОГО СЕЛЬСКОГО ПОСЕЛЕНИЯ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ЗА 2024 год  (ТЫС.РУБ.)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4891</TotalTime>
  <Words>1495</Words>
  <Application>Microsoft Office PowerPoint</Application>
  <PresentationFormat>Экран (4:3)</PresentationFormat>
  <Paragraphs>523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 Бюджет для граждан на основании решения муниципального комитета Малиновского сельского поселения от 05.05.2025 г. № 125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197</cp:revision>
  <cp:lastPrinted>2021-03-24T04:57:29Z</cp:lastPrinted>
  <dcterms:created xsi:type="dcterms:W3CDTF">2018-03-07T10:41:26Z</dcterms:created>
  <dcterms:modified xsi:type="dcterms:W3CDTF">2025-05-06T23:58:15Z</dcterms:modified>
</cp:coreProperties>
</file>