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63" r:id="rId5"/>
    <p:sldId id="275" r:id="rId6"/>
    <p:sldId id="264" r:id="rId7"/>
    <p:sldId id="276" r:id="rId8"/>
    <p:sldId id="258" r:id="rId9"/>
    <p:sldId id="266" r:id="rId10"/>
    <p:sldId id="265" r:id="rId11"/>
    <p:sldId id="261" r:id="rId12"/>
    <p:sldId id="267" r:id="rId13"/>
    <p:sldId id="268" r:id="rId14"/>
    <p:sldId id="269" r:id="rId15"/>
    <p:sldId id="277" r:id="rId16"/>
    <p:sldId id="278" r:id="rId17"/>
    <p:sldId id="270" r:id="rId18"/>
    <p:sldId id="260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655523628930198"/>
          <c:y val="0.11916939476658167"/>
          <c:w val="0.89344476371069814"/>
          <c:h val="0.458127713933223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9524199652828571E-2"/>
                  <c:y val="-4.7118959620096532E-2"/>
                </c:manualLayout>
              </c:layout>
              <c:showVal val="1"/>
            </c:dLbl>
            <c:dLbl>
              <c:idx val="1"/>
              <c:layout>
                <c:manualLayout>
                  <c:x val="2.6057513874633852E-2"/>
                  <c:y val="-4.647419996747778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27375430299204E-2"/>
                </c:manualLayout>
              </c:layout>
              <c:showVal val="1"/>
            </c:dLbl>
            <c:dLbl>
              <c:idx val="3"/>
              <c:layout>
                <c:manualLayout>
                  <c:x val="3.0441020881581604E-3"/>
                  <c:y val="-3.50027147774847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2022 г</c:v>
                </c:pt>
                <c:pt idx="1">
                  <c:v>Первоначальный план 2023 г</c:v>
                </c:pt>
                <c:pt idx="2">
                  <c:v>Уточненный план 2023 г</c:v>
                </c:pt>
                <c:pt idx="3">
                  <c:v>Факт 2023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12917.1</c:v>
                </c:pt>
                <c:pt idx="1">
                  <c:v>15330.6</c:v>
                </c:pt>
                <c:pt idx="2">
                  <c:v>16190.8</c:v>
                </c:pt>
                <c:pt idx="3">
                  <c:v>16086.9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19786112"/>
        <c:axId val="122499456"/>
        <c:axId val="0"/>
      </c:bar3DChart>
      <c:catAx>
        <c:axId val="119786112"/>
        <c:scaling>
          <c:orientation val="minMax"/>
        </c:scaling>
        <c:axPos val="b"/>
        <c:majorTickMark val="none"/>
        <c:tickLblPos val="nextTo"/>
        <c:crossAx val="122499456"/>
        <c:crosses val="autoZero"/>
        <c:auto val="1"/>
        <c:lblAlgn val="ctr"/>
        <c:lblOffset val="100"/>
      </c:catAx>
      <c:valAx>
        <c:axId val="122499456"/>
        <c:scaling>
          <c:orientation val="minMax"/>
        </c:scaling>
        <c:delete val="1"/>
        <c:axPos val="l"/>
        <c:numFmt formatCode="General" sourceLinked="1"/>
        <c:tickLblPos val="none"/>
        <c:crossAx val="119786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6.5053232568995825E-2"/>
                  <c:y val="5.643261859793356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564</c:v>
                </c:pt>
                <c:pt idx="1">
                  <c:v>1098.5999999999999</c:v>
                </c:pt>
                <c:pt idx="2">
                  <c:v>14424.2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65E-2"/>
          <c:y val="4.5485378167857776E-2"/>
          <c:w val="0.82451003833712522"/>
          <c:h val="0.2593703212870539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1.5882163886552302E-2"/>
          <c:w val="0.96088347262686136"/>
          <c:h val="0.8061103880873901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3438736507909376E-2"/>
                  <c:y val="-0.102710313933372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1105,1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6662470195619424E-2"/>
                  <c:y val="-0.108729238417953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1098,6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795.8</c:v>
                </c:pt>
                <c:pt idx="1">
                  <c:v>564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4.2396464495398009E-2"/>
                  <c:y val="0.128913999634961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795,8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5963466666096931E-2"/>
                  <c:y val="0.128913999634961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1105.0999999999999</c:v>
                </c:pt>
                <c:pt idx="1">
                  <c:v>1098.5999999999999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3742020117422848E-2"/>
                  <c:y val="-4.18503405459656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11016,1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046161537606961E-2"/>
                  <c:y val="-4.48396505849633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14424,2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11016.1</c:v>
                </c:pt>
                <c:pt idx="1">
                  <c:v>14424.2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4461568"/>
        <c:axId val="74463104"/>
        <c:axId val="122664256"/>
      </c:bar3DChart>
      <c:catAx>
        <c:axId val="74461568"/>
        <c:scaling>
          <c:orientation val="minMax"/>
        </c:scaling>
        <c:axPos val="b"/>
        <c:majorTickMark val="none"/>
        <c:tickLblPos val="nextTo"/>
        <c:crossAx val="74463104"/>
        <c:crosses val="autoZero"/>
        <c:auto val="1"/>
        <c:lblAlgn val="ctr"/>
        <c:lblOffset val="100"/>
      </c:catAx>
      <c:valAx>
        <c:axId val="74463104"/>
        <c:scaling>
          <c:orientation val="minMax"/>
        </c:scaling>
        <c:delete val="1"/>
        <c:axPos val="l"/>
        <c:numFmt formatCode="General" sourceLinked="1"/>
        <c:tickLblPos val="none"/>
        <c:crossAx val="74461568"/>
        <c:crosses val="autoZero"/>
        <c:crossBetween val="between"/>
      </c:valAx>
      <c:serAx>
        <c:axId val="122664256"/>
        <c:scaling>
          <c:orientation val="minMax"/>
        </c:scaling>
        <c:delete val="1"/>
        <c:axPos val="b"/>
        <c:tickLblPos val="none"/>
        <c:crossAx val="74463104"/>
        <c:crosses val="autoZero"/>
      </c:ser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2646410584449293E-2"/>
          <c:y val="0.13906080116339292"/>
          <c:w val="0.96088347262686136"/>
          <c:h val="0.722125011865861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5570043695450774E-2"/>
                  <c:y val="-0.38236946418951373"/>
                </c:manualLayout>
              </c:layout>
              <c:showVal val="1"/>
            </c:dLbl>
            <c:dLbl>
              <c:idx val="1"/>
              <c:layout>
                <c:manualLayout>
                  <c:x val="2.581033300071655E-2"/>
                  <c:y val="-0.35043171303817394"/>
                </c:manualLayout>
              </c:layout>
              <c:showVal val="1"/>
            </c:dLbl>
            <c:dLbl>
              <c:idx val="2"/>
              <c:layout>
                <c:manualLayout>
                  <c:x val="1.8963107055383253E-2"/>
                  <c:y val="-0.34998522176781216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2022 г</c:v>
                </c:pt>
                <c:pt idx="1">
                  <c:v>Уточненный план 2023 г</c:v>
                </c:pt>
                <c:pt idx="2">
                  <c:v>Фактическое исполнение 2023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12640.4</c:v>
                </c:pt>
                <c:pt idx="1">
                  <c:v>16022.8</c:v>
                </c:pt>
                <c:pt idx="2">
                  <c:v>15719.9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2022 г</c:v>
                </c:pt>
                <c:pt idx="1">
                  <c:v>Уточненный план 2023 г</c:v>
                </c:pt>
                <c:pt idx="2">
                  <c:v>Фактическое исполнение 2023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2">
                  <c:v>2.4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0358016"/>
        <c:axId val="80359808"/>
        <c:axId val="0"/>
      </c:bar3DChart>
      <c:catAx>
        <c:axId val="80358016"/>
        <c:scaling>
          <c:orientation val="minMax"/>
        </c:scaling>
        <c:axPos val="b"/>
        <c:majorTickMark val="none"/>
        <c:tickLblPos val="nextTo"/>
        <c:crossAx val="80359808"/>
        <c:crosses val="autoZero"/>
        <c:auto val="1"/>
        <c:lblAlgn val="ctr"/>
        <c:lblOffset val="100"/>
      </c:catAx>
      <c:valAx>
        <c:axId val="80359808"/>
        <c:scaling>
          <c:orientation val="minMax"/>
        </c:scaling>
        <c:delete val="1"/>
        <c:axPos val="l"/>
        <c:numFmt formatCode="General" sourceLinked="1"/>
        <c:tickLblPos val="none"/>
        <c:crossAx val="80358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2023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12"/>
          <c:y val="2.351590564011409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866264859460071"/>
                  <c:y val="-1.33217180073085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33,0%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2022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312"/>
          <c:y val="2.351590564011409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18"/>
          </c:dPt>
          <c:dLbls>
            <c:dLbl>
              <c:idx val="0"/>
              <c:layout>
                <c:manualLayout>
                  <c:x val="-0.18363978702066144"/>
                  <c:y val="-1.44105200432275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1251551491982051"/>
                  <c:y val="2.20523742975926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46.2</c:v>
                </c:pt>
                <c:pt idx="1">
                  <c:v>53.8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2022 г.</c:v>
                </c:pt>
                <c:pt idx="1">
                  <c:v>Исполнено в 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5934.9</c:v>
                </c:pt>
                <c:pt idx="1">
                  <c:v>10534.6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деятельности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Исполнено в 2022 г.</c:v>
                </c:pt>
                <c:pt idx="1">
                  <c:v>Исполнено в 2023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6905.5</c:v>
                </c:pt>
                <c:pt idx="1">
                  <c:v>5185.3</c:v>
                </c:pt>
              </c:numCache>
            </c:numRef>
          </c:val>
        </c:ser>
        <c:gapWidth val="100"/>
        <c:shape val="cylinder"/>
        <c:axId val="80382592"/>
        <c:axId val="80388480"/>
        <c:axId val="0"/>
      </c:bar3DChart>
      <c:catAx>
        <c:axId val="80382592"/>
        <c:scaling>
          <c:orientation val="minMax"/>
        </c:scaling>
        <c:axPos val="b"/>
        <c:numFmt formatCode="General" sourceLinked="1"/>
        <c:tickLblPos val="nextTo"/>
        <c:crossAx val="80388480"/>
        <c:crosses val="autoZero"/>
        <c:auto val="1"/>
        <c:lblAlgn val="ctr"/>
        <c:lblOffset val="100"/>
      </c:catAx>
      <c:valAx>
        <c:axId val="80388480"/>
        <c:scaling>
          <c:orientation val="minMax"/>
        </c:scaling>
        <c:axPos val="l"/>
        <c:majorGridlines/>
        <c:numFmt formatCode="0%" sourceLinked="1"/>
        <c:tickLblPos val="nextTo"/>
        <c:crossAx val="8038259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0.44037</cdr:x>
      <cdr:y>0.15094</cdr:y>
    </cdr:from>
    <cdr:to>
      <cdr:x>0.60379</cdr:x>
      <cdr:y>0.33256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576064"/>
          <a:ext cx="1282662" cy="693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86409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424936" cy="3384376"/>
          </a:xfrm>
        </p:spPr>
        <p:txBody>
          <a:bodyPr>
            <a:noAutofit/>
          </a:bodyPr>
          <a:lstStyle/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Отчет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Малиновского сельского поселения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Дальнереченского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муниципального района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 2023 год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СРАВНИТЕЛЬНЫЙ АНАЛИЗ РАСХОДОВ БЮДЖЕТА </a:t>
            </a:r>
            <a:r>
              <a:rPr lang="ru-RU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ЗА 2022, 2023  ГОДЫ (тыс. руб.)</a:t>
            </a:r>
            <a:endParaRPr lang="ru-RU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770967995"/>
              </p:ext>
            </p:extLst>
          </p:nvPr>
        </p:nvGraphicFramePr>
        <p:xfrm>
          <a:off x="827584" y="980728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72514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2023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 составили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15719,9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годом 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увеличились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3079,5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 или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24,4%. Увеличение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расходов по общегосударственным вопросам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10,1%; уменьшение расходов по национальной экономике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14,4%;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жилищно-коммунальное хозяйство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увеличение на 3,8%; национальная оборона  увеличение на 17,6%. По разделу культура по сравнению с 2022 г. в 2023 году расходы увеличились на 1,0%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МУНИЦИПАЛЬНЫХ ПРОГРАММ ЗА 2023 ГОД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6292869"/>
              </p:ext>
            </p:extLst>
          </p:nvPr>
        </p:nvGraphicFramePr>
        <p:xfrm>
          <a:off x="179512" y="1412776"/>
          <a:ext cx="8640960" cy="514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10637438,76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10534556,23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 на 2020 – 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2797448,0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2684565,47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2020 -2025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3047393,56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3047393,56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2020-2025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1559294,1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1559294,1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 на 2018 – 2025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3155303,1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3155303,1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и земельными ресурсами  Малиновского сельского поселения на 2023 – 2025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78000,0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78000,0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0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«Развитие  и сохранение культуры на территории Малиновского сельского поселения на 2020-2025 годы» (РУБ.)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3246145"/>
              </p:ext>
            </p:extLst>
          </p:nvPr>
        </p:nvGraphicFramePr>
        <p:xfrm>
          <a:off x="179512" y="1916831"/>
          <a:ext cx="8640960" cy="35923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1559294,10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1559294,10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1522294,10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1522294,10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юбки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сценические, входная дверь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188640"/>
            <a:ext cx="9045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«Пожарная безопасность на территории Малиновского сельского поселения на 2020-2025 годы» (РУБ.)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9309554"/>
              </p:ext>
            </p:extLst>
          </p:nvPr>
        </p:nvGraphicFramePr>
        <p:xfrm>
          <a:off x="179512" y="1484783"/>
          <a:ext cx="8856984" cy="51125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6583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98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3047393,56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3047393,56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материального</a:t>
                      </a:r>
                      <a:r>
                        <a:rPr lang="ru-RU" sz="11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стимулирования членов добровольной пожарной охраны</a:t>
                      </a:r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30000,00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1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325930,0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325930,0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1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26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65930,0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65930,0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1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</a:t>
                      </a:r>
                    </a:p>
                    <a:p>
                      <a:pPr algn="ctr" fontAlgn="t"/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</a:t>
                      </a:r>
                      <a:r>
                        <a:rPr lang="ru-RU" sz="11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пожарного добровольчества в Малиновском сельском поселении</a:t>
                      </a:r>
                      <a:r>
                        <a:rPr lang="ru-RU" sz="11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1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2691463,56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2691463,56</a:t>
                      </a:r>
                      <a:endParaRPr lang="ru-RU" sz="11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и установку пожарного бокса в с. Ариадное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осуществление технологического присоединения пожарного бокса к электрическим сетям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51063,56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51063,56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71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-устройство площадки под пожарный бокс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67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-обеспечение подразделения ДПО материально-техническими средствами пожаротушения и снаряжением</a:t>
                      </a:r>
                      <a:endParaRPr lang="ru-RU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440400,0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440400,0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116632"/>
            <a:ext cx="9045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«Благоустройство территории Малиновского сельского поселения на 2020-2025 годы» (РУБ.)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1196754"/>
          <a:ext cx="8856984" cy="5196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2797448,0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2694565,47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155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640000,0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640000,0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-замена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осветительного оборудования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13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-монтаж  светильников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64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-установка фонарей в рамках проекта, инициируемого жителями с. </a:t>
                      </a:r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Любитовка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(ТОС)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353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514010,0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514010,0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2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69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180350,0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180350,0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7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99650,0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99650,0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28589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мест захоронения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1643438,0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1540555,47</a:t>
                      </a:r>
                      <a:endParaRPr lang="ru-RU" sz="12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дорог местного пользования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1457938,0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1355055,47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9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-устройство недостающего электроосвещения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185500,0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185500,0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«Формирование современной городской среды в Малиновском сельском поселении на 2018-2025 годы» (РУБ.)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908721"/>
          <a:ext cx="8856984" cy="553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15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3155303,1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3155303,1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272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«Обустройство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 массового отдыха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по содержанию общественных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территорий в санитарном состоянии</a:t>
                      </a: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292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 Малиновского сельского</a:t>
                      </a:r>
                      <a:r>
                        <a:rPr lang="ru-RU" sz="12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поселения</a:t>
                      </a:r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3035303,1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3035303,1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523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по оплате договоров на выполнение работ, оказание услуг, приобретение основных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благоустройству территорий детских и спортивных площадок, дворовых и общественных территорий за счет средств краевого бюджета</a:t>
                      </a:r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3000000,0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68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по оплате договоров на выполнение работ, оказание услуг, приобретение основных</a:t>
                      </a:r>
                      <a:r>
                        <a:rPr lang="ru-RU" sz="12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и материальных запасов, связанных с проведением мероприятий по благоустройству территорий детских и спортивных площадок, дворовых и общественных территорий за счет средств  бюджета поселения</a:t>
                      </a:r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35303,1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35303,1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 сметная документация на устройство детских и спортивных площадок</a:t>
                      </a:r>
                    </a:p>
                    <a:p>
                      <a:endParaRPr lang="ru-RU" sz="1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332656"/>
            <a:ext cx="90458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ПОСЕЛЕНИЯ В РАМКАХ МУНИЦИПАЛЬНОЙ ПРОГРАММЫ  «Управление муниципальным имуществом и земельными ресурсами Малиновского сельского поселения на 2023-2025 годы» (РУБ.)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6547249"/>
              </p:ext>
            </p:extLst>
          </p:nvPr>
        </p:nvGraphicFramePr>
        <p:xfrm>
          <a:off x="192571" y="1844824"/>
          <a:ext cx="8856984" cy="338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3279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4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444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деятельности по владению, пользованию и распоряжению имуществом, находящимся в муниципальной собственности Малиновского сельского поселения», в том числе:</a:t>
                      </a:r>
                      <a:endParaRPr lang="ru-RU" sz="12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46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-оценка недвижимости, признание прав и регулирование отношений по муниципальной собственности Малиновского сельского поселения</a:t>
                      </a: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РАСХОДЫ БЮДЖЕТА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МАЛИНОВСКОГО СЕЛЬСКОГО ПОСЕЛЕНИЯ НА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РЕАЛИЗАЦИЮ МУНИЦИПАЛЬНЫХ ПРОГРАММ ЗА </a:t>
            </a:r>
            <a:r>
              <a:rPr lang="ru-RU" sz="1600" b="1" spc="-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2022-2023 </a:t>
            </a:r>
            <a:r>
              <a:rPr lang="ru-RU" sz="1600" b="1" spc="-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ГОДЫ, ТЫС.РУБЛЕЙ.</a:t>
            </a:r>
            <a:endParaRPr lang="ru-RU" sz="1600" b="1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06495258"/>
              </p:ext>
            </p:extLst>
          </p:nvPr>
        </p:nvGraphicFramePr>
        <p:xfrm>
          <a:off x="5292080" y="3717032"/>
          <a:ext cx="366882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701115956"/>
              </p:ext>
            </p:extLst>
          </p:nvPr>
        </p:nvGraphicFramePr>
        <p:xfrm>
          <a:off x="5148064" y="692696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70344808"/>
              </p:ext>
            </p:extLst>
          </p:nvPr>
        </p:nvGraphicFramePr>
        <p:xfrm>
          <a:off x="251520" y="584775"/>
          <a:ext cx="5184576" cy="60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Малиновского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(42356) 46117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>
              <a:lum bright="70000" contrast="-70000"/>
            </a:blip>
            <a:tile tx="0" ty="0" sx="100000" sy="100000" flip="none" algn="tl"/>
          </a:blipFill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2023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БЮДЖЕТА МАЛИНОВСКОГО СЕЛЬСКОГО ПОСЕЛЕНИЯ ЗА 2023 ГОД ПО ДОХОДАМ (ТЫС.РУБ.)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984973537"/>
              </p:ext>
            </p:extLst>
          </p:nvPr>
        </p:nvGraphicFramePr>
        <p:xfrm>
          <a:off x="179512" y="1052736"/>
          <a:ext cx="4896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896327797"/>
              </p:ext>
            </p:extLst>
          </p:nvPr>
        </p:nvGraphicFramePr>
        <p:xfrm>
          <a:off x="4495530" y="1916832"/>
          <a:ext cx="46484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ИСПОЛНЕНИЕ ОСНОВНЫХ ДОХОДНЫХ ИСТОЧНИКОВ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ЗА 2023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5973367"/>
              </p:ext>
            </p:extLst>
          </p:nvPr>
        </p:nvGraphicFramePr>
        <p:xfrm>
          <a:off x="251520" y="1124744"/>
          <a:ext cx="8424936" cy="5472781"/>
        </p:xfrm>
        <a:graphic>
          <a:graphicData uri="http://schemas.openxmlformats.org/drawingml/2006/table">
            <a:tbl>
              <a:tblPr/>
              <a:tblGrid>
                <a:gridCol w="4511446"/>
                <a:gridCol w="959822"/>
                <a:gridCol w="885991"/>
                <a:gridCol w="1033653"/>
                <a:gridCol w="1034024"/>
              </a:tblGrid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      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уточненному бюджету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  всего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795,8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183,8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363,2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1105,1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1094,2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1098,6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1044,8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1040,6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1044,8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Штрафные санкции, возмещение ущерба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13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Times New Roman" pitchFamily="18" charset="0"/>
                          <a:cs typeface="Times New Roman" pitchFamily="18" charset="0"/>
                        </a:rPr>
                        <a:t>Невыясненные поступления</a:t>
                      </a:r>
                      <a:endParaRPr lang="ru-RU" sz="1000" b="0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0,2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latin typeface="Arial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ПЕРЕЧИСЛЕНИЯ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11016,1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14527,1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14424,2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5849,5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6378,7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5416,0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5416,0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431,2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431,2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1799,8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2301,2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2198,3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12917,0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16190,8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16086,9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1775634"/>
              </p:ext>
            </p:extLst>
          </p:nvPr>
        </p:nvGraphicFramePr>
        <p:xfrm>
          <a:off x="323529" y="1411856"/>
          <a:ext cx="8568951" cy="52596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751101"/>
                <a:gridCol w="1315412"/>
                <a:gridCol w="1364966"/>
                <a:gridCol w="1137472"/>
              </a:tblGrid>
              <a:tr h="99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Уточненный 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Фактическое исполнение 2023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к уточненному бюджету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0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1663,6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1662,6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-1,0</a:t>
                      </a:r>
                      <a:endParaRPr lang="ru-RU" sz="15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51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154,0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183,8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+29,8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27,3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+0,3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153,0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+2,0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225,0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187,0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- 38,0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10,4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10,9</a:t>
                      </a:r>
                      <a:endParaRPr lang="ru-RU" sz="1500" b="0" strike="noStrike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6840" marR="68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+ 0,5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63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64,1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+4,2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3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0,0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НАЛОГОВЫХ И НЕНАЛОГОВЫХ ДОХОДОВ БЮДЖЕТА МАЛИНОВСКОГО СЕЛЬСКОГО ПОСЕЛЕНИЯ ЗА 2023 ГОД (ТЫС.РУБ.)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ОБЪЕМ БЕЗВОЗМЕЗДНЫХ ПОСТУПЛЕНИЙ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 2023 год (ТЫС.РУБ.)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8111286"/>
              </p:ext>
            </p:extLst>
          </p:nvPr>
        </p:nvGraphicFramePr>
        <p:xfrm>
          <a:off x="395536" y="924412"/>
          <a:ext cx="8352928" cy="5240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5152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9209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14527,1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14424,2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6172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6166,7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6166,7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024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212,1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212,1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7432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6172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субсидии бюджетам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5416,0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5416,0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036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2301,2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2301,2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СРАВНИТЕЛЬНЫЙ </a:t>
            </a:r>
            <a:r>
              <a:rPr lang="ru-RU" spc="-1" dirty="0">
                <a:solidFill>
                  <a:schemeClr val="accent2">
                    <a:lumMod val="75000"/>
                  </a:schemeClr>
                </a:solidFill>
              </a:rPr>
              <a:t>АНАЛИЗ ПОСТУПЛЕНИЙ ДОХОДОВ БЮДЖЕТА </a:t>
            </a:r>
            <a:endParaRPr lang="ru-RU" spc="-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chemeClr val="accent2">
                    <a:lumMod val="75000"/>
                  </a:schemeClr>
                </a:solidFill>
              </a:rPr>
              <a:t>МАЛИНОВСКОГО СЕЛЬСКОГО ПОСЕЛЕНИЯ ЗА 2022, 2023 ГОДЫ</a:t>
            </a:r>
            <a:endParaRPr lang="ru-RU" spc="-1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868105521"/>
              </p:ext>
            </p:extLst>
          </p:nvPr>
        </p:nvGraphicFramePr>
        <p:xfrm>
          <a:off x="971600" y="119675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530120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Бюджет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2023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 по доходам составил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16086,9 тыс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годом доходы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увеличились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на  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3169,8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тыс. рублей или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24,5%. Увеличение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произошло за счет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увеличения 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безвозмездных поступлений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30,9%.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Снижение по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налоговым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доходам составило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29,1%, неналоговым доходам уменьшение на 0,6%.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ХАРАКТЕРИСТИКИ БЮДЖЕТА МАЛИНОВСКОГО СЕЛЬСКОГО ПОСЕЛЕНИЯ ЗА 2023 ГОД (ТЫС.РУБ.)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071264"/>
              </p:ext>
            </p:extLst>
          </p:nvPr>
        </p:nvGraphicFramePr>
        <p:xfrm>
          <a:off x="251519" y="980730"/>
          <a:ext cx="8640962" cy="5028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086"/>
                <a:gridCol w="960107"/>
                <a:gridCol w="960107"/>
                <a:gridCol w="1033961"/>
                <a:gridCol w="1033961"/>
                <a:gridCol w="960107"/>
                <a:gridCol w="1107816"/>
                <a:gridCol w="1107817"/>
              </a:tblGrid>
              <a:tr h="11521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2022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2023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Рост (снижение) 2023 г. к 2022 г (%)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Изменение первоначального плана %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2023 (отчет) к 2023 (уточненному план) 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9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12917,1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15330,6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16190,8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16086,9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налоговые, неналоговые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1665,6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1663,6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безвозмездные поступления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11016,1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13665,0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14527,1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14424,2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дотация на выравнивание бюджетной обеспеченности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5849,5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12640,4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15330,6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16022,8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15719,9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(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(+))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+276,6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+168 ,0             +367,0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9563357"/>
              </p:ext>
            </p:extLst>
          </p:nvPr>
        </p:nvGraphicFramePr>
        <p:xfrm>
          <a:off x="500035" y="1052735"/>
          <a:ext cx="8320436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781"/>
                <a:gridCol w="1440160"/>
                <a:gridCol w="1371112"/>
                <a:gridCol w="1437200"/>
                <a:gridCol w="1656183"/>
              </a:tblGrid>
              <a:tr h="1119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2022 г.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</a:t>
                      </a:r>
                    </a:p>
                    <a:p>
                      <a:pPr algn="ctr"/>
                      <a:r>
                        <a:rPr lang="ru-RU" sz="1400" dirty="0" smtClean="0"/>
                        <a:t>2023г.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2023г.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уточненному бюджету</a:t>
                      </a:r>
                      <a:endParaRPr lang="ru-RU" sz="1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12640,4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16022,8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15720,0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98,1</a:t>
                      </a:r>
                      <a:endParaRPr lang="ru-RU" b="1" dirty="0"/>
                    </a:p>
                  </a:txBody>
                  <a:tcPr/>
                </a:tc>
              </a:tr>
              <a:tr h="40473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4360,5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5001,0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4801,0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96,0</a:t>
                      </a:r>
                      <a:endParaRPr lang="ru-RU" b="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366,8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78683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390,0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3047,4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3047,4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611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1799,6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1643,4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1540,6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93,7</a:t>
                      </a:r>
                      <a:endParaRPr lang="ru-RU" b="0" dirty="0"/>
                    </a:p>
                  </a:txBody>
                  <a:tcPr/>
                </a:tc>
              </a:tr>
              <a:tr h="58177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4152,0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4862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1544,6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  <a:tr h="4441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27,1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31,2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31,2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МАЛИНОВСКОГО СЕЛЬСКОГО ПОСЕЛЕНИЯ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 2023 год  (ТЫС.РУБ.)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4612</TotalTime>
  <Words>1657</Words>
  <Application>Microsoft Office PowerPoint</Application>
  <PresentationFormat>Экран (4:3)</PresentationFormat>
  <Paragraphs>548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162</cp:revision>
  <cp:lastPrinted>2021-03-24T04:57:29Z</cp:lastPrinted>
  <dcterms:created xsi:type="dcterms:W3CDTF">2018-03-07T10:41:26Z</dcterms:created>
  <dcterms:modified xsi:type="dcterms:W3CDTF">2024-03-17T23:28:36Z</dcterms:modified>
</cp:coreProperties>
</file>