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1" r:id="rId10"/>
    <p:sldId id="267" r:id="rId11"/>
    <p:sldId id="268" r:id="rId12"/>
    <p:sldId id="269" r:id="rId13"/>
    <p:sldId id="270" r:id="rId14"/>
    <p:sldId id="262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68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Доходы всего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053667648039131E-2"/>
                  <c:y val="-0.324953046788910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27791947466828E-2"/>
                  <c:y val="-0.236801542490304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5540.9</c:v>
                </c:pt>
                <c:pt idx="1">
                  <c:v>6101.6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81381632"/>
        <c:axId val="100570240"/>
        <c:axId val="0"/>
      </c:bar3DChart>
      <c:catAx>
        <c:axId val="813816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0570240"/>
        <c:crosses val="autoZero"/>
        <c:auto val="1"/>
        <c:lblAlgn val="ctr"/>
        <c:lblOffset val="100"/>
        <c:noMultiLvlLbl val="0"/>
      </c:catAx>
      <c:valAx>
        <c:axId val="100570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1381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4941664017703E-2"/>
          <c:y val="0.37852059647693481"/>
          <c:w val="0.8644983458717429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1318.6</c:v>
                </c:pt>
                <c:pt idx="1">
                  <c:v>356.6</c:v>
                </c:pt>
                <c:pt idx="2">
                  <c:v>4426.3999999999996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6.2582963950599882E-2"/>
          <c:y val="4.5485378167857846E-2"/>
          <c:w val="0.82451003833712522"/>
          <c:h val="0.25937032128705317"/>
        </c:manualLayout>
      </c:layout>
      <c:overlay val="0"/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646410584449238E-2"/>
          <c:y val="0.13906080116339273"/>
          <c:w val="0.96088347262686069"/>
          <c:h val="0.7221250118658615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475351562424014E-2"/>
                  <c:y val="-0.116535726273904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132410012534146E-2"/>
                  <c:y val="-0.112946364348982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6155</c:v>
                </c:pt>
                <c:pt idx="1">
                  <c:v>6155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01744640"/>
        <c:axId val="101746176"/>
        <c:axId val="0"/>
      </c:bar3DChart>
      <c:catAx>
        <c:axId val="1017446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1746176"/>
        <c:crosses val="autoZero"/>
        <c:auto val="1"/>
        <c:lblAlgn val="ctr"/>
        <c:lblOffset val="100"/>
        <c:noMultiLvlLbl val="0"/>
      </c:catAx>
      <c:valAx>
        <c:axId val="101746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17446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0.43951</cdr:x>
      <cdr:y>0.13731</cdr:y>
    </cdr:from>
    <cdr:to>
      <cdr:x>0.60293</cdr:x>
      <cdr:y>0.31893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11224" y="561245"/>
          <a:ext cx="1008112" cy="742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accent6">
                  <a:lumMod val="75000"/>
                </a:schemeClr>
              </a:solidFill>
            </a:rPr>
            <a:t>100 %</a:t>
          </a:r>
          <a:endParaRPr lang="ru-RU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501008"/>
            <a:ext cx="8424936" cy="230425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Отчет об исполнении  бюджета 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Малиновского сельского поселения 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Дальнереченского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муниципального района 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за 2018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 для граждан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 РАМКАХ </a:t>
            </a:r>
            <a:r>
              <a:rPr lang="ru-RU" sz="2800" b="1" dirty="0" smtClean="0">
                <a:solidFill>
                  <a:srgbClr val="FFC000"/>
                </a:solidFill>
              </a:rPr>
              <a:t>МУНИЦИПАЛЬН</a:t>
            </a:r>
            <a:r>
              <a:rPr lang="ru-RU" sz="2800" b="1" dirty="0" smtClean="0">
                <a:solidFill>
                  <a:srgbClr val="FFC000"/>
                </a:solidFill>
              </a:rPr>
              <a:t>ОЙ</a:t>
            </a:r>
            <a:r>
              <a:rPr lang="ru-RU" sz="2800" b="1" dirty="0" smtClean="0">
                <a:solidFill>
                  <a:srgbClr val="FFC000"/>
                </a:solidFill>
              </a:rPr>
              <a:t> ПРОГРАММЫ  «Развитие  и сохранение культуры на территории Малиновского сельского поселения на 2017-2019 годы» </a:t>
            </a:r>
            <a:r>
              <a:rPr lang="ru-RU" sz="2800" b="1" dirty="0" smtClean="0">
                <a:solidFill>
                  <a:srgbClr val="FFC000"/>
                </a:solidFill>
              </a:rPr>
              <a:t>(РУБ.)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375141"/>
              </p:ext>
            </p:extLst>
          </p:nvPr>
        </p:nvGraphicFramePr>
        <p:xfrm>
          <a:off x="179512" y="1916831"/>
          <a:ext cx="8640960" cy="43371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5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1056177,20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1056177,20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145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821177,20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821177,20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материально-технической базы учреждений культуры», в том числе: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235000,00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235000,00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-расходы на приобретение муниципальными учреждениями имущества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(сценические костюмы, акустическая система)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125000,00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125000,00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изготовление проектно-сметной документации на капитальный ремонт СДК с. Малиново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110000,00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110000,00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1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 РАМКАХ </a:t>
            </a:r>
            <a:r>
              <a:rPr lang="ru-RU" sz="2800" b="1" dirty="0" smtClean="0">
                <a:solidFill>
                  <a:srgbClr val="FFC000"/>
                </a:solidFill>
              </a:rPr>
              <a:t>МУНИЦИПАЛЬН</a:t>
            </a:r>
            <a:r>
              <a:rPr lang="ru-RU" sz="2800" b="1" dirty="0" smtClean="0">
                <a:solidFill>
                  <a:srgbClr val="FFC000"/>
                </a:solidFill>
              </a:rPr>
              <a:t>ОЙ</a:t>
            </a:r>
            <a:r>
              <a:rPr lang="ru-RU" sz="2800" b="1" dirty="0" smtClean="0">
                <a:solidFill>
                  <a:srgbClr val="FFC000"/>
                </a:solidFill>
              </a:rPr>
              <a:t> ПРОГРАММЫ  «Пожарная безопасность на территории Малиновского сельского поселения на 2017-2019 годы» </a:t>
            </a:r>
            <a:r>
              <a:rPr lang="ru-RU" sz="2800" b="1" dirty="0" smtClean="0">
                <a:solidFill>
                  <a:srgbClr val="FFC000"/>
                </a:solidFill>
              </a:rPr>
              <a:t>(РУБ.)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878844"/>
              </p:ext>
            </p:extLst>
          </p:nvPr>
        </p:nvGraphicFramePr>
        <p:xfrm>
          <a:off x="179512" y="1892384"/>
          <a:ext cx="8856984" cy="4632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10269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148080,00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148080,00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материального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стимулирования членов добровольной пожарной охраны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первичных  мер пожарной безопасности», в том числе: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143080,00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143080,00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-противопожарная опашка населенных пунктов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59080,00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59080,00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-содержание источников противопожарного водоснабжения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-приобретение первичных средств пожаротушения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67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изготовление печатной продукции с основными требованиями норм пожарной безопасности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4000,00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4000,00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5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 РАМКАХ </a:t>
            </a:r>
            <a:r>
              <a:rPr lang="ru-RU" sz="2800" b="1" dirty="0" smtClean="0">
                <a:solidFill>
                  <a:srgbClr val="FFC000"/>
                </a:solidFill>
              </a:rPr>
              <a:t>МУНИЦИПАЛЬН</a:t>
            </a:r>
            <a:r>
              <a:rPr lang="ru-RU" sz="2800" b="1" dirty="0" smtClean="0">
                <a:solidFill>
                  <a:srgbClr val="FFC000"/>
                </a:solidFill>
              </a:rPr>
              <a:t>ОЙ</a:t>
            </a:r>
            <a:r>
              <a:rPr lang="ru-RU" sz="2800" b="1" dirty="0" smtClean="0">
                <a:solidFill>
                  <a:srgbClr val="FFC000"/>
                </a:solidFill>
              </a:rPr>
              <a:t> ПРОГРАММЫ  «Благоустройство территории Малиновского сельского поселения на 2017-2019 годы» </a:t>
            </a:r>
            <a:r>
              <a:rPr lang="ru-RU" sz="2800" b="1" dirty="0" smtClean="0">
                <a:solidFill>
                  <a:srgbClr val="FFC000"/>
                </a:solidFill>
              </a:rPr>
              <a:t>(РУБ.)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588255"/>
              </p:ext>
            </p:extLst>
          </p:nvPr>
        </p:nvGraphicFramePr>
        <p:xfrm>
          <a:off x="192571" y="1806951"/>
          <a:ext cx="8856984" cy="4998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9962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249500,00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249500,00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542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Малиновского сельского поселения», в том числе: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139500,00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139500,00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-уличное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освещение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30500,00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30500,00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-закуп новогодней иллюминации, светильников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109000,00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109000,00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2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«Прочее благоустройство территории МСП», в том числе: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110000,00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110000,00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-удаление сухостойных деревьев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-уборка и вывоз мусора с общественных территорий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-сезонное содержание  общественной территории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389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скашивание травы в летний период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70000,00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70000,00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 РАМКАХ </a:t>
            </a:r>
            <a:r>
              <a:rPr lang="ru-RU" sz="2800" b="1" dirty="0" smtClean="0">
                <a:solidFill>
                  <a:srgbClr val="FFC000"/>
                </a:solidFill>
              </a:rPr>
              <a:t>МУНИЦИПАЛЬН</a:t>
            </a:r>
            <a:r>
              <a:rPr lang="ru-RU" sz="2800" b="1" dirty="0" smtClean="0">
                <a:solidFill>
                  <a:srgbClr val="FFC000"/>
                </a:solidFill>
              </a:rPr>
              <a:t>ОЙ</a:t>
            </a:r>
            <a:r>
              <a:rPr lang="ru-RU" sz="2800" b="1" dirty="0" smtClean="0">
                <a:solidFill>
                  <a:srgbClr val="FFC000"/>
                </a:solidFill>
              </a:rPr>
              <a:t> ПРОГРАММЫ  «Формирование современной городской среды в  Малиновском сельском поселении на 2017-2019 годы» </a:t>
            </a:r>
            <a:r>
              <a:rPr lang="ru-RU" sz="2800" b="1" dirty="0" smtClean="0">
                <a:solidFill>
                  <a:srgbClr val="FFC000"/>
                </a:solidFill>
              </a:rPr>
              <a:t>(РУБ.)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724638"/>
              </p:ext>
            </p:extLst>
          </p:nvPr>
        </p:nvGraphicFramePr>
        <p:xfrm>
          <a:off x="213249" y="2060848"/>
          <a:ext cx="8856984" cy="38164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/>
                <a:gridCol w="1368152"/>
                <a:gridCol w="1296144"/>
                <a:gridCol w="825825"/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331000,00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331000,00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79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«Обустройство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мест массового отдыха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в том числе: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331000,00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331000,00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-приобретение и монтаж малых архитектурных форм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(летняя танцевальная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площадка, горки, качели, летние беседки, лавочки, урны)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331000,00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331000,00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3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ВНЕ РАМОК МУНИЦИПАЛЬНЫХ ПРОГРАММ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943778"/>
              </p:ext>
            </p:extLst>
          </p:nvPr>
        </p:nvGraphicFramePr>
        <p:xfrm>
          <a:off x="179512" y="954108"/>
          <a:ext cx="8784976" cy="51391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8187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с начала года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78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 вопросы, в том числе: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3265843,92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3265843,92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890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-расходы на содержание органов местного самоуправления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1572117,35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1572117,35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728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-расходы на содержание муниципального казенного учреждения «Хозяйственное управление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администрации Малиновского сельского поселения»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1687655,97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1687655,97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осуществление первичного воинского учета на территориях, где отсутствуют военные комиссариаты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253320,00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253320,00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72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содержание дорог местного значения за счет средств Дорожного фонда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814371,00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814371,00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содержание мест захоронений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36720,00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36720,00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4370254,92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4370254,92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919008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Малиновского сельского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поселения</a:t>
            </a: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Телефон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 8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(42356) 46117</a:t>
            </a:r>
            <a:endPara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E-</a:t>
            </a:r>
            <a:r>
              <a:rPr lang="ru-RU" sz="2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mail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 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adm-malinovo@yandex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.ru</a:t>
            </a:r>
            <a:endPara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3357562"/>
            <a:ext cx="1141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3857628"/>
            <a:ext cx="1688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Малиновского сельского поселения!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800" b="1" i="1" dirty="0" smtClean="0">
                <a:solidFill>
                  <a:srgbClr val="34411B"/>
                </a:solidFill>
              </a:rPr>
              <a:t>Представляем Вашему вниманию Отчет об исполнении  бюджета Малиновского сельского поселения </a:t>
            </a:r>
            <a:r>
              <a:rPr lang="ru-RU" sz="2800" b="1" i="1" dirty="0" err="1" smtClean="0">
                <a:solidFill>
                  <a:srgbClr val="34411B"/>
                </a:solidFill>
              </a:rPr>
              <a:t>Дальнереченского</a:t>
            </a:r>
            <a:r>
              <a:rPr lang="ru-RU" sz="2800" b="1" i="1" dirty="0" smtClean="0">
                <a:solidFill>
                  <a:srgbClr val="34411B"/>
                </a:solidFill>
              </a:rPr>
              <a:t> муниципального  района за 2018 год.</a:t>
            </a:r>
          </a:p>
          <a:p>
            <a:pPr algn="just"/>
            <a:r>
              <a:rPr lang="ru-RU" sz="2800" b="1" i="1" dirty="0" smtClean="0">
                <a:solidFill>
                  <a:srgbClr val="34411B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i="1" dirty="0">
              <a:solidFill>
                <a:srgbClr val="34411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ОСНОВНЫЕ ПАРАМЕТРЫ ИСПОЛНЕНИЯ  БЮДЖЕТА МАЛИНОВСКОГО СЕЛЬСКОГО ПОСЕЛЕНИЯ ЗА 2018 ГОД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551240"/>
              </p:ext>
            </p:extLst>
          </p:nvPr>
        </p:nvGraphicFramePr>
        <p:xfrm>
          <a:off x="1115616" y="1844824"/>
          <a:ext cx="7200800" cy="22074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/>
                <a:gridCol w="1538035"/>
                <a:gridCol w="1383704"/>
                <a:gridCol w="1902098"/>
              </a:tblGrid>
              <a:tr h="835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5540,9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6101,6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110,1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6155,0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6155,0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100,0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614,1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53,5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zuzino.mos.ru/upload/medialibrary/d03/byudzhe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4194984" cy="206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МАЛИНОВСКОГО СЕЛЬСКОГО ПОСЕЛЕНИЯ ЗА 2018 ГОД ПО ДОХОДАМ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313571571"/>
              </p:ext>
            </p:extLst>
          </p:nvPr>
        </p:nvGraphicFramePr>
        <p:xfrm>
          <a:off x="467544" y="1916832"/>
          <a:ext cx="374441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17891766"/>
              </p:ext>
            </p:extLst>
          </p:nvPr>
        </p:nvGraphicFramePr>
        <p:xfrm>
          <a:off x="3635896" y="1916832"/>
          <a:ext cx="55081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570274"/>
              </p:ext>
            </p:extLst>
          </p:nvPr>
        </p:nvGraphicFramePr>
        <p:xfrm>
          <a:off x="323529" y="1411856"/>
          <a:ext cx="8640959" cy="39613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184575"/>
                <a:gridCol w="1152128"/>
                <a:gridCol w="1008112"/>
                <a:gridCol w="1296144"/>
              </a:tblGrid>
              <a:tr h="5147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План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Поступило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Отклонения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5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5540,9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6101,6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     560,7</a:t>
                      </a:r>
                      <a:endParaRPr lang="ru-RU" sz="15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24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доходы физических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3,8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75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Единый сельскохозяйственный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6,3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75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имущество физических 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328,6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       158,6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44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Земельный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533,8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       216,3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75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Государственная пошлина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19,8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2,8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583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Арендная плата за земельные участки,  находящиеся в собственности поселения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162,8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162,8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9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Арендная плата от сдачи в аренду имущества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52,9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8,4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495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Платные услуги и доходы от компенсации затрат государства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96,5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96,5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75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Штрафы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34,0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2,0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5786454"/>
            <a:ext cx="860676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*</a:t>
            </a:r>
            <a:r>
              <a:rPr lang="ru-RU" sz="17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Анализ исполнения собственных доходов бюджета поселения за 2018 год свидетельствует  о том, что план по указанным доходам   перевыполнен   на сумму  560,6  тыс. руб.</a:t>
            </a:r>
            <a:endParaRPr lang="ru-RU" sz="1700" b="1" i="1" dirty="0">
              <a:solidFill>
                <a:schemeClr val="tx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НАЛОГОВЫХ И НЕНАЛОГОВЫХ ДОХОДОВ БЮДЖЕТА МАЛИНОВСКОГО СЕЛЬСКОГО ПОСЕЛЕНИЯ ЗА 2018 ГОД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БЕЗВОЗМЕЗДНЫХ ПОСТУПЛЕНИЙ (ТЫС.РУБ.)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642901"/>
              </p:ext>
            </p:extLst>
          </p:nvPr>
        </p:nvGraphicFramePr>
        <p:xfrm>
          <a:off x="395536" y="1124744"/>
          <a:ext cx="8352928" cy="46085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52528"/>
                <a:gridCol w="1008112"/>
                <a:gridCol w="1008112"/>
                <a:gridCol w="1584176"/>
              </a:tblGrid>
              <a:tr h="764195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План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Факт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Исполнение(%)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8387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4426,4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4426,4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7743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выравнивание уровня бюджетной обеспеченности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2992,0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2992,0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95809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на осуществление полномочий по первичному воинскому учету  на территориях,  где отсутствуют военные комиссариаты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253,3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253,3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9145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851,1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851,1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7743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межбюджетные трансферты, передаваемые бюджетам поселений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330,0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330,0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МАЛИНОВСКОГО СЕЛЬСКОГО ПОСЕЛЕНИЯ ЗА 2018 ГОД ПО РАСХОДАМ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85771267"/>
              </p:ext>
            </p:extLst>
          </p:nvPr>
        </p:nvGraphicFramePr>
        <p:xfrm>
          <a:off x="1428728" y="1571612"/>
          <a:ext cx="6168748" cy="4087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656118"/>
              </p:ext>
            </p:extLst>
          </p:nvPr>
        </p:nvGraphicFramePr>
        <p:xfrm>
          <a:off x="500035" y="1340766"/>
          <a:ext cx="8320436" cy="4392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171"/>
                <a:gridCol w="1280882"/>
                <a:gridCol w="1280882"/>
                <a:gridCol w="1812501"/>
              </a:tblGrid>
              <a:tr h="4792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6155,0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6155,0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100,0</a:t>
                      </a:r>
                      <a:endParaRPr lang="ru-RU" b="1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3265,8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3265,8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100,0</a:t>
                      </a:r>
                      <a:endParaRPr lang="ru-RU" b="0" dirty="0"/>
                    </a:p>
                  </a:txBody>
                  <a:tcPr/>
                </a:tc>
              </a:tr>
              <a:tr h="5540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253,3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253,3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    100,0</a:t>
                      </a:r>
                    </a:p>
                  </a:txBody>
                  <a:tcPr/>
                </a:tc>
              </a:tr>
              <a:tr h="83684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5,0</a:t>
                      </a:r>
                      <a:endParaRPr lang="ru-RU" b="0" dirty="0" smtClean="0"/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5,0 </a:t>
                      </a:r>
                      <a:endParaRPr lang="ru-RU" b="0" dirty="0" smtClean="0"/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    100,0</a:t>
                      </a:r>
                    </a:p>
                    <a:p>
                      <a:endParaRPr lang="ru-RU" b="0" dirty="0"/>
                    </a:p>
                  </a:txBody>
                  <a:tcPr/>
                </a:tc>
              </a:tr>
              <a:tr h="646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Дорожное хозяйство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  814,4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  814,4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100,0</a:t>
                      </a:r>
                      <a:endParaRPr lang="ru-RU" b="0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Благоустройство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760,3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760,3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100,0</a:t>
                      </a:r>
                      <a:endParaRPr lang="ru-RU" b="0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1056,2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1056,2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 100,0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СТРУКТУРА И ОБЪЕМ РАСХОДОВ БЮДЖЕТА МАЛИНОВСКОГО СЕЛЬСКОГО ПОСЕЛЕНИЯ ЗА 2018 (ТЫС.РУБ.)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 РАМКАХ МУНИЦИПАЛЬНЫХ ПРОГРАММ ЗА 2018 ГОД (РУБ.)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70920"/>
              </p:ext>
            </p:extLst>
          </p:nvPr>
        </p:nvGraphicFramePr>
        <p:xfrm>
          <a:off x="179512" y="1412776"/>
          <a:ext cx="8640960" cy="44689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27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1784757,20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1784757,20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789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Малиновского сельского поселения»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249500,0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249500,0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259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«Пожарная безопасность на территории Малиновского сельского поселения на 2017-2019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148080,0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148080,0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76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Малиновского сельского поселения на 2017-2019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1056177,20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1056177,20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 в Малиновском сельском поселении»</a:t>
                      </a:r>
                    </a:p>
                    <a:p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331000,0</a:t>
                      </a: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331000,0</a:t>
                      </a:r>
                    </a:p>
                    <a:p>
                      <a:pPr algn="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3084</TotalTime>
  <Words>949</Words>
  <Application>Microsoft Office PowerPoint</Application>
  <PresentationFormat>Экран (4:3)</PresentationFormat>
  <Paragraphs>329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USER</cp:lastModifiedBy>
  <cp:revision>40</cp:revision>
  <dcterms:created xsi:type="dcterms:W3CDTF">2018-03-07T10:41:26Z</dcterms:created>
  <dcterms:modified xsi:type="dcterms:W3CDTF">2019-01-31T08:19:13Z</dcterms:modified>
</cp:coreProperties>
</file>