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00" r:id="rId33"/>
    <p:sldId id="301" r:id="rId34"/>
    <p:sldId id="302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ru-RU" dirty="0" smtClean="0"/>
                      <a:t>2471,3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2329,6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1812660900810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2415,2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  <a:endParaRPr lang="ru-RU" dirty="0" smtClean="0"/>
                  </a:p>
                  <a:p>
                    <a:r>
                      <a:rPr lang="ru-RU" dirty="0" smtClean="0"/>
                      <a:t>2456,6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2471.3000000000002</c:v>
                </c:pt>
                <c:pt idx="1">
                  <c:v>2329.6</c:v>
                </c:pt>
                <c:pt idx="2">
                  <c:v>2415.1999999999998</c:v>
                </c:pt>
                <c:pt idx="3">
                  <c:v>2456.6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ru-RU" dirty="0" smtClean="0"/>
                      <a:t>9435,3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6085,8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8090,5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533065146622727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8118,9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9435.2999999999993</c:v>
                </c:pt>
                <c:pt idx="1">
                  <c:v>6085.8</c:v>
                </c:pt>
                <c:pt idx="2">
                  <c:v>8090.5</c:v>
                </c:pt>
                <c:pt idx="3">
                  <c:v>8118.9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3779584"/>
        <c:axId val="193786624"/>
        <c:axId val="0"/>
      </c:bar3DChart>
      <c:catAx>
        <c:axId val="193779584"/>
        <c:scaling>
          <c:orientation val="minMax"/>
        </c:scaling>
        <c:delete val="1"/>
        <c:axPos val="b"/>
        <c:majorTickMark val="none"/>
        <c:minorTickMark val="cross"/>
        <c:tickLblPos val="none"/>
        <c:crossAx val="193786624"/>
        <c:crosses val="autoZero"/>
        <c:auto val="1"/>
        <c:lblAlgn val="ctr"/>
        <c:lblOffset val="100"/>
        <c:noMultiLvlLbl val="1"/>
      </c:catAx>
      <c:valAx>
        <c:axId val="19378662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19377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461931591126899"/>
          <c:y val="0"/>
          <c:w val="0.31137010310159241"/>
          <c:h val="0.2103379376652309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431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1083,5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1876,9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1751,3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</c:dLbl>
            <c:showLegendKey val="1"/>
            <c:showVal val="1"/>
            <c:showCatName val="1"/>
            <c:showSerName val="1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МКУ "МИДЦ" 2021</c:v>
                </c:pt>
                <c:pt idx="1">
                  <c:v>МКУ "МИДЦ" 2022</c:v>
                </c:pt>
                <c:pt idx="2">
                  <c:v>МКУ "МИДЦ"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1083.5</c:v>
                </c:pt>
                <c:pt idx="1">
                  <c:v>1876.9</c:v>
                </c:pt>
                <c:pt idx="2">
                  <c:v>1751.3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077888"/>
        <c:axId val="117079424"/>
      </c:barChart>
      <c:catAx>
        <c:axId val="11707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79424"/>
        <c:crosses val="autoZero"/>
        <c:auto val="1"/>
        <c:lblAlgn val="ctr"/>
        <c:lblOffset val="100"/>
        <c:noMultiLvlLbl val="0"/>
      </c:catAx>
      <c:valAx>
        <c:axId val="11707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07788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475584"/>
        <c:axId val="117485568"/>
        <c:axId val="117320320"/>
      </c:bar3DChart>
      <c:catAx>
        <c:axId val="117475584"/>
        <c:scaling>
          <c:orientation val="minMax"/>
        </c:scaling>
        <c:delete val="1"/>
        <c:axPos val="b"/>
        <c:majorTickMark val="cross"/>
        <c:minorTickMark val="cross"/>
        <c:tickLblPos val="none"/>
        <c:crossAx val="117485568"/>
        <c:crosses val="autoZero"/>
        <c:auto val="1"/>
        <c:lblAlgn val="ctr"/>
        <c:lblOffset val="100"/>
        <c:noMultiLvlLbl val="1"/>
      </c:catAx>
      <c:valAx>
        <c:axId val="1174855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17475584"/>
        <c:crosses val="autoZero"/>
        <c:crossBetween val="between"/>
      </c:valAx>
      <c:serAx>
        <c:axId val="117320320"/>
        <c:scaling>
          <c:orientation val="minMax"/>
        </c:scaling>
        <c:delete val="1"/>
        <c:axPos val="b"/>
        <c:majorTickMark val="cross"/>
        <c:minorTickMark val="cross"/>
        <c:tickLblPos val="none"/>
        <c:crossAx val="117485568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23498104403616"/>
          <c:y val="0.11344589170896864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2019 года</c:v>
                </c:pt>
                <c:pt idx="1">
                  <c:v>план 2020 года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2486</c:v>
                </c:pt>
                <c:pt idx="1">
                  <c:v>2539</c:v>
                </c:pt>
                <c:pt idx="2">
                  <c:v>2329.6</c:v>
                </c:pt>
                <c:pt idx="3">
                  <c:v>2415.1999999999998</c:v>
                </c:pt>
                <c:pt idx="4">
                  <c:v>2456.6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606784"/>
        <c:axId val="107608320"/>
        <c:axId val="107559104"/>
      </c:bar3DChart>
      <c:catAx>
        <c:axId val="107606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608320"/>
        <c:crosses val="autoZero"/>
        <c:auto val="1"/>
        <c:lblAlgn val="ctr"/>
        <c:lblOffset val="100"/>
        <c:noMultiLvlLbl val="1"/>
      </c:catAx>
      <c:valAx>
        <c:axId val="10760832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07606784"/>
        <c:crosses val="autoZero"/>
        <c:crossBetween val="between"/>
      </c:valAx>
      <c:serAx>
        <c:axId val="107559104"/>
        <c:scaling>
          <c:orientation val="minMax"/>
        </c:scaling>
        <c:delete val="1"/>
        <c:axPos val="b"/>
        <c:majorTickMark val="out"/>
        <c:minorTickMark val="none"/>
        <c:tickLblPos val="none"/>
        <c:crossAx val="10760832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24851819583403E-3"/>
          <c:y val="0"/>
          <c:w val="0.990576168396696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2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31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5.4515796703296706</c:v>
                </c:pt>
                <c:pt idx="1">
                  <c:v>1.5453296703296704</c:v>
                </c:pt>
                <c:pt idx="2">
                  <c:v>17.685439560439562</c:v>
                </c:pt>
                <c:pt idx="3">
                  <c:v>28.245192307692307</c:v>
                </c:pt>
                <c:pt idx="4">
                  <c:v>0.64388736263736268</c:v>
                </c:pt>
                <c:pt idx="5">
                  <c:v>1.8028846153846156</c:v>
                </c:pt>
                <c:pt idx="6">
                  <c:v>44.411057692307693</c:v>
                </c:pt>
                <c:pt idx="7">
                  <c:v>0.21462912087912089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32E-2"/>
          <c:y val="6.7894298108218648E-2"/>
          <c:w val="0.95370370370370372"/>
          <c:h val="0.92624781646057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5"/>
          <c:dPt>
            <c:idx val="0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5.5555555555555552E-2"/>
                  <c:y val="1.61834120026972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5,9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1516112569262181E-2"/>
                  <c:y val="-4.85504483888266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46,4%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802590648391173E-2"/>
                  <c:y val="-2.15780950509979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783938466025079E-2"/>
                  <c:y val="-2.1577882670262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42,6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1049382716049385E-2"/>
                  <c:y val="5.3944706675657449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3888888888888888E-2"/>
                  <c:y val="1.34861766689143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1,4%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127</c:v>
                </c:pt>
                <c:pt idx="1">
                  <c:v>1070</c:v>
                </c:pt>
                <c:pt idx="2">
                  <c:v>15</c:v>
                </c:pt>
                <c:pt idx="3">
                  <c:v>1034.5999999999999</c:v>
                </c:pt>
                <c:pt idx="4">
                  <c:v>47</c:v>
                </c:pt>
                <c:pt idx="5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13261092682818"/>
          <c:y val="0.29851321551274196"/>
          <c:w val="0.811771410319488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134.5</c:v>
                </c:pt>
                <c:pt idx="1">
                  <c:v>141.6</c:v>
                </c:pt>
                <c:pt idx="2">
                  <c:v>127</c:v>
                </c:pt>
                <c:pt idx="3">
                  <c:v>132</c:v>
                </c:pt>
                <c:pt idx="4">
                  <c:v>137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85888"/>
        <c:axId val="107299968"/>
        <c:axId val="0"/>
      </c:bar3DChart>
      <c:catAx>
        <c:axId val="107285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07299968"/>
        <c:crosses val="autoZero"/>
        <c:auto val="1"/>
        <c:lblAlgn val="ctr"/>
        <c:lblOffset val="100"/>
        <c:noMultiLvlLbl val="1"/>
      </c:catAx>
      <c:valAx>
        <c:axId val="10729996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10728588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570.70000000000005</c:v>
                </c:pt>
                <c:pt idx="1">
                  <c:v>465.5</c:v>
                </c:pt>
                <c:pt idx="2">
                  <c:v>412</c:v>
                </c:pt>
                <c:pt idx="3">
                  <c:v>421</c:v>
                </c:pt>
                <c:pt idx="4">
                  <c:v>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335680"/>
        <c:axId val="107337216"/>
        <c:axId val="107685632"/>
      </c:bar3DChart>
      <c:catAx>
        <c:axId val="10733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337216"/>
        <c:crosses val="autoZero"/>
        <c:auto val="1"/>
        <c:lblAlgn val="ctr"/>
        <c:lblOffset val="100"/>
        <c:noMultiLvlLbl val="1"/>
      </c:catAx>
      <c:valAx>
        <c:axId val="10733721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07335680"/>
        <c:crosses val="autoZero"/>
        <c:crossBetween val="between"/>
      </c:valAx>
      <c:serAx>
        <c:axId val="107685632"/>
        <c:scaling>
          <c:orientation val="minMax"/>
        </c:scaling>
        <c:delete val="1"/>
        <c:axPos val="b"/>
        <c:majorTickMark val="cross"/>
        <c:minorTickMark val="cross"/>
        <c:tickLblPos val="none"/>
        <c:crossAx val="107337216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889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610</c:v>
                </c:pt>
                <c:pt idx="1">
                  <c:v>752.7</c:v>
                </c:pt>
                <c:pt idx="2">
                  <c:v>658</c:v>
                </c:pt>
                <c:pt idx="3">
                  <c:v>715</c:v>
                </c:pt>
                <c:pt idx="4">
                  <c:v>715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2019ф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066687197291E-2"/>
                  <c:y val="-2.882900538210038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80480900845412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033343598645E-2"/>
                  <c:y val="-4.324294058049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8122880"/>
        <c:axId val="108124416"/>
        <c:axId val="0"/>
      </c:bar3DChart>
      <c:catAx>
        <c:axId val="1081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8124416"/>
        <c:crosses val="autoZero"/>
        <c:auto val="1"/>
        <c:lblAlgn val="ctr"/>
        <c:lblOffset val="100"/>
        <c:noMultiLvlLbl val="1"/>
      </c:catAx>
      <c:valAx>
        <c:axId val="10812441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0812288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hPercent val="210"/>
      <c:rotY val="20"/>
      <c:depthPercent val="100"/>
      <c:rAngAx val="1"/>
    </c:view3D>
    <c:floor>
      <c:thickness val="0"/>
      <c:spPr>
        <a:solidFill>
          <a:srgbClr val="9999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9211998974973"/>
          <c:y val="0"/>
          <c:w val="0.61002916393871165"/>
          <c:h val="0.9436464740784521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72869317601771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515618947237613E-3"/>
                  <c:y val="-1.728693176017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39.618176500305772</c:v>
                </c:pt>
                <c:pt idx="1">
                  <c:v>56.225491361076116</c:v>
                </c:pt>
                <c:pt idx="2">
                  <c:v>39.632014719411224</c:v>
                </c:pt>
                <c:pt idx="3">
                  <c:v>40.067356549151683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1.0812495157790062E-2"/>
                  <c:y val="4.32173294004429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092649461461611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578094736187892E-3"/>
                  <c:y val="-6.48259941006643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3.0320756556498001</c:v>
                </c:pt>
                <c:pt idx="1">
                  <c:v>3.96416094303301</c:v>
                </c:pt>
                <c:pt idx="2">
                  <c:v>3.2634484094320437</c:v>
                </c:pt>
                <c:pt idx="3">
                  <c:v>3.4304847126087936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2.4373598518085209</c:v>
                </c:pt>
                <c:pt idx="1">
                  <c:v>3.2678185231836863</c:v>
                </c:pt>
                <c:pt idx="2">
                  <c:v>2.6630513726819349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3515618947237578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10.604731137050528</c:v>
                </c:pt>
                <c:pt idx="1">
                  <c:v>10.454642678898209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2"/>
              <c:layout>
                <c:manualLayout>
                  <c:x val="8.1093713683425463E-3"/>
                  <c:y val="-1.72869317601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578094736187892E-3"/>
                  <c:y val="-3.02521305803100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34.33132140356475</c:v>
                </c:pt>
                <c:pt idx="1">
                  <c:v>12.915607101266724</c:v>
                </c:pt>
                <c:pt idx="2">
                  <c:v>36.265917784341255</c:v>
                </c:pt>
                <c:pt idx="3">
                  <c:v>36.664284385616249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6.7578094736187892E-3"/>
                  <c:y val="-1.9447798230199237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609332630663043E-3"/>
                  <c:y val="-6.4825994100664386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12495157790062E-2"/>
                  <c:y val="-1.9447798230199317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12388735593627E-2"/>
                  <c:y val="-1.944779823019935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9.7955276662500985</c:v>
                </c:pt>
                <c:pt idx="1">
                  <c:v>12.875204981343725</c:v>
                </c:pt>
                <c:pt idx="2">
                  <c:v>18.175567714133539</c:v>
                </c:pt>
                <c:pt idx="3">
                  <c:v>17.145570425775631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0.32437485473370192"/>
                  <c:y val="-3.8895596460398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0.22165615073469627"/>
                  <c:y val="1.9447798230199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1761704526008305"/>
                  <c:y val="-4.32173294004429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0.18080778537052297</c:v>
                </c:pt>
                <c:pt idx="1">
                  <c:v>0.29707441119851696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0"/>
        <c:shape val="cylinder"/>
        <c:axId val="117330304"/>
        <c:axId val="117331840"/>
        <c:axId val="0"/>
      </c:bar3DChart>
      <c:catAx>
        <c:axId val="1173303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17331840"/>
        <c:crosses val="autoZero"/>
        <c:auto val="1"/>
        <c:lblAlgn val="ctr"/>
        <c:lblOffset val="100"/>
        <c:noMultiLvlLbl val="0"/>
      </c:catAx>
      <c:valAx>
        <c:axId val="11733184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17330304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405"/>
          <c:y val="7.3250310688360187E-2"/>
          <c:w val="0.17602944319055447"/>
          <c:h val="0.83189071392306024"/>
        </c:manualLayout>
      </c:layout>
      <c:overlay val="0"/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1585109011594266E-2"/>
                  <c:y val="-7.83546949010866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80,0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87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0107-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2574,0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54,4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2077,6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43,9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0102, 0104, 0106, 0107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2574</c:v>
                </c:pt>
                <c:pt idx="2">
                  <c:v>2077.6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34537" y="1549367"/>
        <a:ext cx="5714606" cy="426206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34537" y="2275127"/>
        <a:ext cx="5714606" cy="426206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34537" y="300088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0,6%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_____Microsoft_Excel_97-20033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 бюджет </a:t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i="1" dirty="0" smtClean="0">
                <a:solidFill>
                  <a:schemeClr val="accent2"/>
                </a:solidFill>
              </a:rPr>
              <a:t> муниципального  района на 2021 год и на плановый период 2022 и 2023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2021 - 2023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008112"/>
                <a:gridCol w="819099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11906671,46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8415349,86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70,7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-3491321,6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10505742,15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10575514,15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2471344,26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2329597,15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-141747,11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2415197,15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2456597,15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9435327,2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6085752,71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64,5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-3349574,49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8090545,0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8118917,0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11282703,03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8415349,86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74,6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-2867353,17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10505742,15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10575514,15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+623968,43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2021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8415,3 </a:t>
                      </a:r>
                      <a:r>
                        <a:rPr lang="ru-RU" sz="1400" dirty="0" err="1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8415,3 </a:t>
                      </a:r>
                      <a:r>
                        <a:rPr lang="ru-RU" sz="1400" dirty="0" err="1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19562"/>
              </p:ext>
            </p:extLst>
          </p:nvPr>
        </p:nvGraphicFramePr>
        <p:xfrm>
          <a:off x="500034" y="1857362"/>
          <a:ext cx="3714776" cy="41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1034,6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127,0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1070,0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15,0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6085,8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5,0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36,0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42,0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06510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4756,6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1083,5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1086,9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333,6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275,0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879,8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3230,67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3230,67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80434" y="3068959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17,7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5580112" y="2115927"/>
            <a:ext cx="103347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407593" y="1463598"/>
            <a:ext cx="92869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1,4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3221764" y="169339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27,9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4125592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43,8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1741413" y="4382171"/>
            <a:ext cx="857256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1,1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30511" y="4272036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15,0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127,0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16070" cy="324722"/>
              <a:chOff x="395536" y="5373216"/>
              <a:chExt cx="4016070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36,0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412,0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42,0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658,0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2022-2023 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2365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2020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1-2023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465099"/>
              </p:ext>
            </p:extLst>
          </p:nvPr>
        </p:nvGraphicFramePr>
        <p:xfrm>
          <a:off x="377825" y="1154113"/>
          <a:ext cx="4945063" cy="571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4" imgW="4905344" imgH="5667300" progId="Excel.Chart.8">
                  <p:embed/>
                </p:oleObj>
              </mc:Choice>
              <mc:Fallback>
                <p:oleObj name="Диаграмма" r:id="rId4" imgW="4905344" imgH="56673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154113"/>
                        <a:ext cx="4945063" cy="571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2021-2023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3487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6 085,8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8 090,5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8 118,9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4 732,5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4 753,5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4 768,5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333,6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337,0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350,4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2021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8415,3 тыс. руб.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65007"/>
              </p:ext>
            </p:extLst>
          </p:nvPr>
        </p:nvGraphicFramePr>
        <p:xfrm>
          <a:off x="1165225" y="2365375"/>
          <a:ext cx="735806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4" imgW="7315200" imgH="3591000" progId="Excel.Chart.8">
                  <p:embed/>
                </p:oleObj>
              </mc:Choice>
              <mc:Fallback>
                <p:oleObj name="Диаграмма" r:id="rId4" imgW="7315200" imgH="35910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365375"/>
                        <a:ext cx="7358063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/>
              <a:t> </a:t>
            </a:r>
            <a:r>
              <a:rPr lang="ru-RU" sz="1600">
                <a:solidFill>
                  <a:schemeClr val="tx1"/>
                </a:solidFill>
              </a:rPr>
              <a:t>РАСХОДОВ, ВКЛЮЧАЯ РЕЗЕРВНЫЙ ФОНД</a:t>
            </a: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71959"/>
              </p:ext>
            </p:extLst>
          </p:nvPr>
        </p:nvGraphicFramePr>
        <p:xfrm>
          <a:off x="633413" y="1233488"/>
          <a:ext cx="79644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иаграмма" r:id="rId4" imgW="7924890" imgH="5391090" progId="Excel.Chart.8">
                  <p:embed/>
                </p:oleObj>
              </mc:Choice>
              <mc:Fallback>
                <p:oleObj name="Диаграмма" r:id="rId4" imgW="7924890" imgH="539109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233488"/>
                        <a:ext cx="79644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2021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3,6%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12,9%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196752"/>
            <a:ext cx="4104456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7,6%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3,3 %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4031940" y="2602268"/>
            <a:ext cx="122413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27,4%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2 305,5 тыс.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(1083,5 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уб.- 47,0%)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(947,0 тыс. руб.-41,1%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(275,0 тыс. руб.- 11,9%)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2020</a:t>
            </a:r>
            <a:r>
              <a:rPr lang="ru-RU" dirty="0" smtClean="0"/>
              <a:t>                     </a:t>
            </a:r>
            <a:r>
              <a:rPr lang="ru-RU" sz="1600" dirty="0" smtClean="0"/>
              <a:t>2021                                2022                                   2023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791580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5113,7</a:t>
            </a:r>
          </a:p>
          <a:p>
            <a:pPr algn="ctr"/>
            <a:r>
              <a:rPr lang="ru-RU" sz="1600" dirty="0" smtClean="0"/>
              <a:t>тыс. 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788024" y="1654090"/>
            <a:ext cx="1872208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5896,9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6169,0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843808" y="3068960"/>
            <a:ext cx="1800200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6109,8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021876" y="1772816"/>
            <a:ext cx="1334100" cy="122413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2305,5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76056" y="3284984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4429,6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020272" y="1654090"/>
            <a:ext cx="1728192" cy="155888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5771,3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24326" y="3238266"/>
            <a:ext cx="1320084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4443,0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80,0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2574,0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2077,6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40800978"/>
              </p:ext>
            </p:extLst>
          </p:nvPr>
        </p:nvGraphicFramePr>
        <p:xfrm>
          <a:off x="5180917" y="3046002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980728"/>
            <a:ext cx="414340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– 1083,5 тыс.рублей  в 2021году; 1876,9 </a:t>
            </a:r>
            <a:r>
              <a:rPr lang="ru-RU" dirty="0" err="1" smtClean="0"/>
              <a:t>тыс.рублей</a:t>
            </a:r>
            <a:r>
              <a:rPr lang="ru-RU" dirty="0" smtClean="0"/>
              <a:t> в 2022 году;  1751,3 тыс.рублей в 2023 году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365104"/>
            <a:ext cx="3204355" cy="22837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2050" name="Picture 2" descr="D:\USERFOLDER\Desktop\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6358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2808312" cy="19196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2021 год и на плановый период 2022 и 2023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2021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1 966,7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-879,8тыс.руб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1086,9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2024 годы) комплекса первоочередных мероприятий по благоустройству. </a:t>
            </a:r>
          </a:p>
        </p:txBody>
      </p:sp>
      <p:pic>
        <p:nvPicPr>
          <p:cNvPr id="5122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92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2018-2024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:p14="http://schemas.microsoft.com/office/powerpoint/2010/main" val="907579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13096,5 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2019 год – 1200,0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2020 год – 3000,0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2021 год – 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2022 год – 3000,0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sz="1600" dirty="0" smtClean="0"/>
              <a:t>2023 год – 3000,0 тыс. руб.</a:t>
            </a:r>
          </a:p>
          <a:p>
            <a:pPr eaLnBrk="1" hangingPunct="1"/>
            <a:r>
              <a:rPr lang="ru-RU" sz="1600" dirty="0" smtClean="0"/>
              <a:t>2024 год – 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2019 год – 90,0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2020 год – 453,5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2021 год – 642,0 тыс. руб.</a:t>
            </a:r>
          </a:p>
          <a:p>
            <a:pPr eaLnBrk="1" hangingPunct="1"/>
            <a:r>
              <a:rPr lang="ru-RU" altLang="zh-CN" sz="1600" dirty="0" smtClean="0"/>
              <a:t>2022 год – 440,0 </a:t>
            </a:r>
            <a:r>
              <a:rPr lang="ru-RU" altLang="zh-CN" sz="1600" dirty="0" err="1" smtClean="0"/>
              <a:t>тыс</a:t>
            </a:r>
            <a:r>
              <a:rPr lang="ru-RU" altLang="zh-CN" sz="1600" dirty="0" smtClean="0"/>
              <a:t>..руб.</a:t>
            </a:r>
          </a:p>
          <a:p>
            <a:pPr eaLnBrk="1" hangingPunct="1"/>
            <a:r>
              <a:rPr lang="ru-RU" sz="1600" dirty="0" smtClean="0"/>
              <a:t>2023 год – 440,0 тыс. руб.</a:t>
            </a:r>
          </a:p>
          <a:p>
            <a:pPr eaLnBrk="1" hangingPunct="1"/>
            <a:r>
              <a:rPr lang="ru-RU" sz="1600" dirty="0" smtClean="0"/>
              <a:t>2024 год – 500,0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281440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- 3 ед., спортивных - 4 ед. и танцевальных площадок - 1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 Решение </a:t>
            </a:r>
            <a:r>
              <a:rPr lang="ru-RU" sz="2200" b="1" dirty="0"/>
              <a:t>муниципального комитета Малиновского сельского поселения от </a:t>
            </a:r>
            <a:r>
              <a:rPr lang="ru-RU" sz="2200" b="1" dirty="0" smtClean="0"/>
              <a:t>28.12.2020 </a:t>
            </a:r>
            <a:r>
              <a:rPr lang="ru-RU" sz="2200" b="1" dirty="0"/>
              <a:t>г № </a:t>
            </a:r>
            <a:r>
              <a:rPr lang="ru-RU" sz="2200" b="1" dirty="0" smtClean="0"/>
              <a:t>11 </a:t>
            </a:r>
            <a:r>
              <a:rPr lang="ru-RU" sz="2200" b="1" dirty="0"/>
              <a:t>«О бюджете Малиновского сельского поселения на </a:t>
            </a:r>
            <a:r>
              <a:rPr lang="ru-RU" sz="2200" b="1" dirty="0" smtClean="0"/>
              <a:t>2021 </a:t>
            </a:r>
            <a:r>
              <a:rPr lang="ru-RU" sz="2200" b="1" dirty="0"/>
              <a:t>год и плановый период </a:t>
            </a:r>
            <a:r>
              <a:rPr lang="ru-RU" sz="2200" b="1" dirty="0" smtClean="0"/>
              <a:t>2022 </a:t>
            </a:r>
            <a:r>
              <a:rPr lang="ru-RU" sz="2200" b="1" dirty="0"/>
              <a:t>и </a:t>
            </a:r>
            <a:r>
              <a:rPr lang="ru-RU" sz="2200" b="1" dirty="0" smtClean="0"/>
              <a:t>2023 </a:t>
            </a:r>
            <a:r>
              <a:rPr lang="ru-RU" sz="2200" b="1" dirty="0"/>
              <a:t>годов</a:t>
            </a:r>
            <a:r>
              <a:rPr lang="ru-RU" sz="2200" b="1" dirty="0" smtClean="0"/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2021 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2022-2023 годов (Постановление администрации Малиновского сельского поселения от 10.08.2020 г № 30-па)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5183244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(Постановление Администрации Малиновского сельского поселения от 21.08.2018 № 40-па (в редакции от 08.08.2019 № 44-па)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2021-2023 годы (Администрации Малиновского сельского поселения)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2018-2024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46499" y="4824372"/>
            <a:ext cx="8202096" cy="16317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2021 год и плановый период 2022 и 2023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2021 год и плановый период 2022 и 2023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2847</TotalTime>
  <Words>1845</Words>
  <Application>Microsoft Office PowerPoint</Application>
  <PresentationFormat>Экран (4:3)</PresentationFormat>
  <Paragraphs>397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Апекс</vt:lpstr>
      <vt:lpstr>Диаграмма</vt:lpstr>
      <vt:lpstr>   бюджет  Малиновского сельского поселения Дальнереченского муниципального  района на 2021 год и на плановый период 2022 и 2023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Презентация PowerPoint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2021 год и плановый период 2022 и 2023 годов содержит приоритетные пути реализации основных задач:</vt:lpstr>
      <vt:lpstr>Основные характеристики местного бюджета  на 2021 - 2023 годы (в рублях)</vt:lpstr>
      <vt:lpstr>Основные параметры местного бюджета на 2021 год</vt:lpstr>
      <vt:lpstr>Динамика доходов бюджета  Малиновского сельского поселения </vt:lpstr>
      <vt:lpstr>Презентация PowerPoint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Презентация PowerPoint</vt:lpstr>
      <vt:lpstr>Структура налоговых и неналоговых доходов местного бюджета в 2022-2023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2020 И 2021-2023 ГОДОВ</vt:lpstr>
      <vt:lpstr>Объемы межбюджетных трансфертов  на 2021-2023 годы </vt:lpstr>
      <vt:lpstr>Презентация PowerPoint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2021 ГОД   8415,3 тыс. руб.</vt:lpstr>
      <vt:lpstr>РАСХОДЫ НА НЕПРОГРАММНЫЕ НАПРАВЛЕНИЯ ДЕЯТЕЛЬНОСТИ, СОСТАВЛЯЮЩИЕ БОЛЕЕ 1% РАСХОДОВ, ВКЛЮЧАЯ РЕЗЕРВНЫЙ ФОНД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2021 году</vt:lpstr>
      <vt:lpstr>Структура муниципальных программ Малиновского сельского поселения на 2021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2021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13096,5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</cp:lastModifiedBy>
  <cp:revision>282</cp:revision>
  <dcterms:created xsi:type="dcterms:W3CDTF">2015-12-04T10:25:22Z</dcterms:created>
  <dcterms:modified xsi:type="dcterms:W3CDTF">2021-01-07T02:59:31Z</dcterms:modified>
</cp:coreProperties>
</file>