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E6FF"/>
    <a:srgbClr val="53D2FF"/>
    <a:srgbClr val="5CC5FA"/>
    <a:srgbClr val="80E4FC"/>
    <a:srgbClr val="A4D8E6"/>
    <a:srgbClr val="93D8FB"/>
    <a:srgbClr val="7ACFFA"/>
    <a:srgbClr val="6FCEF9"/>
    <a:srgbClr val="89D5FB"/>
    <a:srgbClr val="F89E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378" autoAdjust="0"/>
    <p:restoredTop sz="94660"/>
  </p:normalViewPr>
  <p:slideViewPr>
    <p:cSldViewPr snapToGrid="0">
      <p:cViewPr>
        <p:scale>
          <a:sx n="114" d="100"/>
          <a:sy n="114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814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21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08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4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98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25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811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66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04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19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71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44CEA-524A-44E1-8125-3112CED70452}" type="datetimeFigureOut">
              <a:rPr lang="ru-RU" smtClean="0"/>
              <a:t>24.02.2021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85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560" y="58724"/>
            <a:ext cx="11694253" cy="5452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AE8DE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ru-RU" sz="1800" b="1" dirty="0"/>
              <a:t>Государственная социальная </a:t>
            </a:r>
            <a:r>
              <a:rPr lang="ru-RU" sz="1800" b="1" dirty="0" smtClean="0"/>
              <a:t>помощь на </a:t>
            </a:r>
            <a:r>
              <a:rPr lang="ru-RU" sz="1800" b="1" dirty="0"/>
              <a:t>основании социального контракта на </a:t>
            </a:r>
            <a:r>
              <a:rPr lang="ru-RU" sz="1800" b="1" dirty="0" smtClean="0"/>
              <a:t>мероприятие «осуществление ИП» </a:t>
            </a:r>
            <a:r>
              <a:rPr lang="ru-RU" sz="1200" b="1" i="1" dirty="0" smtClean="0"/>
              <a:t>дополнительную консультацию можно получить в органе социальной защиты  населения (КГКУ «ЦСПН») по месту жительства </a:t>
            </a:r>
            <a:r>
              <a:rPr lang="ru-RU" sz="1200" dirty="0"/>
              <a:t/>
            </a:r>
            <a:br>
              <a:rPr lang="ru-RU" sz="1200" dirty="0"/>
            </a:br>
            <a:endParaRPr lang="ru-RU" sz="1200" b="1" dirty="0">
              <a:solidFill>
                <a:schemeClr val="tx1">
                  <a:alpha val="63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7446" y="696286"/>
            <a:ext cx="7399090" cy="1232695"/>
          </a:xfrm>
          <a:prstGeom prst="roundRect">
            <a:avLst/>
          </a:prstGeom>
          <a:solidFill>
            <a:srgbClr val="FFEDB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1100" b="1" dirty="0" smtClean="0"/>
              <a:t>Предмет социального </a:t>
            </a:r>
            <a:r>
              <a:rPr lang="ru-RU" sz="1100" b="1" dirty="0"/>
              <a:t>контракта </a:t>
            </a:r>
            <a:r>
              <a:rPr lang="ru-RU" sz="1100" b="1" dirty="0" smtClean="0"/>
              <a:t>по мероприятию «поиск работы»</a:t>
            </a:r>
            <a:r>
              <a:rPr lang="ru-RU" sz="1100" dirty="0" smtClean="0"/>
              <a:t> -  соглашение </a:t>
            </a:r>
            <a:r>
              <a:rPr lang="ru-RU" sz="1100" dirty="0"/>
              <a:t>Сторон, в соответствии с которым </a:t>
            </a:r>
            <a:r>
              <a:rPr lang="ru-RU" sz="1100" dirty="0" smtClean="0"/>
              <a:t>КГКУ «ЦСПН» обязуется </a:t>
            </a:r>
            <a:r>
              <a:rPr lang="ru-RU" sz="1100" dirty="0"/>
              <a:t>оказать Заявителю государственную социальную помощь при реализации мероприятия по </a:t>
            </a:r>
            <a:r>
              <a:rPr lang="ru-RU" sz="1100" dirty="0" smtClean="0"/>
              <a:t>«осуществлению ИП», </a:t>
            </a:r>
            <a:r>
              <a:rPr lang="ru-RU" sz="1100" dirty="0"/>
              <a:t>а Заявитель (семья Заявителя) - предпринять активные действия по выполнению мероприятий, предусмотренных программой социальной адаптации, в </a:t>
            </a:r>
            <a:r>
              <a:rPr lang="ru-RU" sz="1100" dirty="0" smtClean="0"/>
              <a:t>целях осуществления </a:t>
            </a:r>
            <a:r>
              <a:rPr lang="ru-RU" sz="1100" dirty="0"/>
              <a:t>предпринимательской деятельности  в период действия социального контракта</a:t>
            </a:r>
            <a:r>
              <a:rPr lang="ru-RU" sz="1100" dirty="0" smtClean="0"/>
              <a:t>. </a:t>
            </a:r>
          </a:p>
          <a:p>
            <a:pPr marL="0" indent="0" algn="just">
              <a:buNone/>
            </a:pPr>
            <a:r>
              <a:rPr lang="ru-RU" sz="1100" b="1" u="sng" dirty="0" smtClean="0"/>
              <a:t>Программа </a:t>
            </a:r>
            <a:r>
              <a:rPr lang="ru-RU" sz="1100" b="1" u="sng" dirty="0"/>
              <a:t>социальной адаптации</a:t>
            </a:r>
            <a:r>
              <a:rPr lang="ru-RU" sz="1100" dirty="0"/>
              <a:t> - разработанные межведомственной комиссией совместно с гражданином мероприятия, которые направлены на преодоление им трудной жизненной ситуации, а также определенные такой программой виды, объем и порядок реализации этих мероприятий.</a:t>
            </a:r>
          </a:p>
          <a:p>
            <a:pPr marL="0" indent="0" algn="just">
              <a:buNone/>
            </a:pPr>
            <a:endParaRPr lang="ru-RU" sz="11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43574" y="2044746"/>
            <a:ext cx="3983663" cy="63475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малоимущие семьи;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</a:t>
            </a:r>
            <a:r>
              <a:rPr lang="ru-RU" sz="1200" dirty="0"/>
              <a:t>малоимущие одиноко проживающие </a:t>
            </a:r>
            <a:r>
              <a:rPr lang="ru-RU" sz="1200" dirty="0" smtClean="0"/>
              <a:t>граждане </a:t>
            </a:r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695406" y="2679497"/>
            <a:ext cx="705394" cy="1"/>
          </a:xfrm>
          <a:prstGeom prst="straightConnector1">
            <a:avLst/>
          </a:prstGeom>
          <a:ln>
            <a:noFill/>
            <a:tailEnd type="triangle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1635134" y="5581936"/>
            <a:ext cx="4060272" cy="1062145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1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Выплаты связанные с приобретением 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товаров, имущественных обязательств и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расходами 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за постановку на учет: не </a:t>
            </a:r>
            <a:r>
              <a:rPr lang="ru-RU" sz="1200" dirty="0"/>
              <a:t>&gt; 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250 000 р. </a:t>
            </a:r>
          </a:p>
          <a:p>
            <a:pPr algn="just"/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Выплаты </a:t>
            </a:r>
            <a:r>
              <a:rPr lang="ru-RU" sz="1200" b="1" dirty="0">
                <a:ea typeface="Tahoma" panose="020B0604030504040204" pitchFamily="34" charset="0"/>
                <a:cs typeface="Tahoma" panose="020B0604030504040204" pitchFamily="34" charset="0"/>
              </a:rPr>
              <a:t>связанные с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обучением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: оплата услуг обучения не </a:t>
            </a:r>
            <a:r>
              <a:rPr lang="ru-RU" sz="1200" dirty="0" smtClean="0"/>
              <a:t>&gt; 30 </a:t>
            </a:r>
            <a:r>
              <a:rPr lang="ru-RU" sz="1200" dirty="0" err="1" smtClean="0"/>
              <a:t>тыс.р</a:t>
            </a:r>
            <a:r>
              <a:rPr lang="ru-RU" sz="1200" dirty="0" smtClean="0"/>
              <a:t>.</a:t>
            </a:r>
            <a:endParaRPr lang="ru-RU" sz="1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357145" y="2139193"/>
            <a:ext cx="4672669" cy="3213469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dirty="0" smtClean="0"/>
              <a:t>1. Заявление;</a:t>
            </a:r>
          </a:p>
          <a:p>
            <a:pPr algn="just"/>
            <a:r>
              <a:rPr lang="ru-RU" sz="1100" dirty="0" smtClean="0"/>
              <a:t>2. Паспорт гражданина РФ (в случае его отсутствия - временное удостоверение личности гражданина РФ).</a:t>
            </a:r>
          </a:p>
          <a:p>
            <a:pPr algn="just"/>
            <a:r>
              <a:rPr lang="ru-RU" sz="1100" dirty="0" smtClean="0"/>
              <a:t>В случае обращения малоимущей семьи - паспорт гражданина Российской Федерации (в случае его отсутствия - временное удостоверение личности гражданина Российской Федерации) каждого члена семьи заявителя;</a:t>
            </a:r>
          </a:p>
          <a:p>
            <a:pPr algn="just"/>
            <a:r>
              <a:rPr lang="ru-RU" sz="1100" dirty="0" smtClean="0"/>
              <a:t>3. Документы, подтверждающие доходы заявителя и каждого члена его семьи за три последних месяца</a:t>
            </a:r>
            <a:r>
              <a:rPr lang="ru-RU" sz="1100" b="1" dirty="0" smtClean="0"/>
              <a:t>,</a:t>
            </a:r>
            <a:r>
              <a:rPr lang="ru-RU" sz="1100" dirty="0" smtClean="0"/>
              <a:t> предшествующих месяцу обращения, в соответствии с видами доходов, утвержденных постановлением Правительства Российской Федерации № 512; </a:t>
            </a:r>
          </a:p>
          <a:p>
            <a:pPr algn="just"/>
            <a:r>
              <a:rPr lang="ru-RU" sz="1100" dirty="0" smtClean="0"/>
              <a:t>4</a:t>
            </a:r>
            <a:r>
              <a:rPr lang="ru-RU" sz="1100" dirty="0"/>
              <a:t>. Согласие на обработку персональных данных несовершеннолетних лиц, зарегистрированных совместно с заявителем;</a:t>
            </a:r>
          </a:p>
          <a:p>
            <a:pPr algn="just"/>
            <a:r>
              <a:rPr lang="ru-RU" sz="1100" dirty="0"/>
              <a:t>5. </a:t>
            </a:r>
            <a:r>
              <a:rPr lang="ru-RU" sz="1100" dirty="0" smtClean="0"/>
              <a:t>Свидетельство </a:t>
            </a:r>
            <a:r>
              <a:rPr lang="ru-RU" sz="1100" dirty="0"/>
              <a:t>о рождении ребенка (детей) (в случае обращения малоимущей семьи, имеющей несовершеннолетних детей </a:t>
            </a:r>
            <a:r>
              <a:rPr lang="ru-RU" sz="1100" dirty="0" smtClean="0"/>
              <a:t>и регистрации </a:t>
            </a:r>
            <a:r>
              <a:rPr lang="ru-RU" sz="1100" dirty="0"/>
              <a:t>записи акта о рождении ребенка за пределами </a:t>
            </a:r>
            <a:r>
              <a:rPr lang="ru-RU" sz="1100" dirty="0" smtClean="0"/>
              <a:t>Российской Федерации). </a:t>
            </a:r>
            <a:endParaRPr lang="ru-RU" sz="11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543574" y="4186106"/>
            <a:ext cx="4085439" cy="1325461"/>
          </a:xfrm>
          <a:prstGeom prst="roundRect">
            <a:avLst>
              <a:gd name="adj" fmla="val 33314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100" dirty="0"/>
              <a:t>встать на учет в качестве </a:t>
            </a:r>
            <a:r>
              <a:rPr lang="ru-RU" sz="1100" dirty="0" smtClean="0"/>
              <a:t>ИП или </a:t>
            </a:r>
            <a:r>
              <a:rPr lang="ru-RU" sz="1100" dirty="0"/>
              <a:t>налогоплательщика налога на профессиональный </a:t>
            </a:r>
            <a:r>
              <a:rPr lang="ru-RU" sz="1100" dirty="0" smtClean="0"/>
              <a:t>доход;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100" dirty="0" smtClean="0"/>
              <a:t>составить бизнес – план;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100" dirty="0" smtClean="0"/>
              <a:t>приобрести </a:t>
            </a:r>
            <a:r>
              <a:rPr lang="ru-RU" sz="1100" dirty="0"/>
              <a:t>основные средства, материально-производственные запасы, </a:t>
            </a:r>
            <a:r>
              <a:rPr lang="ru-RU" sz="1100" dirty="0" smtClean="0"/>
              <a:t>имущественные </a:t>
            </a:r>
            <a:r>
              <a:rPr lang="ru-RU" sz="1100" dirty="0"/>
              <a:t>обязательства (не более 15 </a:t>
            </a:r>
            <a:r>
              <a:rPr lang="ru-RU" sz="1100" dirty="0" smtClean="0"/>
              <a:t>процентов), понести расходы связанные с постановкой на учет (не более 5 %)  </a:t>
            </a:r>
            <a:endParaRPr lang="ru-RU" sz="1100" dirty="0"/>
          </a:p>
          <a:p>
            <a:pPr algn="ctr"/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617204" y="5436066"/>
            <a:ext cx="4412610" cy="131984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100" dirty="0" smtClean="0"/>
              <a:t>1. Подать </a:t>
            </a:r>
            <a:r>
              <a:rPr lang="ru-RU" sz="1100" dirty="0"/>
              <a:t>заявление и пакет документов через МФЦ в органы социальной защиты.</a:t>
            </a:r>
          </a:p>
          <a:p>
            <a:pPr algn="just"/>
            <a:r>
              <a:rPr lang="ru-RU" sz="1100" dirty="0"/>
              <a:t>2. Разработать совместно с межведомственной комиссией индивидуальную программу  социальной адаптации. </a:t>
            </a:r>
          </a:p>
          <a:p>
            <a:pPr algn="just"/>
            <a:r>
              <a:rPr lang="ru-RU" sz="1100" dirty="0"/>
              <a:t>3. Заключить социальный контракт.</a:t>
            </a:r>
          </a:p>
          <a:p>
            <a:pPr algn="just"/>
            <a:r>
              <a:rPr lang="ru-RU" sz="1100" dirty="0"/>
              <a:t>4. Выполнять мероприятия программы социальной адаптации и обязанности, установленные социальным контрактом.</a:t>
            </a:r>
          </a:p>
          <a:p>
            <a:pPr algn="just"/>
            <a:r>
              <a:rPr lang="ru-RU" sz="1100" dirty="0"/>
              <a:t>5. Предоставлять </a:t>
            </a:r>
            <a:r>
              <a:rPr lang="ru-RU" sz="1100" dirty="0" smtClean="0"/>
              <a:t>отчетность и документы.</a:t>
            </a:r>
            <a:endParaRPr lang="ru-RU" sz="1100" dirty="0"/>
          </a:p>
        </p:txBody>
      </p:sp>
      <p:sp>
        <p:nvSpPr>
          <p:cNvPr id="26" name="Объект 3"/>
          <p:cNvSpPr txBox="1">
            <a:spLocks/>
          </p:cNvSpPr>
          <p:nvPr/>
        </p:nvSpPr>
        <p:spPr>
          <a:xfrm>
            <a:off x="7617204" y="704675"/>
            <a:ext cx="1060523" cy="1174459"/>
          </a:xfrm>
          <a:prstGeom prst="roundRect">
            <a:avLst/>
          </a:prstGeom>
          <a:solidFill>
            <a:srgbClr val="F89E8C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Срок действия СК</a:t>
            </a:r>
          </a:p>
        </p:txBody>
      </p:sp>
      <p:sp>
        <p:nvSpPr>
          <p:cNvPr id="30" name="Объект 3"/>
          <p:cNvSpPr txBox="1">
            <a:spLocks/>
          </p:cNvSpPr>
          <p:nvPr/>
        </p:nvSpPr>
        <p:spPr>
          <a:xfrm>
            <a:off x="8791662" y="704674"/>
            <a:ext cx="3238151" cy="125834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/>
              <a:t>не более чем на </a:t>
            </a:r>
            <a:r>
              <a:rPr lang="ru-RU" sz="1200" dirty="0" smtClean="0"/>
              <a:t>12 </a:t>
            </a:r>
            <a:r>
              <a:rPr lang="ru-RU" sz="1200" dirty="0"/>
              <a:t>месяцев </a:t>
            </a:r>
          </a:p>
          <a:p>
            <a:pPr algn="just"/>
            <a:r>
              <a:rPr lang="ru-RU" sz="1200" dirty="0" smtClean="0"/>
              <a:t>может </a:t>
            </a:r>
            <a:r>
              <a:rPr lang="ru-RU" sz="1200" dirty="0"/>
              <a:t>быть </a:t>
            </a:r>
            <a:r>
              <a:rPr lang="ru-RU" sz="1200" dirty="0" smtClean="0"/>
              <a:t>продлен, </a:t>
            </a:r>
            <a:r>
              <a:rPr lang="ru-RU" sz="1200" dirty="0"/>
              <a:t>но не более чем на половину срока </a:t>
            </a:r>
            <a:r>
              <a:rPr lang="ru-RU" sz="1200" dirty="0" smtClean="0"/>
              <a:t>ранее заключенного СК</a:t>
            </a:r>
            <a:endParaRPr lang="ru-RU" sz="17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771626" y="5436066"/>
            <a:ext cx="1501629" cy="1327833"/>
          </a:xfrm>
          <a:prstGeom prst="roundRect">
            <a:avLst/>
          </a:prstGeom>
          <a:solidFill>
            <a:srgbClr val="80E4F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Действия для граждан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695406" y="2214696"/>
            <a:ext cx="1577849" cy="3058610"/>
          </a:xfrm>
          <a:prstGeom prst="roundRect">
            <a:avLst/>
          </a:prstGeom>
          <a:solidFill>
            <a:srgbClr val="9FE6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Обязательные документы </a:t>
            </a:r>
            <a:r>
              <a:rPr lang="ru-RU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назначения ГСП по СК</a:t>
            </a:r>
          </a:p>
          <a:p>
            <a:pPr algn="ctr"/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543574" y="2818701"/>
            <a:ext cx="3983663" cy="1275127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среднедушевой </a:t>
            </a:r>
            <a:r>
              <a:rPr lang="ru-RU" sz="1200" dirty="0"/>
              <a:t>доход семьи (одиноко проживающего гражданина) ниже величины прожиточного минимума, установленного в Приморском крае (ВПМ определяется по социально-демографическим группам);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проживание на </a:t>
            </a:r>
            <a:r>
              <a:rPr lang="ru-RU" sz="1200" dirty="0"/>
              <a:t>территории Приморского </a:t>
            </a:r>
            <a:r>
              <a:rPr lang="ru-RU" sz="1200" dirty="0" smtClean="0"/>
              <a:t>края</a:t>
            </a:r>
            <a:endParaRPr lang="ru-RU" sz="1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280" y="2044745"/>
            <a:ext cx="1367404" cy="773956"/>
          </a:xfrm>
          <a:prstGeom prst="roundRect">
            <a:avLst/>
          </a:prstGeom>
          <a:solidFill>
            <a:srgbClr val="5CC5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Кто может быть участником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92281" y="2927758"/>
            <a:ext cx="1367403" cy="1166069"/>
          </a:xfrm>
          <a:prstGeom prst="roundRect">
            <a:avLst/>
          </a:prstGeom>
          <a:solidFill>
            <a:srgbClr val="53D2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назначения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92281" y="4244829"/>
            <a:ext cx="1367403" cy="1107833"/>
          </a:xfrm>
          <a:prstGeom prst="roundRect">
            <a:avLst/>
          </a:prstGeom>
          <a:solidFill>
            <a:srgbClr val="80E4FC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получения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92281" y="5581936"/>
            <a:ext cx="1367403" cy="936310"/>
          </a:xfrm>
          <a:prstGeom prst="roundRect">
            <a:avLst/>
          </a:prstGeom>
          <a:solidFill>
            <a:srgbClr val="A4D8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Размер и период выплаты, в том числе в связи с обучением</a:t>
            </a:r>
            <a:endParaRPr lang="ru-RU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19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онкие сплошные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349</TotalTime>
  <Words>414</Words>
  <Application>Microsoft Office PowerPoint</Application>
  <PresentationFormat>Произвольный</PresentationFormat>
  <Paragraphs>36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Государственная социальная помощь на основании социального контракта на мероприятие «осуществление ИП» дополнительную консультацию можно получить в органе социальной защиты  населения (КГКУ «ЦСПН») по месту жительства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связи с введением на территории Приморского края режима повышенной готовности на основании постановления Губернатора Приморского края от 18.03.2020 № 21-пг  «О мерах по предотвращению распространения на территории Приморского края новой коронавирусной инфекции (COVID-2019)» продлено беззаявительное предоставление мер социальной поддержки</dc:title>
  <dc:creator>Ульзутуева Наталья Евгеньевна</dc:creator>
  <cp:lastModifiedBy>Васильева</cp:lastModifiedBy>
  <cp:revision>60</cp:revision>
  <cp:lastPrinted>2020-11-02T02:56:51Z</cp:lastPrinted>
  <dcterms:created xsi:type="dcterms:W3CDTF">2020-10-29T02:15:42Z</dcterms:created>
  <dcterms:modified xsi:type="dcterms:W3CDTF">2021-02-24T02:20:24Z</dcterms:modified>
</cp:coreProperties>
</file>