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9" r:id="rId4"/>
    <p:sldId id="263" r:id="rId5"/>
    <p:sldId id="275" r:id="rId6"/>
    <p:sldId id="264" r:id="rId7"/>
    <p:sldId id="276" r:id="rId8"/>
    <p:sldId id="258" r:id="rId9"/>
    <p:sldId id="266" r:id="rId10"/>
    <p:sldId id="265" r:id="rId11"/>
    <p:sldId id="261" r:id="rId12"/>
    <p:sldId id="267" r:id="rId13"/>
    <p:sldId id="268" r:id="rId14"/>
    <p:sldId id="269" r:id="rId15"/>
    <p:sldId id="277" r:id="rId16"/>
    <p:sldId id="270" r:id="rId17"/>
    <p:sldId id="260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title>
      <c:tx>
        <c:rich>
          <a:bodyPr/>
          <a:lstStyle/>
          <a:p>
            <a:pPr>
              <a:defRPr/>
            </a:pPr>
            <a:r>
              <a:rPr lang="ru-RU"/>
              <a:t>Доходы всего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655523628930196"/>
          <c:y val="0.11916939476658162"/>
          <c:w val="0.89344476371069814"/>
          <c:h val="0.458127713933223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1.9524199652828565E-2"/>
                  <c:y val="-4.7118959620096518E-2"/>
                </c:manualLayout>
              </c:layout>
              <c:showVal val="1"/>
            </c:dLbl>
            <c:dLbl>
              <c:idx val="1"/>
              <c:layout>
                <c:manualLayout>
                  <c:x val="2.6057513874633838E-2"/>
                  <c:y val="-4.6474199967477786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2737543029918E-2"/>
                </c:manualLayout>
              </c:layout>
              <c:showVal val="1"/>
            </c:dLbl>
            <c:dLbl>
              <c:idx val="3"/>
              <c:layout>
                <c:manualLayout>
                  <c:x val="3.0441020881581586E-3"/>
                  <c:y val="-3.500271477748476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Факт 2021 г</c:v>
                </c:pt>
                <c:pt idx="1">
                  <c:v>Первоначальный план 2022 г</c:v>
                </c:pt>
                <c:pt idx="2">
                  <c:v>Уточненный план 2022 г</c:v>
                </c:pt>
                <c:pt idx="3">
                  <c:v>Факт 2022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10008.299999999997</c:v>
                </c:pt>
                <c:pt idx="1">
                  <c:v>12972.1</c:v>
                </c:pt>
                <c:pt idx="2">
                  <c:v>12884.6</c:v>
                </c:pt>
                <c:pt idx="3">
                  <c:v>12917.1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24582528"/>
        <c:axId val="128299392"/>
        <c:axId val="0"/>
      </c:bar3DChart>
      <c:catAx>
        <c:axId val="124582528"/>
        <c:scaling>
          <c:orientation val="minMax"/>
        </c:scaling>
        <c:axPos val="b"/>
        <c:majorTickMark val="none"/>
        <c:tickLblPos val="nextTo"/>
        <c:crossAx val="128299392"/>
        <c:crosses val="autoZero"/>
        <c:auto val="1"/>
        <c:lblAlgn val="ctr"/>
        <c:lblOffset val="100"/>
      </c:catAx>
      <c:valAx>
        <c:axId val="128299392"/>
        <c:scaling>
          <c:orientation val="minMax"/>
        </c:scaling>
        <c:delete val="1"/>
        <c:axPos val="l"/>
        <c:numFmt formatCode="General" sourceLinked="1"/>
        <c:tickLblPos val="none"/>
        <c:crossAx val="1245825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57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795.8</c:v>
                </c:pt>
                <c:pt idx="1">
                  <c:v>1105.0999999999999</c:v>
                </c:pt>
                <c:pt idx="2">
                  <c:v>11016.1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599937E-2"/>
          <c:y val="4.5485378167857797E-2"/>
          <c:w val="0.82451003833712522"/>
          <c:h val="0.25937032128705362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1.5882163886552295E-2"/>
          <c:w val="0.96088347262686113"/>
          <c:h val="0.8061103880873903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3438736507909376E-2"/>
                  <c:y val="-0.102710313933372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1114,5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6662470195619354E-2"/>
                  <c:y val="-0.1087292384179536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1105,1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1281.5</c:v>
                </c:pt>
                <c:pt idx="1">
                  <c:v>795.8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4.2396464495397981E-2"/>
                  <c:y val="0.128913999634961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1281,5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5963466666096931E-2"/>
                  <c:y val="0.128913999634961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795,8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1114.5</c:v>
                </c:pt>
                <c:pt idx="1">
                  <c:v>1105.0999999999999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3742020117422848E-2"/>
                  <c:y val="-4.18503405459656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7612,3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046161537606954E-2"/>
                  <c:y val="-4.48396505849632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11016,1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7612.3</c:v>
                </c:pt>
                <c:pt idx="1">
                  <c:v>11016.1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96882816"/>
        <c:axId val="196884352"/>
        <c:axId val="173086912"/>
      </c:bar3DChart>
      <c:catAx>
        <c:axId val="196882816"/>
        <c:scaling>
          <c:orientation val="minMax"/>
        </c:scaling>
        <c:axPos val="b"/>
        <c:majorTickMark val="none"/>
        <c:tickLblPos val="nextTo"/>
        <c:crossAx val="196884352"/>
        <c:crosses val="autoZero"/>
        <c:auto val="1"/>
        <c:lblAlgn val="ctr"/>
        <c:lblOffset val="100"/>
      </c:catAx>
      <c:valAx>
        <c:axId val="196884352"/>
        <c:scaling>
          <c:orientation val="minMax"/>
        </c:scaling>
        <c:delete val="1"/>
        <c:axPos val="l"/>
        <c:numFmt formatCode="General" sourceLinked="1"/>
        <c:tickLblPos val="none"/>
        <c:crossAx val="196882816"/>
        <c:crosses val="autoZero"/>
        <c:crossBetween val="between"/>
      </c:valAx>
      <c:serAx>
        <c:axId val="173086912"/>
        <c:scaling>
          <c:orientation val="minMax"/>
        </c:scaling>
        <c:delete val="1"/>
        <c:axPos val="b"/>
        <c:tickLblPos val="none"/>
        <c:crossAx val="196884352"/>
        <c:crosses val="autoZero"/>
      </c:ser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2646410584449276E-2"/>
          <c:y val="0.13906080116339284"/>
          <c:w val="0.96088347262686113"/>
          <c:h val="0.7221250118658616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557004369545076E-2"/>
                  <c:y val="-0.38236946418951351"/>
                </c:manualLayout>
              </c:layout>
              <c:showVal val="1"/>
            </c:dLbl>
            <c:dLbl>
              <c:idx val="1"/>
              <c:layout>
                <c:manualLayout>
                  <c:x val="2.5810333000716536E-2"/>
                  <c:y val="-0.35043171303817394"/>
                </c:manualLayout>
              </c:layout>
              <c:showVal val="1"/>
            </c:dLbl>
            <c:dLbl>
              <c:idx val="2"/>
              <c:layout>
                <c:manualLayout>
                  <c:x val="1.8963107055383246E-2"/>
                  <c:y val="-0.34998522176781194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Фактическое исполнение 2021 г</c:v>
                </c:pt>
                <c:pt idx="1">
                  <c:v>Уточненный план 2022 г</c:v>
                </c:pt>
                <c:pt idx="2">
                  <c:v>Фактическое исполнение 2022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9822.6</c:v>
                </c:pt>
                <c:pt idx="1">
                  <c:v>12840.4</c:v>
                </c:pt>
                <c:pt idx="2">
                  <c:v>12640.4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Фактическое исполнение 2021 г</c:v>
                </c:pt>
                <c:pt idx="1">
                  <c:v>Уточненный план 2022 г</c:v>
                </c:pt>
                <c:pt idx="2">
                  <c:v>Фактическое исполнение 2022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2">
                  <c:v>2.4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95871872"/>
        <c:axId val="195873408"/>
        <c:axId val="0"/>
      </c:bar3DChart>
      <c:catAx>
        <c:axId val="195871872"/>
        <c:scaling>
          <c:orientation val="minMax"/>
        </c:scaling>
        <c:axPos val="b"/>
        <c:majorTickMark val="none"/>
        <c:tickLblPos val="nextTo"/>
        <c:crossAx val="195873408"/>
        <c:crosses val="autoZero"/>
        <c:auto val="1"/>
        <c:lblAlgn val="ctr"/>
        <c:lblOffset val="100"/>
      </c:catAx>
      <c:valAx>
        <c:axId val="195873408"/>
        <c:scaling>
          <c:orientation val="minMax"/>
        </c:scaling>
        <c:delete val="1"/>
        <c:axPos val="l"/>
        <c:numFmt formatCode="General" sourceLinked="1"/>
        <c:tickLblPos val="none"/>
        <c:crossAx val="1958718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2021 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306"/>
          <c:y val="2.351590564011408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explosion val="0"/>
          </c:dPt>
          <c:dPt>
            <c:idx val="1"/>
            <c:explosion val="18"/>
          </c:dPt>
          <c:dLbls>
            <c:dLbl>
              <c:idx val="0"/>
              <c:layout>
                <c:manualLayout>
                  <c:x val="-0.18363978702066144"/>
                  <c:y val="-1.44105200432275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37,9%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4866264859460071"/>
                  <c:y val="-1.33217180073085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62,1%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37.9</c:v>
                </c:pt>
                <c:pt idx="1">
                  <c:v>62.1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</a:t>
            </a:r>
            <a:r>
              <a:rPr lang="ru-RU" sz="1600" b="1" dirty="0" smtClean="0">
                <a:solidFill>
                  <a:srgbClr val="00B050"/>
                </a:solidFill>
                <a:effectLst/>
              </a:rPr>
              <a:t>2022 </a:t>
            </a:r>
            <a:r>
              <a:rPr lang="ru-RU" sz="1600" b="1" dirty="0" smtClean="0">
                <a:solidFill>
                  <a:srgbClr val="00B050"/>
                </a:solidFill>
                <a:effectLst/>
              </a:rPr>
              <a:t>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306"/>
          <c:y val="2.351590564011408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explosion val="0"/>
          </c:dPt>
          <c:dPt>
            <c:idx val="1"/>
            <c:explosion val="18"/>
          </c:dPt>
          <c:dLbls>
            <c:dLbl>
              <c:idx val="0"/>
              <c:layout>
                <c:manualLayout>
                  <c:x val="-0.18363978702066144"/>
                  <c:y val="-1.44105200432275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46,2%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1251551491982051"/>
                  <c:y val="2.20523742975926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46.2</c:v>
                </c:pt>
                <c:pt idx="1">
                  <c:v>53.8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Исполнено в 2021 г.</c:v>
                </c:pt>
                <c:pt idx="1">
                  <c:v>Исполнено в 2022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3723.8</c:v>
                </c:pt>
                <c:pt idx="1">
                  <c:v>5934.9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деятельности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Исполнено в 2021 г.</c:v>
                </c:pt>
                <c:pt idx="1">
                  <c:v>Исполнено в 2022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6098.8</c:v>
                </c:pt>
                <c:pt idx="1">
                  <c:v>6905.5</c:v>
                </c:pt>
              </c:numCache>
            </c:numRef>
          </c:val>
        </c:ser>
        <c:gapWidth val="100"/>
        <c:shape val="cylinder"/>
        <c:axId val="191450112"/>
        <c:axId val="191456000"/>
        <c:axId val="0"/>
      </c:bar3DChart>
      <c:catAx>
        <c:axId val="191450112"/>
        <c:scaling>
          <c:orientation val="minMax"/>
        </c:scaling>
        <c:axPos val="b"/>
        <c:numFmt formatCode="General" sourceLinked="1"/>
        <c:tickLblPos val="nextTo"/>
        <c:crossAx val="191456000"/>
        <c:crosses val="autoZero"/>
        <c:auto val="1"/>
        <c:lblAlgn val="ctr"/>
        <c:lblOffset val="100"/>
      </c:catAx>
      <c:valAx>
        <c:axId val="191456000"/>
        <c:scaling>
          <c:orientation val="minMax"/>
        </c:scaling>
        <c:axPos val="l"/>
        <c:majorGridlines/>
        <c:numFmt formatCode="0%" sourceLinked="1"/>
        <c:tickLblPos val="nextTo"/>
        <c:crossAx val="1914501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0.44037</cdr:x>
      <cdr:y>0.15094</cdr:y>
    </cdr:from>
    <cdr:to>
      <cdr:x>0.60379</cdr:x>
      <cdr:y>0.33256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6384" y="576064"/>
          <a:ext cx="1282662" cy="693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Малиновского сельского поселения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Дальнереченского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муниципального района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 2022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СРАВНИТЕЛЬНЫЙ АНАЛИЗ РАСХОДОВ БЮДЖЕТА </a:t>
            </a:r>
            <a:r>
              <a:rPr lang="ru-RU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МАЛИНОВСКОГО СЕЛЬСКОГО ПОСЕЛЕНИЯ ЗА </a:t>
            </a:r>
            <a:r>
              <a:rPr lang="ru-RU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2021, 2022  </a:t>
            </a:r>
            <a:r>
              <a:rPr lang="ru-RU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ГОДЫ (тыс. руб.)</a:t>
            </a:r>
            <a:endParaRPr lang="ru-RU" b="1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770967995"/>
              </p:ext>
            </p:extLst>
          </p:nvPr>
        </p:nvGraphicFramePr>
        <p:xfrm>
          <a:off x="827584" y="980728"/>
          <a:ext cx="78488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869160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" dirty="0">
                <a:solidFill>
                  <a:srgbClr val="000000"/>
                </a:solidFill>
                <a:latin typeface="Times New Roman"/>
              </a:rPr>
              <a:t>Расходы бюджета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2022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 составили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12640,4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тыс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. рублей. По сравнению с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2021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годом расходы бюджета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увеличились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2817,8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тыс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. рублей или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28,7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%. Уменьшение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расходов по общегосударственным вопросам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7,1%; увеличение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расходов по национальной экономике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98,6%;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жилищно-коммунальное хозяйство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увеличение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80,9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%;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национальная оборона 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увеличение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10,0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%.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По разделу культура по сравнению с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2021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г. в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2022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году расходы увеличились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19,5%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МУНИЦИПАЛЬНЫХ ПРОГРАММ 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2022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ГОД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6292869"/>
              </p:ext>
            </p:extLst>
          </p:nvPr>
        </p:nvGraphicFramePr>
        <p:xfrm>
          <a:off x="179512" y="1412776"/>
          <a:ext cx="8640960" cy="46569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5934900,44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5934900,44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Малиновского сельского поселения на 2020 – 2024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520000,0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520000,0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 на территории Малиновского сельского поселения на 2020 -2024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390000,0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390000,0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Малиновского сельского поселения на 2020-2024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1544596,44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1544596,44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 Малиновском сельском поселении на 2018 – 2024 годы»</a:t>
                      </a: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3480304,0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3480304,0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«Развитие  и сохранение культуры на территории Малиновского сельского поселения на 2020-2024 годы»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3246145"/>
              </p:ext>
            </p:extLst>
          </p:nvPr>
        </p:nvGraphicFramePr>
        <p:xfrm>
          <a:off x="179512" y="1916831"/>
          <a:ext cx="8640960" cy="37618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1544596,44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1544596,44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1298503,44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1298503,44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культуры», в том числе: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246093,0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246093,0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на приобретение муниципальными учреждениями имущества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костюмы</a:t>
                      </a:r>
                      <a:r>
                        <a:rPr lang="ru-RU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сценические, обувь сценическая, спортивный инвентарь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246093,0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246093,0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«Пожарная безопасность на территории Малиновского сельского поселения на 2020-2024 годы»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9309554"/>
              </p:ext>
            </p:extLst>
          </p:nvPr>
        </p:nvGraphicFramePr>
        <p:xfrm>
          <a:off x="179512" y="1892384"/>
          <a:ext cx="8856984" cy="463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390000,0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390000,0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материального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стимулирования членов добровольной пожарной охраны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первичных  мер пожарной безопасности»,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-противопожарная опашка населенных пунктов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137600,0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137600,0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источников противопожарного водоснабжения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63412,0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63412,0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-приобретение первичных средств пожаротушения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158988,0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158988,0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67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изготовление печатной продукции с основными требованиями норм пожарной безопасности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«Благоустройство территории Малиновского сельского поселения на 2020-2024 годы»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6547249"/>
              </p:ext>
            </p:extLst>
          </p:nvPr>
        </p:nvGraphicFramePr>
        <p:xfrm>
          <a:off x="192571" y="1806951"/>
          <a:ext cx="8856984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520000,0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520000,0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Малиновского сельского поселения»,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168221,0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168221,0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-уличное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освещение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86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-закуп светильников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168221,0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168221,0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«Прочее благоустройство территории МСП»,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351779,0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351779,0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-удаление сухостойных деревьев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-сезонное содержание  общественной территории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131779,0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131779,0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49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скашивание травы в летний период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«Формирование современной городской среды в Малиновском сельском поселении на 2018-2024 годы» (РУБ.)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6547249"/>
              </p:ext>
            </p:extLst>
          </p:nvPr>
        </p:nvGraphicFramePr>
        <p:xfrm>
          <a:off x="192571" y="908721"/>
          <a:ext cx="8856984" cy="5914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15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3480304,0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3480304,0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272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«Обустройство</a:t>
                      </a:r>
                      <a:r>
                        <a:rPr lang="ru-RU" sz="12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 массового отдыха</a:t>
                      </a:r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724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по оплате договоров на выполнение работ, оказание услуг, приобретение основных</a:t>
                      </a:r>
                      <a:r>
                        <a:rPr lang="ru-RU" sz="12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 и материальных запасов, связанных с проведением мероприятий по обустройству мест массового отдыха</a:t>
                      </a:r>
                      <a:endParaRPr lang="ru-RU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общественных территорий Малиновского сельского</a:t>
                      </a:r>
                      <a:r>
                        <a:rPr lang="ru-RU" sz="12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поселения</a:t>
                      </a:r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3080304,0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3080304,0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523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по оплате договоров на выполнение работ, оказание услуг, приобретение основных</a:t>
                      </a:r>
                      <a:r>
                        <a:rPr lang="ru-RU" sz="12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 и материальных запасов, связанных с проведением мероприятий по благоустройству территорий детских и спортивных </a:t>
                      </a:r>
                      <a:r>
                        <a:rPr lang="ru-RU" sz="12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площадок, дворовых и общественных территорий за счет средств краевого бюджета</a:t>
                      </a:r>
                      <a:endParaRPr lang="ru-RU" sz="12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68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по оплате договоров на выполнение работ, оказание услуг, приобретение основных</a:t>
                      </a:r>
                      <a:r>
                        <a:rPr lang="ru-RU" sz="12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 и материальных запасов, связанных с проведением мероприятий по благоустройству территорий детских и спортивных площадок, дворовых и общественных территорий за счет средств  бюджета поселения</a:t>
                      </a:r>
                      <a:endParaRPr lang="ru-RU" sz="12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33167,44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33167,44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проектно сметная документация на устройство детских и спортивных площадок</a:t>
                      </a:r>
                    </a:p>
                    <a:p>
                      <a:endParaRPr lang="ru-RU" sz="12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47136,56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47136,56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РАСХОДЫ БЮДЖЕТА </a:t>
            </a:r>
            <a:r>
              <a:rPr lang="ru-RU" sz="1600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МАЛИНОВСКОГО СЕЛЬСКОГО ПОСЕЛЕНИЯ НА </a:t>
            </a: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РЕАЛИЗАЦИЮ МУНИЦИПАЛЬНЫХ ПРОГРАММ ЗА </a:t>
            </a:r>
            <a:r>
              <a:rPr lang="ru-RU" sz="1600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2021-2022 </a:t>
            </a: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ГОДЫ, ТЫС.РУБЛЕЙ.</a:t>
            </a:r>
            <a:endParaRPr lang="ru-RU" sz="1600" b="1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4006495258"/>
              </p:ext>
            </p:extLst>
          </p:nvPr>
        </p:nvGraphicFramePr>
        <p:xfrm>
          <a:off x="5292080" y="3717032"/>
          <a:ext cx="366882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701115956"/>
              </p:ext>
            </p:extLst>
          </p:nvPr>
        </p:nvGraphicFramePr>
        <p:xfrm>
          <a:off x="5148064" y="692696"/>
          <a:ext cx="38884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70344808"/>
              </p:ext>
            </p:extLst>
          </p:nvPr>
        </p:nvGraphicFramePr>
        <p:xfrm>
          <a:off x="251520" y="584775"/>
          <a:ext cx="5184576" cy="601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919008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Малиновского сельского поселения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Телефон: 8 (42356) 46117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E-</a:t>
            </a:r>
            <a:r>
              <a:rPr lang="ru-RU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mail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adm-malinovo@yandex.ru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357562"/>
            <a:ext cx="1141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857628"/>
            <a:ext cx="1688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70000" contrast="-70000"/>
            </a:blip>
            <a:tile tx="0" ty="0" sx="100000" sy="100000" flip="none" algn="tl"/>
          </a:blipFill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Малиновского сельского поселения!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i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Малиновского сельского поселения </a:t>
            </a:r>
            <a:r>
              <a:rPr lang="ru-RU" sz="2800" b="1" i="1" dirty="0" err="1" smtClean="0">
                <a:solidFill>
                  <a:srgbClr val="34411B"/>
                </a:solidFill>
              </a:rPr>
              <a:t>Дальнереченского</a:t>
            </a:r>
            <a:r>
              <a:rPr lang="ru-RU" sz="2800" b="1" i="1" dirty="0" smtClean="0">
                <a:solidFill>
                  <a:srgbClr val="34411B"/>
                </a:solidFill>
              </a:rPr>
              <a:t> муниципального  района за 2022 год.</a:t>
            </a:r>
          </a:p>
          <a:p>
            <a:pPr algn="just"/>
            <a:r>
              <a:rPr lang="ru-RU" sz="2800" b="1" i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190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ИСПОЛНЕНИЕ БЮДЖЕТА МАЛИНОВСКОГО СЕЛЬСКОГО ПОСЕЛЕНИЯ ЗА 2022 ГОД ПО ДОХОДАМ (ТЫС.РУБ.)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984973537"/>
              </p:ext>
            </p:extLst>
          </p:nvPr>
        </p:nvGraphicFramePr>
        <p:xfrm>
          <a:off x="179512" y="1052736"/>
          <a:ext cx="48965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896327797"/>
              </p:ext>
            </p:extLst>
          </p:nvPr>
        </p:nvGraphicFramePr>
        <p:xfrm>
          <a:off x="4495530" y="1916832"/>
          <a:ext cx="464847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ИСПОЛНЕНИЕ ОСНОВНЫХ ДОХОДНЫХ ИСТОЧНИКОВ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ЗА 2022 ГОД (ТЫС.РУБ.)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5973367"/>
              </p:ext>
            </p:extLst>
          </p:nvPr>
        </p:nvGraphicFramePr>
        <p:xfrm>
          <a:off x="251520" y="1091564"/>
          <a:ext cx="8712968" cy="5211394"/>
        </p:xfrm>
        <a:graphic>
          <a:graphicData uri="http://schemas.openxmlformats.org/drawingml/2006/table">
            <a:tbl>
              <a:tblPr/>
              <a:tblGrid>
                <a:gridCol w="4799478"/>
                <a:gridCol w="959822"/>
                <a:gridCol w="885991"/>
                <a:gridCol w="1033653"/>
                <a:gridCol w="1034024"/>
              </a:tblGrid>
              <a:tr h="602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      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к уточненному бюджету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  всего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775,8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795,8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180,4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195,1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179,7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368,0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363,2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1105,5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1092,7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1105,1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аренды имущества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1044,8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1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Штрафные санкции, возмещение ущерба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ПЕРЕЧИСЛЕНИЯ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7612,3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11016,1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11016,1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от других бюджетов бюджетной системы Российской Федерации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4732,5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5849,5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5849,5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17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50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333,6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366,8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366,8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2546,2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1799,8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1799,8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9976,5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12884,6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12917,0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1775634"/>
              </p:ext>
            </p:extLst>
          </p:nvPr>
        </p:nvGraphicFramePr>
        <p:xfrm>
          <a:off x="323529" y="1411856"/>
          <a:ext cx="8568951" cy="496072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751101"/>
                <a:gridCol w="1315412"/>
                <a:gridCol w="1364966"/>
                <a:gridCol w="1137472"/>
              </a:tblGrid>
              <a:tr h="990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Уточненный 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Фактическое исполнение 2022 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к уточненному бюджету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20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1868,5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1901,0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+32,5</a:t>
                      </a:r>
                      <a:endParaRPr lang="ru-RU" sz="15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51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180,4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195,1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+14,7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45,4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45,4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170,0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179,7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+9,7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73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368,0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363,2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- 4,8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12,4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+ 0,4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632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за земельные участки,  находящиеся в собственности поселения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976,5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976,5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9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от сдачи в аренду имущества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58,1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+10,2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53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Платные услуги и доходы от компенсации затрат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15,1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17,3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+2,2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ОБЪЕМ НАЛОГОВЫХ И НЕНАЛОГОВЫХ ДОХОДОВ БЮДЖЕТА МАЛИНОВСКОГО СЕЛЬСКОГО ПОСЕЛЕНИЯ ЗА 2022 ГОД (ТЫС.РУБ.)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0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ОБЪЕМ БЕЗВОЗМЕЗДНЫХ ПОСТУПЛЕНИЙ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 2022 год (ТЫС.РУБ.) 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8111286"/>
              </p:ext>
            </p:extLst>
          </p:nvPr>
        </p:nvGraphicFramePr>
        <p:xfrm>
          <a:off x="395536" y="1124744"/>
          <a:ext cx="8352928" cy="52776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64195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8387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11016,1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11016,1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774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5849,5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5849,5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95809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366,8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366,8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914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сельских поселений из местных бюджетов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3000,0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3000,0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9145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субсидии бюджетам</a:t>
                      </a:r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774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межбюджетные трансферты, передаваемые бюджетам поселений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1799,9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1799,9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ru-RU" spc="-1" dirty="0" smtClean="0">
              <a:solidFill>
                <a:srgbClr val="FFC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СРАВНИТЕЛЬНЫЙ </a:t>
            </a:r>
            <a:r>
              <a:rPr lang="ru-RU" spc="-1" dirty="0">
                <a:solidFill>
                  <a:schemeClr val="accent2">
                    <a:lumMod val="75000"/>
                  </a:schemeClr>
                </a:solidFill>
              </a:rPr>
              <a:t>АНАЛИЗ ПОСТУПЛЕНИЙ ДОХОДОВ БЮДЖЕТА </a:t>
            </a:r>
            <a:endParaRPr lang="ru-RU" spc="-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МАЛИНОВСКОГО СЕЛЬСКОГО ПОСЕЛЕНИЯ ЗА 2021, 2022 ГОДЫ</a:t>
            </a:r>
            <a:endParaRPr lang="ru-RU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868105521"/>
              </p:ext>
            </p:extLst>
          </p:nvPr>
        </p:nvGraphicFramePr>
        <p:xfrm>
          <a:off x="971600" y="1196752"/>
          <a:ext cx="74888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530120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Бюджет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2022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 по доходам составил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12917,1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тыс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. рублей. По сравнению с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2021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годом доходы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увеличились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на  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2908,8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тыс. рублей или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29,1%. Увеличение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произошло за счет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увеличения 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безвозмездных поступлений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44,7%.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Снижение по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налоговым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доходам составило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37,9%, неналоговым доходам уменьшение на 0,8%.</a:t>
            </a:r>
            <a:endParaRPr lang="ru-RU" sz="1600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2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ХАРАКТЕРИСТИКИ БЮДЖЕТА МАЛИНОВСКОГО СЕЛЬСКОГО ПОСЕЛЕНИЯ ЗА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2022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ГОД (ТЫС.РУБ.)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071264"/>
              </p:ext>
            </p:extLst>
          </p:nvPr>
        </p:nvGraphicFramePr>
        <p:xfrm>
          <a:off x="251519" y="980730"/>
          <a:ext cx="8640962" cy="50286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7086"/>
                <a:gridCol w="960107"/>
                <a:gridCol w="960107"/>
                <a:gridCol w="1033961"/>
                <a:gridCol w="1033961"/>
                <a:gridCol w="960107"/>
                <a:gridCol w="1107816"/>
                <a:gridCol w="1107817"/>
              </a:tblGrid>
              <a:tr h="11521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Рост (снижение)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2022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г. к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2021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г (%)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Изменение первоначального плана %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2022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(отчет) к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2022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(уточненному план) 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195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– всего,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10008,3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12972,1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12884,6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12917,1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налоговые, неналоговые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2396,0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2198,6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1868,5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19001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-13,5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безвозмездные поступления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7612,3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10773,5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11016,1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11016,1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дотация на выравнивание бюджетной обеспеченности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4732,5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5849,5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5849,5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5849,5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12972,1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12840,4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12640,4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(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 (+))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+185,7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+44,2              +276,6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9563357"/>
              </p:ext>
            </p:extLst>
          </p:nvPr>
        </p:nvGraphicFramePr>
        <p:xfrm>
          <a:off x="500035" y="1052735"/>
          <a:ext cx="8320436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781"/>
                <a:gridCol w="1440160"/>
                <a:gridCol w="1371112"/>
                <a:gridCol w="1437200"/>
                <a:gridCol w="1656183"/>
              </a:tblGrid>
              <a:tr h="11193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</a:t>
                      </a:r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</a:t>
                      </a:r>
                    </a:p>
                    <a:p>
                      <a:pPr algn="ctr"/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</a:t>
                      </a:r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r>
                        <a:rPr lang="ru-RU" sz="1400" baseline="0" dirty="0" smtClean="0"/>
                        <a:t> к уточненному бюджету</a:t>
                      </a:r>
                      <a:endParaRPr lang="ru-RU" sz="1400" dirty="0"/>
                    </a:p>
                  </a:txBody>
                  <a:tcPr/>
                </a:tc>
              </a:tr>
              <a:tr h="4921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9822,6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12840,4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12640,4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98,4</a:t>
                      </a:r>
                      <a:endParaRPr lang="ru-RU" b="1" dirty="0"/>
                    </a:p>
                  </a:txBody>
                  <a:tcPr/>
                </a:tc>
              </a:tr>
              <a:tr h="40473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4693,3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4560,5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4360,5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95,6</a:t>
                      </a:r>
                      <a:endParaRPr lang="ru-RU" b="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333,6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366,8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366,8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</a:txBody>
                  <a:tcPr/>
                </a:tc>
              </a:tr>
              <a:tr h="78683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275,0</a:t>
                      </a:r>
                      <a:endParaRPr lang="ru-RU" b="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390,0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390,0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611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4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906,3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1799,6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1799,6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100,0</a:t>
                      </a:r>
                      <a:endParaRPr lang="ru-RU" b="0" dirty="0"/>
                    </a:p>
                  </a:txBody>
                  <a:tcPr/>
                </a:tc>
              </a:tr>
              <a:tr h="58177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2295,6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4152,0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4152,0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100,0</a:t>
                      </a:r>
                      <a:endParaRPr lang="ru-RU" b="0" dirty="0"/>
                    </a:p>
                  </a:txBody>
                  <a:tcPr/>
                </a:tc>
              </a:tr>
              <a:tr h="48621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1293,1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1544,6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1544,6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  <a:tr h="4441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Межбюджетные трансферты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25,7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27,1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27,1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МАЛИНОВСКОГО СЕЛЬСКОГО ПОСЕЛЕНИЯ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2022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год  (ТЫС.РУБ.)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4389</TotalTime>
  <Words>1434</Words>
  <Application>Microsoft Office PowerPoint</Application>
  <PresentationFormat>Экран (4:3)</PresentationFormat>
  <Paragraphs>474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135</cp:revision>
  <cp:lastPrinted>2021-03-24T04:57:29Z</cp:lastPrinted>
  <dcterms:created xsi:type="dcterms:W3CDTF">2018-03-07T10:41:26Z</dcterms:created>
  <dcterms:modified xsi:type="dcterms:W3CDTF">2023-01-18T06:59:46Z</dcterms:modified>
</cp:coreProperties>
</file>