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6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304" r:id="rId17"/>
    <p:sldId id="281" r:id="rId18"/>
    <p:sldId id="266" r:id="rId19"/>
    <p:sldId id="268" r:id="rId20"/>
    <p:sldId id="297" r:id="rId21"/>
    <p:sldId id="291" r:id="rId22"/>
    <p:sldId id="298" r:id="rId23"/>
    <p:sldId id="299" r:id="rId24"/>
    <p:sldId id="269" r:id="rId25"/>
    <p:sldId id="271" r:id="rId26"/>
    <p:sldId id="272" r:id="rId27"/>
    <p:sldId id="273" r:id="rId28"/>
    <p:sldId id="274" r:id="rId29"/>
    <p:sldId id="305" r:id="rId30"/>
    <p:sldId id="275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472" autoAdjust="0"/>
  </p:normalViewPr>
  <p:slideViewPr>
    <p:cSldViewPr>
      <p:cViewPr varScale="1">
        <p:scale>
          <a:sx n="92" d="100"/>
          <a:sy n="92" d="100"/>
        </p:scale>
        <p:origin x="-19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2020г</a:t>
                    </a:r>
                  </a:p>
                  <a:p>
                    <a:r>
                      <a:rPr lang="ru-RU" dirty="0"/>
                      <a:t>1900,6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3A-45BD-B1AC-A00AC79CF1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/>
                      <a:t>1713,8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3A-45BD-B1AC-A00AC79CF113}"/>
                </c:ext>
              </c:extLst>
            </c:dLbl>
            <c:dLbl>
              <c:idx val="2"/>
              <c:layout>
                <c:manualLayout>
                  <c:x val="4.718126609008104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1858,4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3A-45BD-B1AC-A00AC79CF113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  <a:endParaRPr lang="ru-RU" dirty="0"/>
                  </a:p>
                  <a:p>
                    <a:r>
                      <a:rPr lang="ru-RU" dirty="0"/>
                      <a:t>1908,1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1900.6</c:v>
                </c:pt>
                <c:pt idx="1">
                  <c:v>1713.8</c:v>
                </c:pt>
                <c:pt idx="2">
                  <c:v>1858.4</c:v>
                </c:pt>
                <c:pt idx="3">
                  <c:v>1908.1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03A-45BD-B1AC-A00AC79CF11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Pt>
            <c:idx val="0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88900" prst="divot"/>
                <a:bevelB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03A-45BD-B1AC-A00AC79CF113}"/>
              </c:ext>
            </c:extLst>
          </c:dPt>
          <c:dPt>
            <c:idx val="1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03A-45BD-B1AC-A00AC79CF113}"/>
              </c:ext>
            </c:extLst>
          </c:dPt>
          <c:dPt>
            <c:idx val="2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03A-45BD-B1AC-A00AC79CF113}"/>
              </c:ext>
            </c:extLst>
          </c:dPt>
          <c:dPt>
            <c:idx val="3"/>
            <c:invertIfNegative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03A-45BD-B1AC-A00AC79CF11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2020г</a:t>
                    </a:r>
                  </a:p>
                  <a:p>
                    <a:r>
                      <a:rPr lang="ru-RU" dirty="0"/>
                      <a:t>6151,06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3A-45BD-B1AC-A00AC79CF113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2021г</a:t>
                    </a:r>
                  </a:p>
                  <a:p>
                    <a:r>
                      <a:rPr lang="ru-RU" dirty="0"/>
                      <a:t>5682,59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3A-45BD-B1AC-A00AC79CF113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/>
                      <a:t>2022г</a:t>
                    </a:r>
                  </a:p>
                  <a:p>
                    <a:r>
                      <a:rPr lang="ru-RU" dirty="0"/>
                      <a:t>4658,02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3A-45BD-B1AC-A00AC79CF113}"/>
                </c:ext>
              </c:extLst>
            </c:dLbl>
            <c:dLbl>
              <c:idx val="3"/>
              <c:layout>
                <c:manualLayout>
                  <c:x val="-1.1533065146622727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2023г</a:t>
                    </a:r>
                  </a:p>
                  <a:p>
                    <a:r>
                      <a:rPr lang="ru-RU" dirty="0"/>
                      <a:t>4629,70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3A-45BD-B1AC-A00AC79CF11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6154.06</c:v>
                </c:pt>
                <c:pt idx="1">
                  <c:v>5682.59</c:v>
                </c:pt>
                <c:pt idx="2">
                  <c:v>4658.0200000000004</c:v>
                </c:pt>
                <c:pt idx="3">
                  <c:v>4629.7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03A-45BD-B1AC-A00AC79CF113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286"/>
        <c:shape val="box"/>
        <c:axId val="21620608"/>
        <c:axId val="83908864"/>
        <c:axId val="0"/>
      </c:bar3DChart>
      <c:catAx>
        <c:axId val="21620608"/>
        <c:scaling>
          <c:orientation val="minMax"/>
        </c:scaling>
        <c:delete val="1"/>
        <c:axPos val="b"/>
        <c:numFmt formatCode="General" sourceLinked="0"/>
        <c:majorTickMark val="none"/>
        <c:minorTickMark val="cross"/>
        <c:tickLblPos val="none"/>
        <c:crossAx val="83908864"/>
        <c:crosses val="autoZero"/>
        <c:auto val="1"/>
        <c:lblAlgn val="ctr"/>
        <c:lblOffset val="100"/>
        <c:noMultiLvlLbl val="1"/>
      </c:catAx>
      <c:valAx>
        <c:axId val="8390886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2162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23278654662745"/>
          <c:y val="0.41053751513087816"/>
          <c:w val="0.31137010310159241"/>
          <c:h val="0.2103379376652309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D4-4EA8-9852-588075376D00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D4-4EA8-9852-588075376D00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CD4-4EA8-9852-588075376D00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D4-4EA8-9852-588075376D00}"/>
                </c:ext>
              </c:extLst>
            </c:dLbl>
            <c:dLbl>
              <c:idx val="1"/>
              <c:layout>
                <c:manualLayout>
                  <c:x val="-1.3888888888888987E-2"/>
                  <c:y val="-0.297075257346115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0102,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0104,</a:t>
                    </a:r>
                  </a:p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0106,-
2413,04,0
98,40%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D4-4EA8-9852-588075376D00}"/>
                </c:ext>
              </c:extLst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
38,99
1,59</a:t>
                    </a:r>
                    <a:r>
                      <a:rPr lang="en-US" sz="1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D4-4EA8-9852-588075376D00}"/>
                </c:ext>
              </c:extLst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D4-4EA8-9852-588075376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0102, 0104, 0106, 0107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</c:v>
                </c:pt>
                <c:pt idx="1">
                  <c:v>2574</c:v>
                </c:pt>
                <c:pt idx="2">
                  <c:v>2077.6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DCD4-4EA8-9852-588075376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431E-2"/>
          <c:w val="0.80120616531448041"/>
          <c:h val="0.796778745205632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BF-4E93-8FF0-2C311A39737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BF-4E93-8FF0-2C311A39737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477,44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BF-4E93-8FF0-2C311A3973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МКУ "КДЦ" 2021</c:v>
                </c:pt>
                <c:pt idx="1">
                  <c:v>МКУ"КДЦ" 2022</c:v>
                </c:pt>
                <c:pt idx="2">
                  <c:v>МКУ "КДЦ" 2023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477.44</c:v>
                </c:pt>
                <c:pt idx="1">
                  <c:v>477.44</c:v>
                </c:pt>
                <c:pt idx="2">
                  <c:v>477.44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BF-4E93-8FF0-2C311A397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"/>
        <c:axId val="150600704"/>
        <c:axId val="150475520"/>
      </c:barChart>
      <c:catAx>
        <c:axId val="15060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475520"/>
        <c:crosses val="autoZero"/>
        <c:auto val="1"/>
        <c:lblAlgn val="ctr"/>
        <c:lblOffset val="100"/>
        <c:noMultiLvlLbl val="0"/>
      </c:catAx>
      <c:valAx>
        <c:axId val="150475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60070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9,11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C-4418-AB9C-85A024C8AA7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C-4418-AB9C-85A024C8AA7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CC-4418-AB9C-85A024C8AA74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4CC-4418-AB9C-85A024C8AA7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CC-4418-AB9C-85A024C8A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045632"/>
        <c:axId val="151047168"/>
        <c:axId val="150519808"/>
      </c:bar3DChart>
      <c:catAx>
        <c:axId val="15104563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51047168"/>
        <c:crosses val="autoZero"/>
        <c:auto val="1"/>
        <c:lblAlgn val="ctr"/>
        <c:lblOffset val="100"/>
        <c:noMultiLvlLbl val="1"/>
      </c:catAx>
      <c:valAx>
        <c:axId val="1510471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51045632"/>
        <c:crosses val="autoZero"/>
        <c:crossBetween val="between"/>
      </c:valAx>
      <c:serAx>
        <c:axId val="150519808"/>
        <c:scaling>
          <c:orientation val="minMax"/>
        </c:scaling>
        <c:delete val="1"/>
        <c:axPos val="b"/>
        <c:majorTickMark val="cross"/>
        <c:minorTickMark val="cross"/>
        <c:tickLblPos val="none"/>
        <c:crossAx val="151047168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383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2.3095711950048172E-17"/>
                  <c:y val="0.104981721607652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332,19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BF-4ECE-AF83-C38F95935CA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BF-4ECE-AF83-C38F95935CA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BF-4ECE-AF83-C38F95935CA7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24,96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F-4ECE-AF83-C38F95935C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332.19</c:v>
                </c:pt>
                <c:pt idx="1">
                  <c:v>37.71</c:v>
                </c:pt>
                <c:pt idx="2">
                  <c:v>16.28</c:v>
                </c:pt>
                <c:pt idx="3">
                  <c:v>16.28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BF-4ECE-AF83-C38F95935C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650880"/>
        <c:axId val="150652416"/>
        <c:axId val="150521600"/>
      </c:bar3DChart>
      <c:catAx>
        <c:axId val="150650880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one"/>
        <c:crossAx val="150652416"/>
        <c:crosses val="autoZero"/>
        <c:auto val="1"/>
        <c:lblAlgn val="ctr"/>
        <c:lblOffset val="100"/>
        <c:noMultiLvlLbl val="1"/>
      </c:catAx>
      <c:valAx>
        <c:axId val="150652416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150650880"/>
        <c:crosses val="autoZero"/>
        <c:crossBetween val="between"/>
      </c:valAx>
      <c:serAx>
        <c:axId val="150521600"/>
        <c:scaling>
          <c:orientation val="minMax"/>
        </c:scaling>
        <c:delete val="1"/>
        <c:axPos val="b"/>
        <c:majorTickMark val="cross"/>
        <c:minorTickMark val="cross"/>
        <c:tickLblPos val="none"/>
        <c:crossAx val="150652416"/>
        <c:crosses val="autoZero"/>
      </c:serAx>
    </c:plotArea>
    <c:legend>
      <c:legendPos val="r"/>
      <c:layout>
        <c:manualLayout>
          <c:xMode val="edge"/>
          <c:yMode val="edge"/>
          <c:x val="0.78873752679213682"/>
          <c:y val="0.26361290544436861"/>
          <c:w val="0.21126247320786321"/>
          <c:h val="0.47277418911126279"/>
        </c:manualLayout>
      </c:layout>
      <c:overlay val="1"/>
    </c:legend>
    <c:plotVisOnly val="1"/>
    <c:dispBlanksAs val="zero"/>
    <c:showDLblsOverMax val="1"/>
  </c:chart>
  <c:spPr>
    <a:solidFill>
      <a:schemeClr val="accent4">
        <a:lumMod val="60000"/>
        <a:lumOff val="4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14856129094972"/>
          <c:y val="7.3819149427169453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2019 года</c:v>
                </c:pt>
                <c:pt idx="1">
                  <c:v>план 2020 года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1712.54</c:v>
                </c:pt>
                <c:pt idx="1">
                  <c:v>1900.66</c:v>
                </c:pt>
                <c:pt idx="2">
                  <c:v>1713.8</c:v>
                </c:pt>
                <c:pt idx="3">
                  <c:v>1858.4</c:v>
                </c:pt>
                <c:pt idx="4">
                  <c:v>1908.1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6E-4551-A1B3-8DF1245105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140224"/>
        <c:axId val="23141760"/>
        <c:axId val="23188352"/>
      </c:bar3DChart>
      <c:catAx>
        <c:axId val="231402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141760"/>
        <c:crosses val="autoZero"/>
        <c:auto val="1"/>
        <c:lblAlgn val="ctr"/>
        <c:lblOffset val="100"/>
        <c:noMultiLvlLbl val="1"/>
      </c:catAx>
      <c:valAx>
        <c:axId val="2314176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23140224"/>
        <c:crosses val="autoZero"/>
        <c:crossBetween val="between"/>
      </c:valAx>
      <c:serAx>
        <c:axId val="23188352"/>
        <c:scaling>
          <c:orientation val="minMax"/>
        </c:scaling>
        <c:delete val="1"/>
        <c:axPos val="b"/>
        <c:majorTickMark val="out"/>
        <c:minorTickMark val="none"/>
        <c:tickLblPos val="none"/>
        <c:crossAx val="23141760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1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824851819583403E-3"/>
          <c:y val="0"/>
          <c:w val="0.990576168396696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bg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F1-4071-8512-39D417675318}"/>
              </c:ext>
            </c:extLst>
          </c:dPt>
          <c:dPt>
            <c:idx val="1"/>
            <c:bubble3D val="0"/>
            <c:explosion val="23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F1-4071-8512-39D417675318}"/>
              </c:ext>
            </c:extLst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F1-4071-8512-39D417675318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F1-4071-8512-39D417675318}"/>
              </c:ext>
            </c:extLst>
          </c:dPt>
          <c:dPt>
            <c:idx val="4"/>
            <c:bubble3D val="0"/>
            <c:explosion val="10"/>
            <c:spPr>
              <a:solidFill>
                <a:srgbClr val="FFC0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F1-4071-8512-39D417675318}"/>
              </c:ext>
            </c:extLst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F1-4071-8512-39D417675318}"/>
              </c:ext>
            </c:extLst>
          </c:dPt>
          <c:dPt>
            <c:idx val="6"/>
            <c:bubble3D val="0"/>
            <c:explosion val="17"/>
            <c:spPr>
              <a:solidFill>
                <a:srgbClr val="FFFF00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F1-4071-8512-39D417675318}"/>
              </c:ext>
            </c:extLst>
          </c:dPt>
          <c:dPt>
            <c:idx val="7"/>
            <c:bubble3D val="0"/>
            <c:explosion val="31"/>
            <c:extLst xmlns:c16r2="http://schemas.microsoft.com/office/drawing/2015/06/chart">
              <c:ext xmlns:c16="http://schemas.microsoft.com/office/drawing/2014/chart" uri="{C3380CC4-5D6E-409C-BE32-E72D297353CC}">
                <c16:uniqueId val="{0000000F-27F1-4071-8512-39D417675318}"/>
              </c:ext>
            </c:extLst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61.747867741558593</c:v>
                </c:pt>
                <c:pt idx="1">
                  <c:v>1.7525411847178408E-2</c:v>
                </c:pt>
                <c:pt idx="2">
                  <c:v>10.398411029325857</c:v>
                </c:pt>
                <c:pt idx="3">
                  <c:v>26.872298165673559</c:v>
                </c:pt>
                <c:pt idx="4">
                  <c:v>0.43813529617946023</c:v>
                </c:pt>
                <c:pt idx="5">
                  <c:v>0.23367215796237878</c:v>
                </c:pt>
                <c:pt idx="6">
                  <c:v>0</c:v>
                </c:pt>
                <c:pt idx="7">
                  <c:v>0.29209019745297349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27F1-4071-8512-39D4176753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solidFill>
          <a:schemeClr val="bg2">
            <a:lumMod val="40000"/>
            <a:lumOff val="60000"/>
          </a:schemeClr>
        </a:solidFill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635802469135832E-2"/>
          <c:y val="6.7894298108218648E-2"/>
          <c:w val="0.95370370370370372"/>
          <c:h val="0.926247816460570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130000" dist="101600" dir="2700000" algn="tl" rotWithShape="0">
                <a:schemeClr val="accent4">
                  <a:alpha val="35000"/>
                </a:schemeClr>
              </a:outerShdw>
            </a:effectLst>
          </c:spPr>
          <c:explosion val="65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0DA-449B-9716-1A7F8E4E84A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0DA-449B-9716-1A7F8E4E84AA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DA-449B-9716-1A7F8E4E84AA}"/>
                </c:ext>
              </c:extLst>
            </c:dLbl>
            <c:dLbl>
              <c:idx val="1"/>
              <c:layout>
                <c:manualLayout>
                  <c:x val="-8.1516112569262181E-2"/>
                  <c:y val="-4.855044838882664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37,5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DA-449B-9716-1A7F8E4E84AA}"/>
                </c:ext>
              </c:extLst>
            </c:dLbl>
            <c:dLbl>
              <c:idx val="2"/>
              <c:layout>
                <c:manualLayout>
                  <c:x val="-1.0802590648391173E-2"/>
                  <c:y val="-2.157809505099792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1,3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DA-449B-9716-1A7F8E4E84AA}"/>
                </c:ext>
              </c:extLst>
            </c:dLbl>
            <c:dLbl>
              <c:idx val="3"/>
              <c:layout>
                <c:manualLayout>
                  <c:x val="4.783938466025079E-2"/>
                  <c:y val="-2.15778826702629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</a:t>
                    </a:r>
                    <a:r>
                      <a:rPr lang="ru-RU" baseline="0" dirty="0"/>
                      <a:t> на доходы физических</a:t>
                    </a:r>
                    <a:r>
                      <a:rPr lang="ru-RU" dirty="0"/>
                      <a:t>
57,4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0DA-449B-9716-1A7F8E4E84AA}"/>
                </c:ext>
              </c:extLst>
            </c:dLbl>
            <c:dLbl>
              <c:idx val="4"/>
              <c:layout>
                <c:manualLayout>
                  <c:x val="-9.1049382716049385E-2"/>
                  <c:y val="5.3944706675657449E-2"/>
                </c:manualLayout>
              </c:layout>
              <c:tx>
                <c:rich>
                  <a:bodyPr/>
                  <a:lstStyle/>
                  <a:p>
                    <a:endParaRPr lang="ru-RU" dirty="0"/>
                  </a:p>
                  <a:p>
                    <a:r>
                      <a:rPr lang="ru-RU" dirty="0"/>
                      <a:t>Штрафы, платные услуги
2,4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DA-449B-9716-1A7F8E4E84AA}"/>
                </c:ext>
              </c:extLst>
            </c:dLbl>
            <c:dLbl>
              <c:idx val="5"/>
              <c:layout>
                <c:manualLayout>
                  <c:x val="1.3888888888888888E-2"/>
                  <c:y val="1.34861766689143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Единый с/х</a:t>
                    </a:r>
                    <a:r>
                      <a:rPr lang="ru-RU" baseline="0" dirty="0"/>
                      <a:t> налог 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DA-449B-9716-1A7F8E4E84AA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DA-449B-9716-1A7F8E4E84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</c:v>
                </c:pt>
                <c:pt idx="1">
                  <c:v>1070</c:v>
                </c:pt>
                <c:pt idx="2">
                  <c:v>15</c:v>
                </c:pt>
                <c:pt idx="3">
                  <c:v>1034.5999999999999</c:v>
                </c:pt>
                <c:pt idx="4">
                  <c:v>47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0DA-449B-9716-1A7F8E4E84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A-449B-9716-1A7F8E4E84A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13261092682818"/>
          <c:y val="0.29851321551274196"/>
          <c:w val="0.81177141031948885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134.5</c:v>
                </c:pt>
                <c:pt idx="1">
                  <c:v>141.6</c:v>
                </c:pt>
                <c:pt idx="2">
                  <c:v>127</c:v>
                </c:pt>
                <c:pt idx="3">
                  <c:v>132</c:v>
                </c:pt>
                <c:pt idx="4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BF-474D-BB06-BD07F3202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BF-474D-BB06-BD07F32027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Оценка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BF-474D-BB06-BD07F3202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47872"/>
        <c:axId val="22849408"/>
        <c:axId val="0"/>
      </c:bar3DChart>
      <c:catAx>
        <c:axId val="22847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22849408"/>
        <c:crosses val="autoZero"/>
        <c:auto val="1"/>
        <c:lblAlgn val="ctr"/>
        <c:lblOffset val="100"/>
        <c:noMultiLvlLbl val="1"/>
      </c:catAx>
      <c:valAx>
        <c:axId val="22849408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2284787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E8-47D8-8B18-5FA55B24CBCA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173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E8-47D8-8B18-5FA55B24CBCA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E8-47D8-8B18-5FA55B24CBCA}"/>
                </c:ext>
              </c:extLst>
            </c:dLbl>
            <c:dLbl>
              <c:idx val="3"/>
              <c:layout>
                <c:manualLayout>
                  <c:x val="0"/>
                  <c:y val="1.30080390364081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E8-47D8-8B18-5FA55B24CBC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205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E8-47D8-8B18-5FA55B24CB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570.70000000000005</c:v>
                </c:pt>
                <c:pt idx="1">
                  <c:v>465.5</c:v>
                </c:pt>
                <c:pt idx="2">
                  <c:v>412</c:v>
                </c:pt>
                <c:pt idx="3">
                  <c:v>421</c:v>
                </c:pt>
                <c:pt idx="4">
                  <c:v>450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E8-47D8-8B18-5FA55B24CB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E8-47D8-8B18-5FA55B24CB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</c:v>
                </c:pt>
                <c:pt idx="3">
                  <c:v>Проект 2022</c:v>
                </c:pt>
                <c:pt idx="4">
                  <c:v>Проект 2023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1E8-47D8-8B18-5FA55B24CB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933888"/>
        <c:axId val="22935424"/>
        <c:axId val="22756864"/>
      </c:bar3DChart>
      <c:catAx>
        <c:axId val="22933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2935424"/>
        <c:crosses val="autoZero"/>
        <c:auto val="1"/>
        <c:lblAlgn val="ctr"/>
        <c:lblOffset val="100"/>
        <c:noMultiLvlLbl val="1"/>
      </c:catAx>
      <c:valAx>
        <c:axId val="2293542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22933888"/>
        <c:crosses val="autoZero"/>
        <c:crossBetween val="between"/>
      </c:valAx>
      <c:serAx>
        <c:axId val="22756864"/>
        <c:scaling>
          <c:orientation val="minMax"/>
        </c:scaling>
        <c:delete val="1"/>
        <c:axPos val="b"/>
        <c:majorTickMark val="cross"/>
        <c:minorTickMark val="cross"/>
        <c:tickLblPos val="none"/>
        <c:crossAx val="22935424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Земельный налог</a:t>
            </a:r>
          </a:p>
        </c:rich>
      </c:tx>
      <c:layout>
        <c:manualLayout>
          <c:xMode val="edge"/>
          <c:yMode val="edge"/>
          <c:x val="0.31368874933508889"/>
          <c:y val="4.3242940580491947E-2"/>
        </c:manualLayout>
      </c:layout>
      <c:overlay val="0"/>
    </c:title>
    <c:autoTitleDeleted val="0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319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A8-4D51-BBB3-CF6C0C5B7F36}"/>
                </c:ext>
              </c:extLst>
            </c:dLbl>
            <c:dLbl>
              <c:idx val="1"/>
              <c:layout>
                <c:manualLayout>
                  <c:x val="5.5555166717993227E-3"/>
                  <c:y val="2.402385587805113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499,37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8-4D51-BBB3-CF6C0C5B7F3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460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A8-4D51-BBB3-CF6C0C5B7F3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8-4D51-BBB3-CF6C0C5B7F3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540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610</c:v>
                </c:pt>
                <c:pt idx="1">
                  <c:v>752.7</c:v>
                </c:pt>
                <c:pt idx="2">
                  <c:v>658</c:v>
                </c:pt>
                <c:pt idx="3">
                  <c:v>715</c:v>
                </c:pt>
                <c:pt idx="4">
                  <c:v>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8A8-4D51-BBB3-CF6C0C5B7F3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2019ф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8-4D51-BBB3-CF6C0C5B7F36}"/>
                </c:ext>
              </c:extLst>
            </c:dLbl>
            <c:dLbl>
              <c:idx val="1"/>
              <c:layout>
                <c:manualLayout>
                  <c:x val="2.2222066687197291E-2"/>
                  <c:y val="-2.882900538210038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2</a:t>
                    </a:r>
                    <a:r>
                      <a:rPr lang="ru-RU" dirty="0"/>
                      <a:t>020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8-4D51-BBB3-CF6C0C5B7F36}"/>
                </c:ext>
              </c:extLst>
            </c:dLbl>
            <c:dLbl>
              <c:idx val="2"/>
              <c:layout>
                <c:manualLayout>
                  <c:x val="0"/>
                  <c:y val="-4.804809008454129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A8-4D51-BBB3-CF6C0C5B7F36}"/>
                </c:ext>
              </c:extLst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8-4D51-BBB3-CF6C0C5B7F36}"/>
                </c:ext>
              </c:extLst>
            </c:dLbl>
            <c:dLbl>
              <c:idx val="4"/>
              <c:layout>
                <c:manualLayout>
                  <c:x val="-1.1111033343598645E-2"/>
                  <c:y val="-4.32429405804920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A8-4D51-BBB3-CF6C0C5B7F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8A8-4D51-BBB3-CF6C0C5B7F3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2019 года</c:v>
                </c:pt>
                <c:pt idx="1">
                  <c:v>План 2020 года </c:v>
                </c:pt>
                <c:pt idx="2">
                  <c:v>Проект 2021 года</c:v>
                </c:pt>
                <c:pt idx="3">
                  <c:v>Проект 2022 года</c:v>
                </c:pt>
                <c:pt idx="4">
                  <c:v>Проект 2023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8A8-4D51-BBB3-CF6C0C5B7F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2993152"/>
        <c:axId val="29630464"/>
        <c:axId val="0"/>
      </c:bar3DChart>
      <c:catAx>
        <c:axId val="2299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9630464"/>
        <c:crosses val="autoZero"/>
        <c:auto val="1"/>
        <c:lblAlgn val="ctr"/>
        <c:lblOffset val="100"/>
        <c:noMultiLvlLbl val="1"/>
      </c:catAx>
      <c:valAx>
        <c:axId val="29630464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22993152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hPercent val="200"/>
      <c:rotY val="2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614840989399329"/>
          <c:y val="0"/>
          <c:w val="0.76678445229682224"/>
          <c:h val="0.977695167286245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</c:v>
                </c:pt>
              </c:strCache>
            </c:strRef>
          </c:tx>
          <c:spPr>
            <a:solidFill>
              <a:schemeClr val="accent1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719-4A80-ADAB-3B48D673C66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864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err="1"/>
                      <a:t>Не</a:t>
                    </a:r>
                    <a:r>
                      <a:rPr lang="ru-RU" baseline="0" dirty="0" err="1"/>
                      <a:t>програмные</a:t>
                    </a:r>
                    <a:r>
                      <a:rPr lang="ru-RU" dirty="0"/>
                      <a:t> направления деятельности 2581,11
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7634,89%</a:t>
                    </a:r>
                  </a:p>
                </c:rich>
              </c:tx>
              <c:spPr>
                <a:noFill/>
                <a:ln w="18275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9-4A80-ADAB-3B48D673C667}"/>
                </c:ext>
              </c:extLst>
            </c:dLbl>
            <c:dLbl>
              <c:idx val="1"/>
              <c:layout>
                <c:manualLayout>
                  <c:x val="-0.17608462828313648"/>
                  <c:y val="-0.4044166070150322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Программные направления деятельности </a:t>
                    </a:r>
                    <a:r>
                      <a:rPr lang="ru-RU" baseline="0" dirty="0"/>
                      <a:t> 4814,28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73%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9-4A80-ADAB-3B48D673C667}"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9081272084805637"/>
                  <c:y val="0.42565055762081788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19-4A80-ADAB-3B48D673C667}"/>
                </c:ext>
              </c:extLst>
            </c:dLbl>
            <c:dLbl>
              <c:idx val="3"/>
              <c:layout>
                <c:manualLayout>
                  <c:xMode val="edge"/>
                  <c:yMode val="edge"/>
                  <c:x val="0.35924617196702074"/>
                  <c:y val="0.40148698884758466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9-4A80-ADAB-3B48D673C667}"/>
                </c:ext>
              </c:extLst>
            </c:dLbl>
            <c:dLbl>
              <c:idx val="4"/>
              <c:layout>
                <c:manualLayout>
                  <c:xMode val="edge"/>
                  <c:yMode val="edge"/>
                  <c:x val="0.27208480565371096"/>
                  <c:y val="0.4219330855018588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9-4A80-ADAB-3B48D673C667}"/>
                </c:ext>
              </c:extLst>
            </c:dLbl>
            <c:dLbl>
              <c:idx val="5"/>
              <c:layout>
                <c:manualLayout>
                  <c:xMode val="edge"/>
                  <c:yMode val="edge"/>
                  <c:x val="9.187279151943463E-2"/>
                  <c:y val="0.6319702602230499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19-4A80-ADAB-3B48D673C667}"/>
                </c:ext>
              </c:extLst>
            </c:dLbl>
            <c:dLbl>
              <c:idx val="6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19-4A80-ADAB-3B48D673C667}"/>
                </c:ext>
              </c:extLst>
            </c:dLbl>
            <c:dLbl>
              <c:idx val="7"/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19-4A80-ADAB-3B48D673C667}"/>
                </c:ext>
              </c:extLst>
            </c:dLbl>
            <c:dLbl>
              <c:idx val="8"/>
              <c:layout>
                <c:manualLayout>
                  <c:xMode val="edge"/>
                  <c:yMode val="edge"/>
                  <c:x val="1.413427561837456E-2"/>
                  <c:y val="8.5501858736059852E-2"/>
                </c:manualLayout>
              </c:layout>
              <c:numFmt formatCode="0%" sourceLinked="0"/>
              <c:spPr>
                <a:noFill/>
                <a:ln w="18275">
                  <a:noFill/>
                </a:ln>
              </c:spPr>
              <c:txPr>
                <a:bodyPr/>
                <a:lstStyle/>
                <a:p>
                  <a:pPr>
                    <a:defRPr sz="792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19-4A80-ADAB-3B48D673C667}"/>
                </c:ext>
              </c:extLst>
            </c:dLbl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86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2305.5</c:v>
                </c:pt>
                <c:pt idx="1">
                  <c:v>6109.8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719-4A80-ADAB-3B48D673C6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B719-4A80-ADAB-3B48D673C667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719-4A80-ADAB-3B48D673C66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138">
              <a:solidFill>
                <a:schemeClr val="tx1"/>
              </a:solidFill>
              <a:prstDash val="solid"/>
            </a:ln>
          </c:spPr>
          <c:explosion val="9"/>
          <c:dPt>
            <c:idx val="0"/>
            <c:bubble3D val="0"/>
            <c:spPr>
              <a:solidFill>
                <a:schemeClr val="accent1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B719-4A80-ADAB-3B48D673C6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138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B719-4A80-ADAB-3B48D673C667}"/>
              </c:ext>
            </c:extLst>
          </c:dPt>
          <c:dLbls>
            <c:numFmt formatCode="0%" sourceLinked="0"/>
            <c:spPr>
              <a:noFill/>
              <a:ln w="18275">
                <a:noFill/>
              </a:ln>
            </c:spPr>
            <c:txPr>
              <a:bodyPr/>
              <a:lstStyle/>
              <a:p>
                <a:pPr>
                  <a:defRPr sz="1655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Программные направления деятельности 2305,5 тыс.руб.</c:v>
                </c:pt>
                <c:pt idx="1">
                  <c:v>Непрограммные направления деятельности 6109,8 тыс.руб.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B719-4A80-ADAB-3B48D673C6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45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67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rotY val="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855146124523533"/>
          <c:y val="0.2527272727272728"/>
          <c:w val="0.67852604828462515"/>
          <c:h val="0.538181818181818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0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D0-4146-82BB-CB74C61F562D}"/>
              </c:ext>
            </c:extLst>
          </c:dPt>
          <c:dPt>
            <c:idx val="2"/>
            <c:bubble3D val="0"/>
            <c:spPr>
              <a:solidFill>
                <a:srgbClr val="00FF00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8AD0-4146-82BB-CB74C61F562D}"/>
              </c:ext>
            </c:extLst>
          </c:dPt>
          <c:dPt>
            <c:idx val="3"/>
            <c:bubble3D val="0"/>
            <c:spPr>
              <a:solidFill>
                <a:srgbClr val="CCFF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8AD0-4146-82BB-CB74C61F562D}"/>
              </c:ext>
            </c:extLst>
          </c:dPt>
          <c:dPt>
            <c:idx val="4"/>
            <c:bubble3D val="0"/>
            <c:explosion val="38"/>
            <c:spPr>
              <a:solidFill>
                <a:srgbClr val="FFC000"/>
              </a:solidFill>
              <a:ln w="13176">
                <a:noFill/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8AD0-4146-82BB-CB74C61F562D}"/>
              </c:ext>
            </c:extLst>
          </c:dPt>
          <c:dPt>
            <c:idx val="5"/>
            <c:bubble3D val="0"/>
            <c:explosion val="36"/>
            <c:spPr>
              <a:solidFill>
                <a:srgbClr val="00FF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8AD0-4146-82BB-CB74C61F562D}"/>
              </c:ext>
            </c:extLst>
          </c:dPt>
          <c:dPt>
            <c:idx val="6"/>
            <c:bubble3D val="0"/>
            <c:explosion val="43"/>
            <c:spPr>
              <a:solidFill>
                <a:srgbClr val="FF6600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8AD0-4146-82BB-CB74C61F562D}"/>
              </c:ext>
            </c:extLst>
          </c:dPt>
          <c:dPt>
            <c:idx val="7"/>
            <c:bubble3D val="0"/>
            <c:explosion val="17"/>
            <c:spPr>
              <a:solidFill>
                <a:srgbClr val="FF99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8AD0-4146-82BB-CB74C61F562D}"/>
              </c:ext>
            </c:extLst>
          </c:dPt>
          <c:dLbls>
            <c:dLbl>
              <c:idx val="0"/>
              <c:layout>
                <c:manualLayout>
                  <c:x val="1.8934121691653798E-2"/>
                  <c:y val="7.216374322085819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Обеспечение деятельности органов местного самоуправления 2414,32 тыс.руб.
32,64%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D0-4146-82BB-CB74C61F562D}"/>
                </c:ext>
              </c:extLst>
            </c:dLbl>
            <c:dLbl>
              <c:idx val="1"/>
              <c:layout>
                <c:manualLayout>
                  <c:x val="1.1066800273232974E-2"/>
                  <c:y val="-2.54334729542934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Мероприятия в области дорожного хозяйства 870,50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11,76%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0-4146-82BB-CB74C61F562D}"/>
                </c:ext>
              </c:extLst>
            </c:dLbl>
            <c:dLbl>
              <c:idx val="2"/>
              <c:layout>
                <c:manualLayout>
                  <c:x val="-0.18587818078025786"/>
                  <c:y val="5.32929723842157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0-4146-82BB-CB74C61F562D}"/>
                </c:ext>
              </c:extLst>
            </c:dLbl>
            <c:dLbl>
              <c:idx val="3"/>
              <c:layout>
                <c:manualLayout>
                  <c:x val="-7.5030583550291394E-2"/>
                  <c:y val="-1.240243414087029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Функционирование казенных учреждений 477,44 </a:t>
                    </a:r>
                    <a:r>
                      <a:rPr lang="ru-RU" dirty="0" err="1"/>
                      <a:t>тыс.руб</a:t>
                    </a:r>
                    <a:r>
                      <a:rPr lang="ru-RU" dirty="0"/>
                      <a:t>.
6,45%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D0-4146-82BB-CB74C61F562D}"/>
                </c:ext>
              </c:extLst>
            </c:dLbl>
            <c:dLbl>
              <c:idx val="4"/>
              <c:layout>
                <c:manualLayout>
                  <c:x val="-9.2031011311921221E-2"/>
                  <c:y val="2.8669041730014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0-4146-82BB-CB74C61F562D}"/>
                </c:ext>
              </c:extLst>
            </c:dLbl>
            <c:dLbl>
              <c:idx val="5"/>
              <c:layout>
                <c:manualLayout>
                  <c:x val="-1.3221840587059061E-2"/>
                  <c:y val="-3.9595180285461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AD0-4146-82BB-CB74C61F562D}"/>
                </c:ext>
              </c:extLst>
            </c:dLbl>
            <c:dLbl>
              <c:idx val="6"/>
              <c:layout>
                <c:manualLayout>
                  <c:x val="-0.14543609168782917"/>
                  <c:y val="-0.1658632154017464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на </a:t>
                    </a:r>
                    <a:r>
                      <a:rPr lang="ru-RU" dirty="0" err="1"/>
                      <a:t>госполномочия</a:t>
                    </a:r>
                    <a:r>
                      <a:rPr lang="ru-RU" dirty="0"/>
                      <a:t> 166,79 тыс.руб.
2,25%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D0-4146-82BB-CB74C61F562D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D0-4146-82BB-CB74C61F562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/>
                      <a:t>Мероприятия в части содержания мест захоронений 119,79 тыс. руб.
1,61</a:t>
                    </a:r>
                    <a:r>
                      <a:rPr lang="ru-RU" baseline="0" dirty="0"/>
                      <a:t> 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D0-4146-82BB-CB74C61F562D}"/>
                </c:ext>
              </c:extLst>
            </c:dLbl>
            <c:dLbl>
              <c:idx val="9"/>
              <c:layout>
                <c:manualLayout>
                  <c:x val="2.4587849969543607E-2"/>
                  <c:y val="-2.18835008736300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D0-4146-82BB-CB74C61F562D}"/>
                </c:ext>
              </c:extLst>
            </c:dLbl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121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2414.3200000000002</c:v>
                </c:pt>
                <c:pt idx="1">
                  <c:v>870.5</c:v>
                </c:pt>
                <c:pt idx="3">
                  <c:v>477.44</c:v>
                </c:pt>
                <c:pt idx="6">
                  <c:v>166.79</c:v>
                </c:pt>
                <c:pt idx="8">
                  <c:v>119.61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8AD0-4146-82BB-CB74C61F562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AD0-4146-82BB-CB74C61F562D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8AD0-4146-82BB-CB74C61F562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1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2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8AD0-4146-82BB-CB74C61F562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3176">
              <a:solidFill>
                <a:schemeClr val="tx1"/>
              </a:solidFill>
              <a:prstDash val="solid"/>
            </a:ln>
          </c:spPr>
          <c:explosion val="12"/>
          <c:dPt>
            <c:idx val="0"/>
            <c:bubble3D val="0"/>
            <c:spPr>
              <a:solidFill>
                <a:schemeClr val="accent1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AD0-4146-82BB-CB74C61F56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AD0-4146-82BB-CB74C61F562D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28-8AD0-4146-82BB-CB74C61F562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8AD0-4146-82BB-CB74C61F562D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8AD0-4146-82BB-CB74C61F562D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E-8AD0-4146-82BB-CB74C61F562D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0-8AD0-4146-82BB-CB74C61F562D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3176">
                <a:solidFill>
                  <a:schemeClr val="tx1"/>
                </a:solidFill>
                <a:prstDash val="solid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2-8AD0-4146-82BB-CB74C61F562D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3-8AD0-4146-82BB-CB74C61F562D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34-8AD0-4146-82BB-CB74C61F562D}"/>
              </c:ext>
            </c:extLst>
          </c:dPt>
          <c:dLbls>
            <c:numFmt formatCode="0%" sourceLinked="0"/>
            <c:spPr>
              <a:noFill/>
              <a:ln w="26352">
                <a:noFill/>
              </a:ln>
            </c:spPr>
            <c:txPr>
              <a:bodyPr/>
              <a:lstStyle/>
              <a:p>
                <a:pPr>
                  <a:defRPr sz="3968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9"/>
                <c:pt idx="0">
                  <c:v>Обеспечение деятельности органов местного самоуправления 2024,0 тыс.руб.</c:v>
                </c:pt>
                <c:pt idx="1">
                  <c:v>Мероприятия в области дорожного хозяйства 879,8 тыс.руб.</c:v>
                </c:pt>
                <c:pt idx="3">
                  <c:v>Функционирование казенных учреждений 2074,9 тыс.руб.</c:v>
                </c:pt>
                <c:pt idx="6">
                  <c:v>Субвенции на госполномочия 166,79 тыс.руб.</c:v>
                </c:pt>
                <c:pt idx="8">
                  <c:v>Мероприятия в части содержания мест захоронений 139,9 тыс. руб.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5-8AD0-4146-82BB-CB74C61F5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3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прозрачности  и открытости бюджетного процесса </a:t>
          </a:r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/>
            <a:t>Повышение эффективности и оптимизация структуры бюджетных расходов </a:t>
          </a:r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80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Увеличение налогового потенциала сельского поселения, необходимого для сбалансированного исполнения бюджета</a:t>
          </a:r>
        </a:p>
      </dsp:txBody>
      <dsp:txXfrm>
        <a:off x="434537" y="1549367"/>
        <a:ext cx="5714606" cy="426206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80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эффективности и оптимизация структуры бюджетных расходов </a:t>
          </a:r>
        </a:p>
      </dsp:txBody>
      <dsp:txXfrm>
        <a:off x="434537" y="2275127"/>
        <a:ext cx="5714606" cy="426206"/>
      </dsp:txXfrm>
    </dsp:sp>
    <dsp:sp modelId="{D38AF840-5623-4B5B-9C46-5433C98ABEE7}">
      <dsp:nvSpPr>
        <dsp:cNvPr id="0" name=""/>
        <dsp:cNvSpPr/>
      </dsp:nvSpPr>
      <dsp:spPr>
        <a:xfrm>
          <a:off x="0" y="3213989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80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1" tIns="0" rIns="217741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Повышение прозрачности  и открытости бюджетного процесса </a:t>
          </a:r>
        </a:p>
      </dsp:txBody>
      <dsp:txXfrm>
        <a:off x="434537" y="3000887"/>
        <a:ext cx="571460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0.27113</cdr:x>
      <cdr:y>0.79784</cdr:y>
    </cdr:from>
    <cdr:to>
      <cdr:x>0.3507</cdr:x>
      <cdr:y>0.85404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569" y="3979859"/>
          <a:ext cx="618805" cy="280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4,0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11.xml"/><Relationship Id="rId4" Type="http://schemas.openxmlformats.org/officeDocument/2006/relationships/image" Target="../media/image2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i="1" dirty="0">
                <a:solidFill>
                  <a:schemeClr val="accent2"/>
                </a:solidFill>
              </a:rPr>
              <a:t> бюджет </a:t>
            </a:r>
            <a:br>
              <a:rPr lang="ru-RU" i="1" dirty="0">
                <a:solidFill>
                  <a:schemeClr val="accent2"/>
                </a:solidFill>
              </a:rPr>
            </a:br>
            <a:r>
              <a:rPr lang="ru-RU" i="1" dirty="0">
                <a:solidFill>
                  <a:schemeClr val="accent2"/>
                </a:solidFill>
              </a:rPr>
              <a:t>САЛЬСКОГО сельского поселения Дальнереченского муниципального  района на 2021 год и на плановый период 2022 и 2023 годов</a:t>
            </a:r>
            <a:br>
              <a:rPr lang="ru-RU" i="1" dirty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2021 - 2023 годы (в рублях)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030875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4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9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68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82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2020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2021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2021 г. к 2020 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г. к 2020 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8051727,59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7396395,0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91,86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-655332,59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6516422,00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6537808,0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1900662,90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1713800,0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90,16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-186862,90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1858400,00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1908100,00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6151064,69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5682595,0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92,38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-468469,69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4658022,00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</a:rPr>
                        <a:t>4629708,00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8134222,62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7396395,0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90,92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-737827,62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6432724,50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6369678,00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-82495,03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/>
              <a:t>Основные параметры местного бюджета на 2021 год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792558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бюджета </a:t>
                      </a:r>
                    </a:p>
                    <a:p>
                      <a:pPr algn="ctr"/>
                      <a:r>
                        <a:rPr lang="ru-RU" sz="1800" dirty="0"/>
                        <a:t>7396,39</a:t>
                      </a:r>
                      <a:r>
                        <a:rPr lang="ru-RU" sz="1800" baseline="0" dirty="0"/>
                        <a:t>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40199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/>
                        <a:t>         7396,39 </a:t>
                      </a:r>
                      <a:r>
                        <a:rPr lang="ru-RU" sz="1400" dirty="0" err="1"/>
                        <a:t>тыс.рублей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20180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>
                          <a:solidFill>
                            <a:schemeClr val="bg1"/>
                          </a:solidFill>
                        </a:rPr>
                        <a:t> в  муниципальной собственности   0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</a:t>
                      </a:r>
                      <a:r>
                        <a:rPr lang="ru-RU" sz="1600" baseline="0" dirty="0"/>
                        <a:t> на доходы физических лиц  1057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</a:t>
                      </a:r>
                      <a:r>
                        <a:rPr lang="ru-RU" sz="1600" baseline="0" dirty="0"/>
                        <a:t> имущество 638,0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Государственная пошлина  7,5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Безвозмездные поступления  5682,59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 7,0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 налог  0,3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/>
                        <a:t>Платные услуги </a:t>
                      </a:r>
                      <a:r>
                        <a:rPr lang="ru-RU" sz="1600" baseline="0" dirty="0"/>
                        <a:t> 4,0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6931"/>
              </p:ext>
            </p:extLst>
          </p:nvPr>
        </p:nvGraphicFramePr>
        <p:xfrm>
          <a:off x="5214942" y="1857362"/>
          <a:ext cx="3643338" cy="4157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bg1"/>
                          </a:solidFill>
                        </a:rPr>
                        <a:t>Общегосударственные вопросы  2452,03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/>
                        <a:t>Культура, кинематография  477,44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/>
                        <a:t>Жилищно –коммунальное  хозяйство  3404,65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7736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оборона  166,79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безопасность и правоохранительная деятельность </a:t>
                      </a:r>
                      <a:r>
                        <a:rPr lang="ru-RU" baseline="0" dirty="0"/>
                        <a:t> 24,96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/>
                        <a:t>Национальная экономика</a:t>
                      </a:r>
                      <a:r>
                        <a:rPr lang="ru-RU" baseline="0" dirty="0"/>
                        <a:t> 870,50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>
                <a:solidFill>
                  <a:schemeClr val="accent2"/>
                </a:solidFill>
                <a:latin typeface="+mn-lt"/>
              </a:rPr>
            </a:br>
            <a:r>
              <a:rPr lang="ru-RU" sz="3200" dirty="0">
                <a:solidFill>
                  <a:schemeClr val="accent2"/>
                </a:solidFill>
                <a:latin typeface="+mn-lt"/>
              </a:rPr>
              <a:t>Сальского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931941"/>
              </p:ext>
            </p:extLst>
          </p:nvPr>
        </p:nvGraphicFramePr>
        <p:xfrm>
          <a:off x="534380" y="1772816"/>
          <a:ext cx="8075239" cy="476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Доходы бюджета </a:t>
            </a:r>
          </a:p>
          <a:p>
            <a:pPr algn="ctr"/>
            <a:r>
              <a:rPr lang="ru-RU" dirty="0"/>
              <a:t>Поступающие в бюджет денежные средства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Налоговые доходы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Неналоговые доходы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Безвозмездные поступления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Среднедушевой бюджетный доход на жителя Сальского  сельского поселения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6256,20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8319,43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2021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Основные направления налоговой политики Сальского  сельского поселения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/>
              <a:t>Налоговые</a:t>
            </a:r>
            <a:r>
              <a:rPr lang="ru-RU" dirty="0"/>
              <a:t> </a:t>
            </a:r>
            <a:r>
              <a:rPr lang="ru-RU" sz="3100" dirty="0"/>
              <a:t>и неналоговые доходы местного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664583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тыс.рублей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xmlns="" id="{61A5D556-6D1C-4E58-AE9F-A25902343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73022"/>
              </p:ext>
            </p:extLst>
          </p:nvPr>
        </p:nvGraphicFramePr>
        <p:xfrm>
          <a:off x="694342" y="880606"/>
          <a:ext cx="7776864" cy="4988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xmlns="" id="{28D10762-D0DF-41CF-B3DB-3017B3B64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006" y="4524652"/>
            <a:ext cx="103347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7,50 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xmlns="" id="{30F3AAE2-9741-4A13-9943-60B526F9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1057,0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xmlns="" id="{D448F686-0375-4E6A-84F4-BF37DE87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99" y="4129517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460,0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xmlns="" id="{8DF891F8-CBD0-4615-9986-314274011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573" y="4757839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0,3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39F8FA71-B165-4134-98E4-8BE59209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36" name="Группа 47">
            <a:extLst>
              <a:ext uri="{FF2B5EF4-FFF2-40B4-BE49-F238E27FC236}">
                <a16:creationId xmlns:a16="http://schemas.microsoft.com/office/drawing/2014/main" xmlns="" id="{350272E9-3C0A-42D6-8797-9F37E107F8C5}"/>
              </a:ext>
            </a:extLst>
          </p:cNvPr>
          <p:cNvGrpSpPr>
            <a:grpSpLocks/>
          </p:cNvGrpSpPr>
          <p:nvPr/>
        </p:nvGrpSpPr>
        <p:grpSpPr bwMode="auto">
          <a:xfrm>
            <a:off x="268335" y="5523344"/>
            <a:ext cx="8607330" cy="1331532"/>
            <a:chOff x="395536" y="5013176"/>
            <a:chExt cx="8414338" cy="1404841"/>
          </a:xfrm>
          <a:noFill/>
        </p:grpSpPr>
        <p:grpSp>
          <p:nvGrpSpPr>
            <p:cNvPr id="37" name="Группа 42">
              <a:extLst>
                <a:ext uri="{FF2B5EF4-FFF2-40B4-BE49-F238E27FC236}">
                  <a16:creationId xmlns:a16="http://schemas.microsoft.com/office/drawing/2014/main" xmlns="" id="{6B473506-1A03-4787-A620-62780D879F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013176"/>
              <a:ext cx="3792356" cy="324722"/>
              <a:chOff x="395536" y="5013176"/>
              <a:chExt cx="3792356" cy="324722"/>
            </a:xfrm>
            <a:grpFill/>
          </p:grpSpPr>
          <p:pic>
            <p:nvPicPr>
              <p:cNvPr id="57" name="Picture 23">
                <a:extLst>
                  <a:ext uri="{FF2B5EF4-FFF2-40B4-BE49-F238E27FC236}">
                    <a16:creationId xmlns:a16="http://schemas.microsoft.com/office/drawing/2014/main" xmlns="" id="{30AB689E-FF10-4312-8FEE-4FADAEFD86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8" name="TextBox 31">
                <a:extLst>
                  <a:ext uri="{FF2B5EF4-FFF2-40B4-BE49-F238E27FC236}">
                    <a16:creationId xmlns:a16="http://schemas.microsoft.com/office/drawing/2014/main" xmlns="" id="{3DB2EFF8-9802-4EAF-B755-D7E0D8B95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504324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1057,0</a:t>
                </a:r>
              </a:p>
            </p:txBody>
          </p:sp>
        </p:grpSp>
        <p:grpSp>
          <p:nvGrpSpPr>
            <p:cNvPr id="38" name="Группа 43">
              <a:extLst>
                <a:ext uri="{FF2B5EF4-FFF2-40B4-BE49-F238E27FC236}">
                  <a16:creationId xmlns:a16="http://schemas.microsoft.com/office/drawing/2014/main" xmlns="" id="{191BD6A4-75B2-46C3-9452-087D5184E9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373216"/>
              <a:ext cx="3928315" cy="324722"/>
              <a:chOff x="395536" y="5373216"/>
              <a:chExt cx="3928315" cy="324722"/>
            </a:xfrm>
            <a:grpFill/>
          </p:grpSpPr>
          <p:pic>
            <p:nvPicPr>
              <p:cNvPr id="55" name="Picture 25">
                <a:extLst>
                  <a:ext uri="{FF2B5EF4-FFF2-40B4-BE49-F238E27FC236}">
                    <a16:creationId xmlns:a16="http://schemas.microsoft.com/office/drawing/2014/main" xmlns="" id="{DBBA6888-0372-454B-B425-086B9C077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6" name="TextBox 32">
                <a:extLst>
                  <a:ext uri="{FF2B5EF4-FFF2-40B4-BE49-F238E27FC236}">
                    <a16:creationId xmlns:a16="http://schemas.microsoft.com/office/drawing/2014/main" xmlns="" id="{5B5ED7BA-2A43-4791-B461-6A02F85B98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640283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0,3 </a:t>
                </a:r>
              </a:p>
            </p:txBody>
          </p:sp>
        </p:grpSp>
        <p:grpSp>
          <p:nvGrpSpPr>
            <p:cNvPr id="39" name="Группа 46">
              <a:extLst>
                <a:ext uri="{FF2B5EF4-FFF2-40B4-BE49-F238E27FC236}">
                  <a16:creationId xmlns:a16="http://schemas.microsoft.com/office/drawing/2014/main" xmlns="" id="{AA73772B-7313-4080-B9FB-6C961E452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848873"/>
              <a:ext cx="3937968" cy="569144"/>
              <a:chOff x="395536" y="5848873"/>
              <a:chExt cx="3937968" cy="569144"/>
            </a:xfrm>
            <a:grpFill/>
          </p:grpSpPr>
          <p:pic>
            <p:nvPicPr>
              <p:cNvPr id="53" name="Picture 26">
                <a:extLst>
                  <a:ext uri="{FF2B5EF4-FFF2-40B4-BE49-F238E27FC236}">
                    <a16:creationId xmlns:a16="http://schemas.microsoft.com/office/drawing/2014/main" xmlns="" id="{7666079B-5FBF-4E83-B956-6C963F9657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54" name="TextBox 34">
                <a:extLst>
                  <a:ext uri="{FF2B5EF4-FFF2-40B4-BE49-F238E27FC236}">
                    <a16:creationId xmlns:a16="http://schemas.microsoft.com/office/drawing/2014/main" xmlns="" id="{BC9D1AEF-859C-4B86-8F36-E4C86D490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49936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лиц–178,0</a:t>
                </a:r>
              </a:p>
            </p:txBody>
          </p:sp>
        </p:grpSp>
        <p:grpSp>
          <p:nvGrpSpPr>
            <p:cNvPr id="40" name="Группа 41">
              <a:extLst>
                <a:ext uri="{FF2B5EF4-FFF2-40B4-BE49-F238E27FC236}">
                  <a16:creationId xmlns:a16="http://schemas.microsoft.com/office/drawing/2014/main" xmlns="" id="{E35DB688-35CB-4D38-A357-60C83AA728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469011"/>
              <a:ext cx="3523554" cy="757691"/>
              <a:chOff x="5220072" y="5108971"/>
              <a:chExt cx="3523554" cy="757691"/>
            </a:xfrm>
            <a:grpFill/>
          </p:grpSpPr>
          <p:grpSp>
            <p:nvGrpSpPr>
              <p:cNvPr id="47" name="Группа 39">
                <a:extLst>
                  <a:ext uri="{FF2B5EF4-FFF2-40B4-BE49-F238E27FC236}">
                    <a16:creationId xmlns:a16="http://schemas.microsoft.com/office/drawing/2014/main" xmlns="" id="{5EACEAD1-EB2F-4783-B23F-B898E9DF92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757691"/>
                <a:chOff x="5220303" y="5108971"/>
                <a:chExt cx="3442192" cy="757691"/>
              </a:xfrm>
              <a:grpFill/>
            </p:grpSpPr>
            <p:pic>
              <p:nvPicPr>
                <p:cNvPr id="51" name="Picture 28">
                  <a:extLst>
                    <a:ext uri="{FF2B5EF4-FFF2-40B4-BE49-F238E27FC236}">
                      <a16:creationId xmlns:a16="http://schemas.microsoft.com/office/drawing/2014/main" xmlns="" id="{027A641A-1462-4272-B55E-43C5B57910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2" name="TextBox 35">
                  <a:extLst>
                    <a:ext uri="{FF2B5EF4-FFF2-40B4-BE49-F238E27FC236}">
                      <a16:creationId xmlns:a16="http://schemas.microsoft.com/office/drawing/2014/main" xmlns="" id="{0C9FC10D-2462-4A2B-B0BF-34C36A2B23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55202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48" name="Группа 40">
                <a:extLst>
                  <a:ext uri="{FF2B5EF4-FFF2-40B4-BE49-F238E27FC236}">
                    <a16:creationId xmlns:a16="http://schemas.microsoft.com/office/drawing/2014/main" xmlns="" id="{53BC6003-02CF-48D7-8AB1-A3EE5E0F47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20072" y="5373216"/>
                <a:ext cx="3523554" cy="324722"/>
                <a:chOff x="5220072" y="5373216"/>
                <a:chExt cx="3523554" cy="324722"/>
              </a:xfrm>
              <a:grpFill/>
            </p:grpSpPr>
            <p:pic>
              <p:nvPicPr>
                <p:cNvPr id="49" name="Picture 30">
                  <a:extLst>
                    <a:ext uri="{FF2B5EF4-FFF2-40B4-BE49-F238E27FC236}">
                      <a16:creationId xmlns:a16="http://schemas.microsoft.com/office/drawing/2014/main" xmlns="" id="{DCC5B198-C412-4BAE-A88F-01F6BB9AA9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pattFill prst="pct30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50" name="TextBox 36">
                  <a:extLst>
                    <a:ext uri="{FF2B5EF4-FFF2-40B4-BE49-F238E27FC236}">
                      <a16:creationId xmlns:a16="http://schemas.microsoft.com/office/drawing/2014/main" xmlns="" id="{1186ACBD-EDED-4793-A7AA-DC5E060EDE8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49456" y="5373216"/>
                  <a:ext cx="3194170" cy="32472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Штрафы, санкции  – 7,0</a:t>
                  </a:r>
                </a:p>
              </p:txBody>
            </p:sp>
          </p:grpSp>
        </p:grpSp>
        <p:grpSp>
          <p:nvGrpSpPr>
            <p:cNvPr id="41" name="Группа 38">
              <a:extLst>
                <a:ext uri="{FF2B5EF4-FFF2-40B4-BE49-F238E27FC236}">
                  <a16:creationId xmlns:a16="http://schemas.microsoft.com/office/drawing/2014/main" xmlns="" id="{364F7CDE-CEF0-48D8-B0F0-892D65EA9E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  <a:grpFill/>
          </p:grpSpPr>
          <p:pic>
            <p:nvPicPr>
              <p:cNvPr id="45" name="Picture 27">
                <a:extLst>
                  <a:ext uri="{FF2B5EF4-FFF2-40B4-BE49-F238E27FC236}">
                    <a16:creationId xmlns:a16="http://schemas.microsoft.com/office/drawing/2014/main" xmlns="" id="{CE997298-CC89-467B-A6C6-E98DEEE43C8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46" name="TextBox 37">
                <a:extLst>
                  <a:ext uri="{FF2B5EF4-FFF2-40B4-BE49-F238E27FC236}">
                    <a16:creationId xmlns:a16="http://schemas.microsoft.com/office/drawing/2014/main" xmlns="" id="{416C3A5F-75DA-467E-AB33-B2EC1F2EB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Платные услуги– 4,0</a:t>
                </a:r>
              </a:p>
            </p:txBody>
          </p:sp>
        </p:grpSp>
        <p:grpSp>
          <p:nvGrpSpPr>
            <p:cNvPr id="42" name="Группа 45">
              <a:extLst>
                <a:ext uri="{FF2B5EF4-FFF2-40B4-BE49-F238E27FC236}">
                  <a16:creationId xmlns:a16="http://schemas.microsoft.com/office/drawing/2014/main" xmlns="" id="{36C195E1-4958-4E94-9EB7-1FC77514A8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  <a:grpFill/>
          </p:grpSpPr>
          <p:sp>
            <p:nvSpPr>
              <p:cNvPr id="43" name="TextBox 33">
                <a:extLst>
                  <a:ext uri="{FF2B5EF4-FFF2-40B4-BE49-F238E27FC236}">
                    <a16:creationId xmlns:a16="http://schemas.microsoft.com/office/drawing/2014/main" xmlns="" id="{4ACD1557-7D46-4C64-BA99-897F3639C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Земельный налог– 460,0</a:t>
                </a:r>
              </a:p>
            </p:txBody>
          </p:sp>
          <p:pic>
            <p:nvPicPr>
              <p:cNvPr id="44" name="Picture 31">
                <a:extLst>
                  <a:ext uri="{FF2B5EF4-FFF2-40B4-BE49-F238E27FC236}">
                    <a16:creationId xmlns:a16="http://schemas.microsoft.com/office/drawing/2014/main" xmlns="" id="{3189CFF1-72EB-4E16-B676-EBCB80234F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grpFill/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sp>
        <p:nvSpPr>
          <p:cNvPr id="59" name="Заголовок 1">
            <a:extLst>
              <a:ext uri="{FF2B5EF4-FFF2-40B4-BE49-F238E27FC236}">
                <a16:creationId xmlns:a16="http://schemas.microsoft.com/office/drawing/2014/main" xmlns="" id="{7A8C112C-8028-4F20-81FA-C70E2B415FF8}"/>
              </a:ext>
            </a:extLst>
          </p:cNvPr>
          <p:cNvSpPr txBox="1">
            <a:spLocks/>
          </p:cNvSpPr>
          <p:nvPr/>
        </p:nvSpPr>
        <p:spPr>
          <a:xfrm>
            <a:off x="-30697" y="7810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В 2021 ГОДУ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F3ABE71-1E8F-4FE0-8FE0-0300783A31AB}"/>
              </a:ext>
            </a:extLst>
          </p:cNvPr>
          <p:cNvSpPr txBox="1"/>
          <p:nvPr/>
        </p:nvSpPr>
        <p:spPr>
          <a:xfrm>
            <a:off x="6228184" y="2973620"/>
            <a:ext cx="87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178,0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5652020-5670-44CF-BADD-F37001BFF5FC}"/>
              </a:ext>
            </a:extLst>
          </p:cNvPr>
          <p:cNvSpPr txBox="1"/>
          <p:nvPr/>
        </p:nvSpPr>
        <p:spPr>
          <a:xfrm>
            <a:off x="5303765" y="5501784"/>
            <a:ext cx="3225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Государственная пошлина – 7,50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56F6EA33-936F-48A5-8602-CD966DC93D8B}"/>
              </a:ext>
            </a:extLst>
          </p:cNvPr>
          <p:cNvSpPr txBox="1"/>
          <p:nvPr/>
        </p:nvSpPr>
        <p:spPr>
          <a:xfrm>
            <a:off x="7125434" y="25144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7,0</a:t>
            </a:r>
          </a:p>
        </p:txBody>
      </p:sp>
    </p:spTree>
    <p:extLst>
      <p:ext uri="{BB962C8B-B14F-4D97-AF65-F5344CB8AC3E}">
        <p14:creationId xmlns:p14="http://schemas.microsoft.com/office/powerpoint/2010/main" val="214021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</a:rPr>
              <a:t>Структура налоговых и неналоговых доходов местного бюджета в 2022-2023 годах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4274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Тыс.руб</a:t>
            </a: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/>
              <a:t>Динамика поступлений налога на доходы физических лиц в местный бюджет </a:t>
            </a:r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40871290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Налог на имущество физических лиц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14886222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поселения дополнительные </a:t>
            </a:r>
            <a:r>
              <a:rPr lang="ru-RU" i="1" dirty="0"/>
              <a:t>источники дохода</a:t>
            </a:r>
            <a:r>
              <a:rPr lang="ru-RU" dirty="0"/>
              <a:t>.</a:t>
            </a:r>
          </a:p>
          <a:p>
            <a:pPr algn="just">
              <a:buNone/>
              <a:defRPr/>
            </a:pPr>
            <a:r>
              <a:rPr lang="ru-RU" dirty="0"/>
              <a:t>       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-108520" y="274638"/>
            <a:ext cx="92525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СРАВНЕНИЕ ОБЪЕМОВ МЕЖБЮДЖЕТНЫХ ТРАНСФЕРТОВ 2020 И 20</a:t>
            </a:r>
            <a:r>
              <a:rPr lang="en-US" dirty="0"/>
              <a:t>2</a:t>
            </a:r>
            <a:r>
              <a:rPr lang="ru-RU" dirty="0"/>
              <a:t>1-2023 ГОДОВ</a:t>
            </a:r>
          </a:p>
        </p:txBody>
      </p:sp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7385977"/>
              </p:ext>
            </p:extLst>
          </p:nvPr>
        </p:nvGraphicFramePr>
        <p:xfrm>
          <a:off x="4648200" y="1600200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2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5" name="Object 4">
            <a:extLst>
              <a:ext uri="{FF2B5EF4-FFF2-40B4-BE49-F238E27FC236}">
                <a16:creationId xmlns:a16="http://schemas.microsoft.com/office/drawing/2014/main" xmlns="" id="{E277CCF6-2FED-480B-BB96-7C7FD6BD6BF4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3261012"/>
              </p:ext>
            </p:extLst>
          </p:nvPr>
        </p:nvGraphicFramePr>
        <p:xfrm>
          <a:off x="152400" y="1771650"/>
          <a:ext cx="4343401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hart" r:id="rId3" imgW="7170597" imgH="5234964" progId="Excel.Chart.8">
                  <p:embed/>
                </p:oleObj>
              </mc:Choice>
              <mc:Fallback>
                <p:oleObj name="Chart" r:id="rId3" imgW="7170597" imgH="5234964" progId="Excel.Chart.8">
                  <p:embed/>
                  <p:pic>
                    <p:nvPicPr>
                      <p:cNvPr id="6147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71650"/>
                        <a:ext cx="4343401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2021-2023 годы</a:t>
            </a:r>
            <a:r>
              <a:rPr lang="ru-RU" sz="25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83359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83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4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15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5682,59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4658,02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4629,70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i="0" u="none" strike="noStrike" kern="12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1525,50</a:t>
                      </a:r>
                      <a:endParaRPr kumimoji="0" lang="ru-RU" sz="20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1489,50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1454,50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166,79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168,52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175,20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990,3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САЛЬСКОГО  СЕЛЬСКОГО ПОСЕЛЕНИЯ НА ФИНАНСОВОЕ ОБЕСПЕЧЕНИЕ МУНИЦИПАЛЬНЫХ ПРОГРАММ И НЕПРОГРАММНЫХ НАПРАВЛЕНИЙ НА 2021 ГОД  </a:t>
            </a:r>
            <a:br>
              <a:rPr lang="ru-RU" sz="1300" dirty="0"/>
            </a:br>
            <a:r>
              <a:rPr lang="ru-RU" sz="1300" dirty="0"/>
              <a:t>7396,39 тыс. руб.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22845"/>
              </p:ext>
            </p:extLst>
          </p:nvPr>
        </p:nvGraphicFramePr>
        <p:xfrm>
          <a:off x="1216025" y="2416175"/>
          <a:ext cx="7256463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368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 dirty="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742523"/>
              </p:ext>
            </p:extLst>
          </p:nvPr>
        </p:nvGraphicFramePr>
        <p:xfrm>
          <a:off x="684213" y="1284288"/>
          <a:ext cx="7862887" cy="5316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615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/>
              <a:t>Доля муниципальных программ в общем объеме расходов , запланированных на реализацию муниципальных программ Сальского сельского поселения в 2021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Благоустройство территории Сальского сельского поселения 25,54%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Развитие и сохранение культуры на территории Сальского сельского поселения  9,91%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Формирование современной городской среды в Сальского сельском поселении 63%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35368" y="4334686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Пожарная безопасность на территории Сальского сельского поселения 0,51%</a:t>
            </a:r>
          </a:p>
        </p:txBody>
      </p:sp>
      <p:sp>
        <p:nvSpPr>
          <p:cNvPr id="4" name="Ромб 3"/>
          <p:cNvSpPr/>
          <p:nvPr/>
        </p:nvSpPr>
        <p:spPr>
          <a:xfrm>
            <a:off x="4031940" y="2602268"/>
            <a:ext cx="122413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87307A-C36F-466D-9790-79B7E6879035}"/>
              </a:ext>
            </a:extLst>
          </p:cNvPr>
          <p:cNvSpPr txBox="1"/>
          <p:nvPr/>
        </p:nvSpPr>
        <p:spPr>
          <a:xfrm>
            <a:off x="996265" y="4334686"/>
            <a:ext cx="3312368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 contourW="12700">
            <a:bevelT/>
            <a:contourClr>
              <a:schemeClr val="tx2">
                <a:lumMod val="2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Управление муниципальным имуществом </a:t>
            </a:r>
            <a:r>
              <a:rPr lang="ru-RU" sz="1600" dirty="0" err="1"/>
              <a:t>Сальского</a:t>
            </a:r>
            <a:r>
              <a:rPr lang="ru-RU" sz="1600" dirty="0"/>
              <a:t> сельского поселения </a:t>
            </a:r>
            <a:br>
              <a:rPr lang="ru-RU" sz="1600" dirty="0"/>
            </a:br>
            <a:r>
              <a:rPr lang="ru-RU" sz="1600" dirty="0"/>
              <a:t>0,78%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/>
              <a:t>Расходы местного бюджета, формируемые в рамках муниципальных программ Сальского сельского поселения и непрограммные расходы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/>
              <a:t>          2020</a:t>
            </a:r>
            <a:r>
              <a:rPr lang="ru-RU" dirty="0"/>
              <a:t>                     </a:t>
            </a:r>
            <a:r>
              <a:rPr lang="ru-RU" sz="1600" dirty="0"/>
              <a:t>2021                                2022                                   2023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5401,68</a:t>
            </a:r>
          </a:p>
          <a:p>
            <a:pPr algn="ctr"/>
            <a:r>
              <a:rPr lang="ru-RU" sz="1600" dirty="0"/>
              <a:t>тыс. рублей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4788024" y="1654090"/>
            <a:ext cx="1872208" cy="158417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3903,68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2732,54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8" name="Овал 7"/>
          <p:cNvSpPr/>
          <p:nvPr/>
        </p:nvSpPr>
        <p:spPr>
          <a:xfrm>
            <a:off x="2843808" y="3068960"/>
            <a:ext cx="1800200" cy="172819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2581,11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</a:t>
            </a:r>
            <a:r>
              <a:rPr lang="ru-RU" sz="1600" dirty="0"/>
              <a:t>расходы местного бюджета , формируемые в рамках муниципальных программ  Сальского сельского поселения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программные расходы местного бюджета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3021876" y="1772816"/>
            <a:ext cx="1334100" cy="122413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4815,28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76056" y="3284984"/>
            <a:ext cx="1440160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2529,04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  <p:sp>
        <p:nvSpPr>
          <p:cNvPr id="18" name="Овал 17"/>
          <p:cNvSpPr/>
          <p:nvPr/>
        </p:nvSpPr>
        <p:spPr>
          <a:xfrm>
            <a:off x="7020272" y="1654090"/>
            <a:ext cx="1728192" cy="1558886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3833,94</a:t>
            </a:r>
          </a:p>
          <a:p>
            <a:pPr algn="ctr"/>
            <a:r>
              <a:rPr lang="ru-RU" dirty="0"/>
              <a:t>тыс. рублей</a:t>
            </a:r>
          </a:p>
        </p:txBody>
      </p:sp>
      <p:sp>
        <p:nvSpPr>
          <p:cNvPr id="19" name="Овал 18"/>
          <p:cNvSpPr/>
          <p:nvPr/>
        </p:nvSpPr>
        <p:spPr>
          <a:xfrm>
            <a:off x="7224326" y="3238266"/>
            <a:ext cx="1320084" cy="136815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/>
              <a:t>2535,73</a:t>
            </a:r>
          </a:p>
          <a:p>
            <a:pPr algn="ctr"/>
            <a:r>
              <a:rPr lang="ru-RU" i="1" dirty="0"/>
              <a:t>тыс. рублей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2313,04 тыс.рублей 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38,99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41880575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1BB1B0F-2282-4D3B-A3CB-6C3FF27D48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" y="3141890"/>
            <a:ext cx="3422230" cy="22837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65CEB3-7A48-4FA7-8173-497DADFF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0750"/>
            <a:ext cx="3576180" cy="23817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509AC3B-0031-4DEC-9096-C6D0DD12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038" y="2611558"/>
            <a:ext cx="1713361" cy="257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/>
              <a:t>Культура, кинематография 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85739097"/>
              </p:ext>
            </p:extLst>
          </p:nvPr>
        </p:nvGraphicFramePr>
        <p:xfrm>
          <a:off x="5180917" y="3046002"/>
          <a:ext cx="3786214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980728"/>
            <a:ext cx="4143404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Финансовое обеспечение выполнения  муниципальной программы учреждением культуры – </a:t>
            </a:r>
          </a:p>
          <a:p>
            <a:r>
              <a:rPr lang="ru-RU" dirty="0" err="1"/>
              <a:t>тыс.рублей</a:t>
            </a:r>
            <a:r>
              <a:rPr lang="ru-RU" dirty="0"/>
              <a:t>  в 2021году; 477,44 </a:t>
            </a:r>
            <a:r>
              <a:rPr lang="ru-RU" dirty="0" err="1"/>
              <a:t>тыс.рублей</a:t>
            </a:r>
            <a:r>
              <a:rPr lang="ru-RU" dirty="0"/>
              <a:t> в 2022 году;  477,44 </a:t>
            </a:r>
            <a:r>
              <a:rPr lang="ru-RU" dirty="0" err="1"/>
              <a:t>тыс.рублей</a:t>
            </a:r>
            <a:r>
              <a:rPr lang="ru-RU" dirty="0"/>
              <a:t> в 2023 году; 477,44</a:t>
            </a:r>
          </a:p>
        </p:txBody>
      </p:sp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11" y="4467935"/>
            <a:ext cx="3204355" cy="228371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/>
              <a:t>МКУ«КДЦ»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пожарную безопасность территории поселения</a:t>
            </a:r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35114759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Тыс. рублей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AEEC1B1-F78E-4EB1-A599-13C01793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sz="3200" dirty="0"/>
              <a:t>инамика расходов местного бюджета на УПРАВЛЕНИЕ МУНИЦИПАЛЬНЫМ ИМУЩЕСТВОМ поселения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FC90A9CF-A8BE-48F0-867A-B14B3A504D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6961813"/>
              </p:ext>
            </p:extLst>
          </p:nvPr>
        </p:nvGraphicFramePr>
        <p:xfrm>
          <a:off x="179512" y="1772816"/>
          <a:ext cx="475252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C486DD-80AB-43CA-98DF-7EC548E2C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43471"/>
            <a:ext cx="4876800" cy="3248025"/>
          </a:xfrm>
          <a:prstGeom prst="rect">
            <a:avLst/>
          </a:prstGeom>
          <a:effectLst>
            <a:softEdge rad="939800"/>
          </a:effectLst>
        </p:spPr>
      </p:pic>
    </p:spTree>
    <p:extLst>
      <p:ext uri="{BB962C8B-B14F-4D97-AF65-F5344CB8AC3E}">
        <p14:creationId xmlns:p14="http://schemas.microsoft.com/office/powerpoint/2010/main" val="1784231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/>
              <a:t>И еще…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Сальского сельского поселения , а именно: проекта бюджета поселения на предстоящий 2021 год и на плановый период 2022 и 2023 годов</a:t>
            </a:r>
          </a:p>
          <a:p>
            <a:pPr algn="just">
              <a:buNone/>
              <a:defRPr/>
            </a:pPr>
            <a:r>
              <a:rPr lang="ru-RU" i="1" dirty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Сальского сельского поселения.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Сальского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2021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4275,15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,из них:</a:t>
            </a:r>
          </a:p>
          <a:p>
            <a:pPr>
              <a:buFontTx/>
              <a:buChar char="-"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-870,50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3404,65 </a:t>
            </a:r>
            <a:r>
              <a:rPr lang="ru-RU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DF3DCE-6211-429D-B5AC-5692FF92B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10" y="3955749"/>
            <a:ext cx="3779912" cy="2834934"/>
          </a:xfrm>
          <a:prstGeom prst="rect">
            <a:avLst/>
          </a:prstGeom>
          <a:effectLst>
            <a:reflection blurRad="1270000" stA="45000" endPos="65000" dist="50800" dir="5400000" sy="-100000" algn="bl" rotWithShape="0"/>
            <a:softEdge rad="4826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392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11748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/>
              <a:t>Цель приоритетного проекта - создание условий для системного повышения качества и комфорта городской среды на территории Сальского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ACB42C6-26A9-4D3B-BB19-3C794EF27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66" y="3692343"/>
            <a:ext cx="4067944" cy="3050958"/>
          </a:xfrm>
          <a:prstGeom prst="rect">
            <a:avLst/>
          </a:prstGeom>
          <a:effectLst>
            <a:softEdge rad="393700"/>
          </a:effectLst>
        </p:spPr>
      </p:pic>
    </p:spTree>
    <p:extLst>
      <p:ext uri="{BB962C8B-B14F-4D97-AF65-F5344CB8AC3E}">
        <p14:creationId xmlns:p14="http://schemas.microsoft.com/office/powerpoint/2010/main" val="547992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МЕРОПРИЯТИЯ, НАПРАВЛЕННЫЕ НА ДОСТИЖЕНИЕ ПОСТАВЛЕННЫХ ЦЕЛЕЙ</a:t>
            </a:r>
            <a:r>
              <a:rPr lang="ru-RU" sz="380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/>
              <a:t>«Обустройство мест массового отдыха»,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  <a:r>
              <a:rPr lang="ru-RU" altLang="zh-CN" sz="2500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/>
              <a:t>    </a:t>
            </a:r>
            <a:r>
              <a:rPr lang="ru-RU" altLang="zh-CN" sz="1800" dirty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/>
          </a:p>
          <a:p>
            <a:pPr eaLnBrk="1" hangingPunct="1"/>
            <a:r>
              <a:rPr lang="ru-RU" altLang="zh-CN" sz="2100" dirty="0"/>
              <a:t>«Благоустройство общественных территорий Сальского сельского поселения», в </a:t>
            </a:r>
            <a:r>
              <a:rPr lang="ru-RU" altLang="zh-CN" sz="2100" dirty="0" err="1"/>
              <a:t>т.ч</a:t>
            </a:r>
            <a:r>
              <a:rPr lang="ru-RU" altLang="zh-CN" sz="2100" dirty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    </a:t>
            </a:r>
            <a:r>
              <a:rPr lang="ru-RU" altLang="zh-CN" sz="1800" dirty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/>
              <a:t>   Мероприятия осуществляются в рамках муниципальной программы «Формирование современной городской среды в Сальском сельском поселении» на 2018-2024 годы, утвержденной постановлением администрации МСП от 26.03.2018 № 16-па</a:t>
            </a:r>
          </a:p>
        </p:txBody>
      </p:sp>
    </p:spTree>
    <p:extLst>
      <p:ext uri="{BB962C8B-B14F-4D97-AF65-F5344CB8AC3E}">
        <p14:creationId xmlns:p14="http://schemas.microsoft.com/office/powerpoint/2010/main" val="907579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/>
              <a:t>ПРОГНОЗИРУЕМЫЙ ОБЩИЙ ОБЪЕМ ФИНАНСИРОВАНИЯ ПРОЕКТА – 12338,63 ТЫС.РУБ.</a:t>
            </a:r>
            <a:br>
              <a:rPr lang="ru-RU" sz="2500" dirty="0"/>
            </a:br>
            <a:endParaRPr lang="ru-RU" sz="1400" dirty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2022 год – 3000,0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sz="1600" dirty="0"/>
              <a:t>2023 год – 3000,0 тыс. руб.</a:t>
            </a:r>
          </a:p>
          <a:p>
            <a:pPr eaLnBrk="1" hangingPunct="1"/>
            <a:r>
              <a:rPr lang="ru-RU" sz="1600" dirty="0"/>
              <a:t>2024 год – 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/>
          </a:p>
          <a:p>
            <a:pPr eaLnBrk="1" hangingPunct="1"/>
            <a:r>
              <a:rPr lang="ru-RU" altLang="zh-CN" sz="1600" dirty="0"/>
              <a:t>2018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2019 год – 0,0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2020 год – 232,72 </a:t>
            </a:r>
            <a:r>
              <a:rPr lang="ru-RU" altLang="zh-CN" sz="1600" dirty="0" err="1"/>
              <a:t>тыс.руб</a:t>
            </a:r>
            <a:r>
              <a:rPr lang="ru-RU" altLang="zh-CN" sz="1600" dirty="0"/>
              <a:t>.</a:t>
            </a:r>
          </a:p>
          <a:p>
            <a:pPr eaLnBrk="1" hangingPunct="1"/>
            <a:r>
              <a:rPr lang="ru-RU" altLang="zh-CN" sz="1600" dirty="0"/>
              <a:t>2021 год – 45,30 тыс. руб.</a:t>
            </a:r>
          </a:p>
          <a:p>
            <a:pPr eaLnBrk="1" hangingPunct="1"/>
            <a:r>
              <a:rPr lang="ru-RU" altLang="zh-CN" sz="1600" dirty="0"/>
              <a:t>2022 год – 30,30,0 </a:t>
            </a:r>
            <a:r>
              <a:rPr lang="ru-RU" altLang="zh-CN" sz="1600" dirty="0" err="1"/>
              <a:t>тыс</a:t>
            </a:r>
            <a:r>
              <a:rPr lang="ru-RU" altLang="zh-CN" sz="1600" dirty="0"/>
              <a:t>..руб.</a:t>
            </a:r>
          </a:p>
          <a:p>
            <a:pPr eaLnBrk="1" hangingPunct="1"/>
            <a:r>
              <a:rPr lang="ru-RU" sz="1600" dirty="0"/>
              <a:t>2023 год – 30,30 тыс. руб.</a:t>
            </a:r>
          </a:p>
          <a:p>
            <a:pPr eaLnBrk="1" hangingPunct="1"/>
            <a:r>
              <a:rPr lang="ru-RU" sz="1600" dirty="0"/>
              <a:t>2024 год – 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281440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Благоустройство 7 общественных территорий Сальского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/>
          </a:p>
          <a:p>
            <a:pPr eaLnBrk="1" hangingPunct="1"/>
            <a:r>
              <a:rPr lang="ru-RU" altLang="zh-CN" sz="2500" dirty="0"/>
              <a:t>Обустройство территории общего пользования общей площадью 4,328  га.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/>
              <a:t>Основные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Нормативная база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/>
              <a:t>        Решение муниципального комитета Сальского сельского поселения от 23.12.2020 г № 28 «О бюджете Сальского сельского поселения на 2021 год и плановый период 2022 и 2023 годов»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/>
              <a:t>        Прогноз 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Сальского сельского поселения на 2021 год</a:t>
            </a:r>
            <a:r>
              <a:rPr lang="ru-RU" sz="2200" dirty="0"/>
              <a:t> </a:t>
            </a:r>
            <a:r>
              <a:rPr lang="ru-RU" sz="2200" b="1" dirty="0"/>
              <a:t>и на период 2022-2023 годов (Постановление администрации Сальского сельского поселения от 12.10.2020 г № 65)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25473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34282031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913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13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(Постановление Администрации Сальского  сельского поселения от 05.07.2018 № 40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Сальского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сел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ьского поселения на 2021-2023 годы (Администрации Сальского сельского поселения) </a:t>
                      </a:r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>
                          <a:solidFill>
                            <a:srgbClr val="00B0F0"/>
                          </a:solidFill>
                        </a:rPr>
                        <a:t> программы  Сальского  сельского поселения 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46499" y="4824372"/>
            <a:ext cx="8202096" cy="163171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Основа формирования проекта  местного бюджета  на 2021 год и плановый период 2022 и 2023 годов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/>
              <a:t>        Финансовый орган Сальского сельского поселения  разрабатывает, глава поселения представляет в муниципальный комитет проекты решений о бюджете Сальского сельского</a:t>
            </a:r>
          </a:p>
          <a:p>
            <a:pPr marL="137160" indent="0" algn="just">
              <a:buNone/>
            </a:pPr>
            <a:r>
              <a:rPr lang="ru-RU" dirty="0"/>
              <a:t>поселения, о внесении изменений в решение.</a:t>
            </a:r>
          </a:p>
          <a:p>
            <a:pPr marL="137160" indent="0" algn="just">
              <a:buNone/>
            </a:pPr>
            <a:r>
              <a:rPr lang="ru-RU" dirty="0"/>
              <a:t>       Порядок и сроки составления проекта бюджета Сальского сельского поселения, а также порядок работы над документами и материалами, обязательными для представления одновременно с проектом Решения о бюджете Сальского сельского поселения,</a:t>
            </a:r>
          </a:p>
          <a:p>
            <a:pPr marL="137160" indent="0" algn="just">
              <a:buNone/>
            </a:pPr>
            <a:r>
              <a:rPr lang="ru-RU" dirty="0"/>
              <a:t>устанавливаются администрацией поселения.</a:t>
            </a:r>
          </a:p>
          <a:p>
            <a:pPr marL="137160" indent="0" algn="just">
              <a:buNone/>
            </a:pPr>
            <a:r>
              <a:rPr lang="ru-RU" dirty="0"/>
              <a:t>       Рассмотрению проекта решения о бюджете Сальского сельского поселения предшествует проведение публичных слушаний в соответствии с Положением о порядке организации и проведения публичных слушаний в Сальском сельском поселении, утвержденным решением муниципального комитета Сальского сельского поселения.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/>
              <a:t>    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Составление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сентябрь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октября по декабрь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Исполнение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Отчетность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Контроль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n-lt"/>
              </a:rPr>
              <a:t>Бюджет на 2021 год и плановый период 2022 и 2023 годов содержит приоритетные пути реализации основных задач:</a:t>
            </a: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условий для повышения качества предоставляемых муниципальных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Повышение эффективности процедур проведения муниципальных закупок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Обеспечение открытости бюджетного процесса перед гражданами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3263</TotalTime>
  <Words>1792</Words>
  <Application>Microsoft Office PowerPoint</Application>
  <PresentationFormat>Экран (4:3)</PresentationFormat>
  <Paragraphs>384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Апекс</vt:lpstr>
      <vt:lpstr>Chart</vt:lpstr>
      <vt:lpstr>   бюджет  САЛЬСКОГО сельского поселения Дальнереченского муниципального  района на 2021 год и на плановый период 2022 и 2023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Презентация PowerPoint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2021 год и плановый период 2022 и 2023 годов содержит приоритетные пути реализации основных задач:</vt:lpstr>
      <vt:lpstr>Основные характеристики местного бюджета  на 2021 - 2023 годы (в рублях)</vt:lpstr>
      <vt:lpstr>Основные параметры местного бюджета на 2021 год</vt:lpstr>
      <vt:lpstr>Динамика доходов бюджета  Сальского сельского поселения </vt:lpstr>
      <vt:lpstr>Презентация PowerPoint</vt:lpstr>
      <vt:lpstr>Основные направления налоговой политики Сальского  сельского поселения </vt:lpstr>
      <vt:lpstr>Налоговые и неналоговые доходы местного бюджета</vt:lpstr>
      <vt:lpstr>Презентация PowerPoint</vt:lpstr>
      <vt:lpstr>Структура налоговых и неналоговых доходов местного бюджета в 2022-2023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2020 И 2021-2023 ГОДОВ</vt:lpstr>
      <vt:lpstr>Объемы межбюджетных трансфертов  на 2021-2023 годы </vt:lpstr>
      <vt:lpstr>СТРУКТУРА РАСХОДОВ БЮДЖЕТА САЛЬСКОГО  СЕЛЬСКОГО ПОСЕЛЕНИЯ НА ФИНАНСОВОЕ ОБЕСПЕЧЕНИЕ МУНИЦИПАЛЬНЫХ ПРОГРАММ И НЕПРОГРАММНЫХ НАПРАВЛЕНИЙ НА 2021 ГОД   7396,39 тыс. руб.</vt:lpstr>
      <vt:lpstr>РАСХОДЫ НА НЕПРОГРАММНЫЕ НАПРАВЛЕНИЯ ДЕЯТЕЛЬНОСТИ, СОСТАВЛЯЮЩИЕ БОЛЕЕ 1%</vt:lpstr>
      <vt:lpstr>Доля муниципальных программ в общем объеме расходов , запланированных на реализацию муниципальных программ Сальского сельского поселения в 2021 году</vt:lpstr>
      <vt:lpstr>Расходы местного бюджета, формируемые в рамках муниципальных программ Сальского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Динамика расходов местного бюджета на УПРАВЛЕНИЕ МУНИЦИПАЛЬНЫМ ИМУЩЕСТВОМ поселения</vt:lpstr>
      <vt:lpstr>Финансирование мероприятий по развитию жилищно-коммунальной инфраструктуры и национальной экономики в 2021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12338,63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311</cp:revision>
  <dcterms:created xsi:type="dcterms:W3CDTF">2015-12-04T10:25:22Z</dcterms:created>
  <dcterms:modified xsi:type="dcterms:W3CDTF">2022-04-12T04:08:53Z</dcterms:modified>
</cp:coreProperties>
</file>