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9"/>
  </p:notesMasterIdLst>
  <p:sldIdLst>
    <p:sldId id="256" r:id="rId2"/>
    <p:sldId id="282" r:id="rId3"/>
    <p:sldId id="283" r:id="rId4"/>
    <p:sldId id="257" r:id="rId5"/>
    <p:sldId id="286" r:id="rId6"/>
    <p:sldId id="259" r:id="rId7"/>
    <p:sldId id="287" r:id="rId8"/>
    <p:sldId id="260" r:id="rId9"/>
    <p:sldId id="261" r:id="rId10"/>
    <p:sldId id="262" r:id="rId11"/>
    <p:sldId id="263" r:id="rId12"/>
    <p:sldId id="264" r:id="rId13"/>
    <p:sldId id="288" r:id="rId14"/>
    <p:sldId id="281" r:id="rId15"/>
    <p:sldId id="266" r:id="rId16"/>
    <p:sldId id="268" r:id="rId17"/>
    <p:sldId id="291" r:id="rId18"/>
    <p:sldId id="289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9" r:id="rId27"/>
    <p:sldId id="28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" clrIdx="0"/>
  <p:cmAuthor id="1" name="Пользователь" initials="П" lastIdx="1" clrIdx="1">
    <p:extLst>
      <p:ext uri="{19B8F6BF-5375-455C-9EA6-DF929625EA0E}">
        <p15:presenceInfo xmlns:p15="http://schemas.microsoft.com/office/powerpoint/2012/main" xmlns="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0E5"/>
    <a:srgbClr val="00FF00"/>
    <a:srgbClr val="FF99FF"/>
    <a:srgbClr val="57C75A"/>
    <a:srgbClr val="F4D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72" autoAdjust="0"/>
    <p:restoredTop sz="94472" autoAdjust="0"/>
  </p:normalViewPr>
  <p:slideViewPr>
    <p:cSldViewPr>
      <p:cViewPr>
        <p:scale>
          <a:sx n="86" d="100"/>
          <a:sy n="86" d="100"/>
        </p:scale>
        <p:origin x="-1926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FDA023"/>
            </a:solidFill>
            <a:ln>
              <a:noFill/>
            </a:ln>
            <a:effectLst/>
            <a:sp3d/>
          </c:spPr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dirty="0"/>
                      <a:t>2021г</a:t>
                    </a:r>
                  </a:p>
                  <a:p>
                    <a:r>
                      <a:rPr lang="ru-RU" dirty="0" smtClean="0"/>
                      <a:t>2580,38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D45-442A-9FA7-2A6C323A893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900" dirty="0"/>
                      <a:t>2022г</a:t>
                    </a:r>
                  </a:p>
                  <a:p>
                    <a:r>
                      <a:rPr lang="ru-RU" dirty="0"/>
                      <a:t>1167,04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D45-442A-9FA7-2A6C323A893D}"/>
                </c:ext>
              </c:extLst>
            </c:dLbl>
            <c:dLbl>
              <c:idx val="2"/>
              <c:layout>
                <c:manualLayout>
                  <c:x val="4.718126609008108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2023г</a:t>
                    </a:r>
                  </a:p>
                  <a:p>
                    <a:r>
                      <a:rPr lang="ru-RU" dirty="0"/>
                      <a:t>1119,80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D45-442A-9FA7-2A6C323A893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900" dirty="0"/>
                      <a:t>2024г</a:t>
                    </a:r>
                    <a:endParaRPr lang="ru-RU" dirty="0"/>
                  </a:p>
                  <a:p>
                    <a:r>
                      <a:rPr lang="ru-RU" dirty="0"/>
                      <a:t>1126,80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D45-442A-9FA7-2A6C323A89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2580.38</c:v>
                </c:pt>
                <c:pt idx="1">
                  <c:v>1167.04</c:v>
                </c:pt>
                <c:pt idx="2">
                  <c:v>1119.8</c:v>
                </c:pt>
                <c:pt idx="3">
                  <c:v>1126.8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D45-442A-9FA7-2A6C323A893D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  <a:sp3d/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безвозмездные поступления </c:v>
                </c:pt>
              </c:strCache>
            </c:strRef>
          </c:tx>
          <c:spPr>
            <a:solidFill>
              <a:srgbClr val="AA2B1E"/>
            </a:solidFill>
            <a:ln>
              <a:noFill/>
            </a:ln>
            <a:effectLst/>
            <a:sp3d/>
          </c:spPr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dirty="0"/>
                      <a:t>2021г</a:t>
                    </a:r>
                  </a:p>
                  <a:p>
                    <a:r>
                      <a:rPr lang="ru-RU" dirty="0" smtClean="0"/>
                      <a:t>4994,60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900" dirty="0"/>
                      <a:t>2022г</a:t>
                    </a:r>
                  </a:p>
                  <a:p>
                    <a:r>
                      <a:rPr lang="ru-RU" dirty="0"/>
                      <a:t>3131,80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D45-442A-9FA7-2A6C323A893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900" dirty="0"/>
                      <a:t>2023г</a:t>
                    </a:r>
                  </a:p>
                  <a:p>
                    <a:r>
                      <a:rPr lang="ru-RU" dirty="0"/>
                      <a:t>2404,33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D45-442A-9FA7-2A6C323A893D}"/>
                </c:ext>
              </c:extLst>
            </c:dLbl>
            <c:dLbl>
              <c:idx val="3"/>
              <c:layout>
                <c:manualLayout>
                  <c:x val="-1.1533065146622751E-1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2024г</a:t>
                    </a:r>
                  </a:p>
                  <a:p>
                    <a:r>
                      <a:rPr lang="ru-RU" dirty="0"/>
                      <a:t>2326,64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D45-442A-9FA7-2A6C323A89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4994.6000000000004</c:v>
                </c:pt>
                <c:pt idx="1">
                  <c:v>3131.8</c:v>
                </c:pt>
                <c:pt idx="2">
                  <c:v>2404.33</c:v>
                </c:pt>
                <c:pt idx="3">
                  <c:v>2326.64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D45-442A-9FA7-2A6C323A893D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  <a:sp3d/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430848"/>
        <c:axId val="22442368"/>
        <c:axId val="0"/>
      </c:bar3DChart>
      <c:catAx>
        <c:axId val="22430848"/>
        <c:scaling>
          <c:orientation val="minMax"/>
        </c:scaling>
        <c:delete val="0"/>
        <c:axPos val="b"/>
        <c:title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442368"/>
        <c:crosses val="autoZero"/>
        <c:auto val="1"/>
        <c:lblAlgn val="ctr"/>
        <c:lblOffset val="100"/>
        <c:noMultiLvlLbl val="1"/>
      </c:catAx>
      <c:valAx>
        <c:axId val="2244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43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1"/>
    </c:title>
    <c:autoTitleDeleted val="0"/>
    <c:plotArea>
      <c:layout>
        <c:manualLayout>
          <c:layoutTarget val="inner"/>
          <c:xMode val="edge"/>
          <c:yMode val="edge"/>
          <c:x val="7.9271272041147173E-2"/>
          <c:y val="8.02774433774745E-2"/>
          <c:w val="0.80120616531448041"/>
          <c:h val="0.796778745205632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.; </a:t>
                    </a:r>
                    <a:r>
                      <a:rPr lang="ru-RU" sz="1200" dirty="0"/>
                      <a:t>МКУ «КДЦ" </a:t>
                    </a:r>
                    <a:r>
                      <a:rPr lang="ru-RU" dirty="0"/>
                      <a:t>2022; </a:t>
                    </a:r>
                    <a:r>
                      <a:rPr lang="ru-RU" dirty="0" smtClean="0"/>
                      <a:t>1403,13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1A0-4880-9D38-A892A54F912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/>
                      <a:t>.; </a:t>
                    </a:r>
                    <a:r>
                      <a:rPr lang="ru-RU" sz="1200" dirty="0"/>
                      <a:t>МКУ «КДЦ" </a:t>
                    </a:r>
                    <a:r>
                      <a:rPr lang="ru-RU" dirty="0"/>
                      <a:t>2023; 744,05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1A0-4880-9D38-A892A54F912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/>
                      <a:t>.; </a:t>
                    </a:r>
                    <a:r>
                      <a:rPr lang="ru-RU" sz="1200" dirty="0"/>
                      <a:t>МКУ «КДЦ" </a:t>
                    </a:r>
                    <a:r>
                      <a:rPr lang="ru-RU" dirty="0"/>
                      <a:t>2024; 656,99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1A0-4880-9D38-A892A54F91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МКУ"КДЦ"2022</c:v>
                </c:pt>
                <c:pt idx="1">
                  <c:v>МКУ "КДЦ" 2023</c:v>
                </c:pt>
                <c:pt idx="2">
                  <c:v>МКУ"КДЦ"2024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1403.13</c:v>
                </c:pt>
                <c:pt idx="1">
                  <c:v>744.05</c:v>
                </c:pt>
                <c:pt idx="2">
                  <c:v>656.99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1A0-4880-9D38-A892A54F9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1040640"/>
        <c:axId val="31042176"/>
      </c:barChart>
      <c:catAx>
        <c:axId val="31040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1042176"/>
        <c:crosses val="autoZero"/>
        <c:auto val="1"/>
        <c:lblAlgn val="ctr"/>
        <c:lblOffset val="100"/>
        <c:noMultiLvlLbl val="0"/>
      </c:catAx>
      <c:valAx>
        <c:axId val="31042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040640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40436351706037"/>
          <c:y val="6.3593750000000004E-2"/>
          <c:w val="0.70099868766404405"/>
          <c:h val="0.80511220472440947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14,27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E07-4BFA-93E7-8706E1BB884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44.43</c:v>
                </c:pt>
                <c:pt idx="1">
                  <c:v>92.32</c:v>
                </c:pt>
                <c:pt idx="2">
                  <c:v>92.32</c:v>
                </c:pt>
                <c:pt idx="3">
                  <c:v>92.32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F3-4B87-B10A-29CCBD52C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997056"/>
        <c:axId val="152015232"/>
        <c:axId val="30555200"/>
      </c:bar3DChart>
      <c:catAx>
        <c:axId val="151997056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one"/>
        <c:crossAx val="152015232"/>
        <c:crosses val="autoZero"/>
        <c:auto val="1"/>
        <c:lblAlgn val="ctr"/>
        <c:lblOffset val="100"/>
        <c:noMultiLvlLbl val="1"/>
      </c:catAx>
      <c:valAx>
        <c:axId val="152015232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one"/>
        <c:crossAx val="151997056"/>
        <c:crosses val="autoZero"/>
        <c:crossBetween val="between"/>
      </c:valAx>
      <c:serAx>
        <c:axId val="30555200"/>
        <c:scaling>
          <c:orientation val="minMax"/>
        </c:scaling>
        <c:delete val="1"/>
        <c:axPos val="b"/>
        <c:majorTickMark val="cross"/>
        <c:minorTickMark val="cross"/>
        <c:tickLblPos val="none"/>
        <c:crossAx val="152015232"/>
        <c:crosses val="autoZero"/>
      </c:serAx>
    </c:plotArea>
    <c:legend>
      <c:legendPos val="r"/>
      <c:layout/>
      <c:overlay val="1"/>
    </c:legend>
    <c:plotVisOnly val="1"/>
    <c:dispBlanksAs val="zero"/>
    <c:showDLblsOverMax val="1"/>
  </c:chart>
  <c:spPr>
    <a:solidFill>
      <a:schemeClr val="accent4">
        <a:lumMod val="5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900153105861812"/>
          <c:y val="2.7481475749192321E-2"/>
          <c:w val="0.66791204918829594"/>
          <c:h val="0.63299831685658636"/>
        </c:manualLayout>
      </c:layout>
      <c:bar3DChart>
        <c:barDir val="col"/>
        <c:grouping val="percent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межбюджетные трасферты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2535.46</c:v>
                </c:pt>
                <c:pt idx="1">
                  <c:v>736.3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D2-456F-8A71-CBD67FF99CA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166.79</c:v>
                </c:pt>
                <c:pt idx="1">
                  <c:v>172.95699999999999</c:v>
                </c:pt>
                <c:pt idx="2">
                  <c:v>178.78</c:v>
                </c:pt>
                <c:pt idx="3">
                  <c:v>185.09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D2-456F-8A71-CBD67FF99CA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дотации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1792.35</c:v>
                </c:pt>
                <c:pt idx="1">
                  <c:v>2222.5500000000002</c:v>
                </c:pt>
                <c:pt idx="2">
                  <c:v>2225.5500000000002</c:v>
                </c:pt>
                <c:pt idx="3">
                  <c:v>2141.5500000000002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D2-456F-8A71-CBD67FF99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19335552"/>
        <c:axId val="119345536"/>
        <c:axId val="0"/>
      </c:bar3DChart>
      <c:catAx>
        <c:axId val="119335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19345536"/>
        <c:crosses val="autoZero"/>
        <c:auto val="1"/>
        <c:lblAlgn val="ctr"/>
        <c:lblOffset val="100"/>
        <c:noMultiLvlLbl val="1"/>
      </c:catAx>
      <c:valAx>
        <c:axId val="11934553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193355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63004277243121"/>
          <c:y val="3.5024471577624498E-2"/>
          <c:w val="0.89128353747448263"/>
          <c:h val="0.659972610186257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 sz="900"/>
                    </a:pPr>
                    <a:r>
                      <a:rPr lang="ru-RU" sz="900" dirty="0"/>
                      <a:t>2021 г</a:t>
                    </a:r>
                  </a:p>
                  <a:p>
                    <a:pPr>
                      <a:defRPr sz="900"/>
                    </a:pPr>
                    <a:r>
                      <a:rPr lang="ru-RU" sz="900" dirty="0"/>
                      <a:t>1792,35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B42-4C1B-908A-59D391804996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42-4C1B-908A-59D391804996}"/>
                </c:ext>
              </c:extLst>
            </c:dLbl>
            <c:dLbl>
              <c:idx val="2"/>
              <c:layout>
                <c:manualLayout>
                  <c:x val="-6.1728395061728392E-3"/>
                  <c:y val="7.4073814848125679E-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2021г</a:t>
                    </a:r>
                  </a:p>
                  <a:p>
                    <a:r>
                      <a:rPr lang="ru-RU" dirty="0"/>
                      <a:t>2553,46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B42-4C1B-908A-59D39180499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/>
                      <a:t>2016 г</a:t>
                    </a:r>
                  </a:p>
                  <a:p>
                    <a:r>
                      <a:rPr lang="ru-RU"/>
                      <a:t>950,0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B42-4C1B-908A-59D3918049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Лист1!$A$2:$A$4</c:f>
              <c:strCache>
                <c:ptCount val="3"/>
                <c:pt idx="0">
                  <c:v>Дотация бюджету поселения  на выравнивание бюджетной обеспеченности</c:v>
                </c:pt>
                <c:pt idx="1">
                  <c:v>Субвенции</c:v>
                </c:pt>
                <c:pt idx="2">
                  <c:v>Иные МБТ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1792.35</c:v>
                </c:pt>
                <c:pt idx="1">
                  <c:v>166.79</c:v>
                </c:pt>
                <c:pt idx="2">
                  <c:v>2535.46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B42-4C1B-908A-59D39180499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тыс.рублей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endParaRPr lang="ru-RU" dirty="0"/>
                  </a:p>
                  <a:p>
                    <a:r>
                      <a:rPr lang="ru-RU" dirty="0"/>
                      <a:t>2022г</a:t>
                    </a:r>
                  </a:p>
                  <a:p>
                    <a:r>
                      <a:rPr lang="ru-RU" dirty="0"/>
                      <a:t>2222,55</a:t>
                    </a:r>
                  </a:p>
                  <a:p>
                    <a:endParaRPr lang="ru-RU" dirty="0"/>
                  </a:p>
                  <a:p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B42-4C1B-908A-59D39180499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900" dirty="0"/>
                      <a:t>2022</a:t>
                    </a:r>
                  </a:p>
                  <a:p>
                    <a:r>
                      <a:rPr lang="en-US" dirty="0"/>
                      <a:t>172,95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B42-4C1B-908A-59D39180499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900" dirty="0"/>
                      <a:t>2022г</a:t>
                    </a:r>
                  </a:p>
                  <a:p>
                    <a:r>
                      <a:rPr lang="ru-RU" dirty="0"/>
                      <a:t>736,30</a:t>
                    </a:r>
                  </a:p>
                  <a:p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2731481481481474E-2"/>
                      <c:h val="8.403684015492897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8-9B42-4C1B-908A-59D3918049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Дотация бюджету поселения  на выравнивание бюджетной обеспеченности</c:v>
                </c:pt>
                <c:pt idx="1">
                  <c:v>Субвенции</c:v>
                </c:pt>
                <c:pt idx="2">
                  <c:v>Иные МБТ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2222.5500000000002</c:v>
                </c:pt>
                <c:pt idx="1">
                  <c:v>172.96</c:v>
                </c:pt>
                <c:pt idx="2">
                  <c:v>736.3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B42-4C1B-908A-59D39180499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тыс.рублей2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6296296296296459E-3"/>
                  <c:y val="-1.7284084550690793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2023г</a:t>
                    </a:r>
                  </a:p>
                  <a:p>
                    <a:r>
                      <a:rPr lang="ru-RU" sz="900" dirty="0"/>
                      <a:t>2225,55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9B42-4C1B-908A-59D39180499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 sz="900" dirty="0"/>
                  </a:p>
                  <a:p>
                    <a:r>
                      <a:rPr lang="en-US" dirty="0"/>
                      <a:t>2023</a:t>
                    </a:r>
                  </a:p>
                  <a:p>
                    <a:r>
                      <a:rPr lang="en-US" dirty="0"/>
                      <a:t>178,78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B42-4C1B-908A-59D391804996}"/>
                </c:ext>
              </c:extLst>
            </c:dLbl>
            <c:dLbl>
              <c:idx val="2"/>
              <c:layout>
                <c:manualLayout>
                  <c:x val="-4.6296296296296459E-3"/>
                  <c:y val="-4.9382543232083754E-3"/>
                </c:manualLayout>
              </c:layout>
              <c:tx>
                <c:rich>
                  <a:bodyPr/>
                  <a:lstStyle/>
                  <a:p>
                    <a:endParaRPr lang="ru-RU" sz="900" dirty="0"/>
                  </a:p>
                  <a:p>
                    <a:r>
                      <a:rPr lang="ru-RU" dirty="0"/>
                      <a:t>2023г</a:t>
                    </a:r>
                  </a:p>
                  <a:p>
                    <a:r>
                      <a:rPr lang="ru-RU" dirty="0"/>
                      <a:t>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9B42-4C1B-908A-59D3918049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Дотация бюджету поселения  на выравнивание бюджетной обеспеченности</c:v>
                </c:pt>
                <c:pt idx="1">
                  <c:v>Субвенции</c:v>
                </c:pt>
                <c:pt idx="2">
                  <c:v>Иные МБТ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2225.5500000000002</c:v>
                </c:pt>
                <c:pt idx="1">
                  <c:v>178.78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9B42-4C1B-908A-59D39180499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тыс.рублей3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2024г</a:t>
                    </a:r>
                  </a:p>
                  <a:p>
                    <a:r>
                      <a:rPr lang="ru-RU" dirty="0"/>
                      <a:t>2141,55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9B42-4C1B-908A-59D391804996}"/>
                </c:ext>
              </c:extLst>
            </c:dLbl>
            <c:dLbl>
              <c:idx val="1"/>
              <c:layout>
                <c:manualLayout>
                  <c:x val="-1.5432098765432098E-3"/>
                  <c:y val="9.876411436685940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2024</a:t>
                    </a:r>
                  </a:p>
                  <a:p>
                    <a:r>
                      <a:rPr lang="en-US" dirty="0"/>
                      <a:t>185,09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7422839506172839E-2"/>
                      <c:h val="8.23947733827314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F-9B42-4C1B-908A-59D39180499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/>
                      <a:t>2024г</a:t>
                    </a:r>
                  </a:p>
                  <a:p>
                    <a:endParaRPr lang="ru-RU" dirty="0"/>
                  </a:p>
                  <a:p>
                    <a:r>
                      <a:rPr lang="ru-RU" dirty="0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9B42-4C1B-908A-59D3918049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Дотация бюджету поселения  на выравнивание бюджетной обеспеченности</c:v>
                </c:pt>
                <c:pt idx="1">
                  <c:v>Субвенции</c:v>
                </c:pt>
                <c:pt idx="2">
                  <c:v>Иные МБТ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2141.5500000000002</c:v>
                </c:pt>
                <c:pt idx="1">
                  <c:v>185.09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9B42-4C1B-908A-59D3918049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9416704"/>
        <c:axId val="119418240"/>
      </c:barChart>
      <c:catAx>
        <c:axId val="119416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9418240"/>
        <c:crosses val="autoZero"/>
        <c:auto val="1"/>
        <c:lblAlgn val="ctr"/>
        <c:lblOffset val="100"/>
        <c:noMultiLvlLbl val="0"/>
      </c:catAx>
      <c:valAx>
        <c:axId val="119418240"/>
        <c:scaling>
          <c:orientation val="minMax"/>
        </c:scaling>
        <c:delete val="0"/>
        <c:axPos val="l"/>
        <c:minorGridlines/>
        <c:numFmt formatCode="General" sourceLinked="1"/>
        <c:majorTickMark val="out"/>
        <c:minorTickMark val="none"/>
        <c:tickLblPos val="nextTo"/>
        <c:crossAx val="119416704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223502735761202"/>
          <c:y val="7.6764582927476885E-2"/>
          <c:w val="0.8385057596967046"/>
          <c:h val="0.64751224528655849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1"/>
          <c:cat>
            <c:strRef>
              <c:f>Лист1!$A$2:$A$8</c:f>
              <c:strCache>
                <c:ptCount val="5"/>
                <c:pt idx="0">
                  <c:v>факт 2020 года</c:v>
                </c:pt>
                <c:pt idx="1">
                  <c:v>план 2021 года</c:v>
                </c:pt>
                <c:pt idx="2">
                  <c:v>проект 2022            1027,89</c:v>
                </c:pt>
                <c:pt idx="3">
                  <c:v>проект 2023 года</c:v>
                </c:pt>
                <c:pt idx="4">
                  <c:v>проект 2024 года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840.17</c:v>
                </c:pt>
                <c:pt idx="1">
                  <c:v>2572.0500000000002</c:v>
                </c:pt>
                <c:pt idx="2">
                  <c:v>1167.04</c:v>
                </c:pt>
                <c:pt idx="3">
                  <c:v>1119.8</c:v>
                </c:pt>
                <c:pt idx="4">
                  <c:v>1126.8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D1-4028-AD56-5E4E356F8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426240"/>
        <c:axId val="30427776"/>
        <c:axId val="30080512"/>
      </c:bar3DChart>
      <c:catAx>
        <c:axId val="30426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427776"/>
        <c:crosses val="autoZero"/>
        <c:auto val="1"/>
        <c:lblAlgn val="ctr"/>
        <c:lblOffset val="100"/>
        <c:noMultiLvlLbl val="1"/>
      </c:catAx>
      <c:valAx>
        <c:axId val="30427776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General" sourceLinked="1"/>
        <c:majorTickMark val="none"/>
        <c:minorTickMark val="none"/>
        <c:tickLblPos val="nextTo"/>
        <c:crossAx val="30426240"/>
        <c:crosses val="autoZero"/>
        <c:crossBetween val="between"/>
      </c:valAx>
      <c:serAx>
        <c:axId val="30080512"/>
        <c:scaling>
          <c:orientation val="minMax"/>
        </c:scaling>
        <c:delete val="1"/>
        <c:axPos val="b"/>
        <c:majorTickMark val="out"/>
        <c:minorTickMark val="none"/>
        <c:tickLblPos val="none"/>
        <c:crossAx val="30427776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solidFill>
                  <a:schemeClr val="tx1">
                    <a:alpha val="99000"/>
                  </a:schemeClr>
                </a:solidFill>
              </a:defRPr>
            </a:pPr>
            <a:endParaRPr lang="ru-RU"/>
          </a:p>
        </c:txPr>
      </c:dTable>
      <c:spPr>
        <a:noFill/>
        <a:ln w="25400">
          <a:noFill/>
        </a:ln>
      </c:spPr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238316033006912E-3"/>
          <c:y val="0"/>
          <c:w val="0.99057616839669649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bubble3D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707-40E3-B65F-7ED34DF02F3F}"/>
              </c:ext>
            </c:extLst>
          </c:dPt>
          <c:dPt>
            <c:idx val="1"/>
            <c:bubble3D val="0"/>
            <c:explosion val="23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07-40E3-B65F-7ED34DF02F3F}"/>
              </c:ext>
            </c:extLst>
          </c:dPt>
          <c:dPt>
            <c:idx val="2"/>
            <c:bubble3D val="0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707-40E3-B65F-7ED34DF02F3F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07-40E3-B65F-7ED34DF02F3F}"/>
              </c:ext>
            </c:extLst>
          </c:dPt>
          <c:dPt>
            <c:idx val="4"/>
            <c:bubble3D val="0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707-40E3-B65F-7ED34DF02F3F}"/>
              </c:ext>
            </c:extLst>
          </c:dPt>
          <c:dPt>
            <c:idx val="5"/>
            <c:bubble3D val="0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707-40E3-B65F-7ED34DF02F3F}"/>
              </c:ext>
            </c:extLst>
          </c:dPt>
          <c:dPt>
            <c:idx val="6"/>
            <c:bubble3D val="0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707-40E3-B65F-7ED34DF02F3F}"/>
              </c:ext>
            </c:extLst>
          </c:dPt>
          <c:dPt>
            <c:idx val="7"/>
            <c:bubble3D val="0"/>
            <c:explosion val="31"/>
            <c:extLst xmlns:c16r2="http://schemas.microsoft.com/office/drawing/2015/06/chart">
              <c:ext xmlns:c16="http://schemas.microsoft.com/office/drawing/2014/chart" uri="{C3380CC4-5D6E-409C-BE32-E72D297353CC}">
                <c16:uniqueId val="{00000007-C707-40E3-B65F-7ED34DF02F3F}"/>
              </c:ext>
            </c:extLst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Налог на доходы  физических лиц</c:v>
                </c:pt>
                <c:pt idx="1">
                  <c:v>Единый сельско-хозяйственный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 </c:v>
                </c:pt>
                <c:pt idx="5">
                  <c:v>Платные услуги</c:v>
                </c:pt>
                <c:pt idx="6">
                  <c:v>Доходы от сдачи в аренду имущества</c:v>
                </c:pt>
                <c:pt idx="7">
                  <c:v>Штрафы, санкции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10.710858239649026</c:v>
                </c:pt>
                <c:pt idx="1">
                  <c:v>0.34274746366876885</c:v>
                </c:pt>
                <c:pt idx="2">
                  <c:v>5.4839594187003016</c:v>
                </c:pt>
                <c:pt idx="3">
                  <c:v>25.383877159309019</c:v>
                </c:pt>
                <c:pt idx="4">
                  <c:v>0</c:v>
                </c:pt>
                <c:pt idx="5">
                  <c:v>1.7994241842610363</c:v>
                </c:pt>
                <c:pt idx="6">
                  <c:v>55.936386070743069</c:v>
                </c:pt>
                <c:pt idx="7">
                  <c:v>0.34274746366876885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707-40E3-B65F-7ED34DF02F3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635802469135853E-2"/>
          <c:y val="6.7894298108218704E-2"/>
          <c:w val="0.95370370370370372"/>
          <c:h val="0.926247816460570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65"/>
          <c:dPt>
            <c:idx val="4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D62-4AB7-9B1B-A61255E4A571}"/>
              </c:ext>
            </c:extLst>
          </c:dPt>
          <c:dLbls>
            <c:dLbl>
              <c:idx val="0"/>
              <c:layout>
                <c:manualLayout>
                  <c:x val="6.3271361913094071E-2"/>
                  <c:y val="1.618298724122734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 </a:t>
                    </a:r>
                    <a:r>
                      <a:rPr lang="ru-RU" dirty="0" smtClean="0"/>
                      <a:t>5,5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D62-4AB7-9B1B-A61255E4A571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62-4AB7-9B1B-A61255E4A571}"/>
                </c:ext>
              </c:extLst>
            </c:dLbl>
            <c:dLbl>
              <c:idx val="2"/>
              <c:layout>
                <c:manualLayout>
                  <c:x val="-3.0867842908526458E-3"/>
                  <c:y val="0.1807139178405126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Земельный</a:t>
                    </a:r>
                    <a:r>
                      <a:rPr lang="ru-RU" baseline="0" dirty="0" smtClean="0"/>
                      <a:t> налог25,4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D62-4AB7-9B1B-A61255E4A571}"/>
                </c:ext>
              </c:extLst>
            </c:dLbl>
            <c:dLbl>
              <c:idx val="3"/>
              <c:layout>
                <c:manualLayout>
                  <c:x val="4.7839384660250776E-2"/>
                  <c:y val="-2.157788267026299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использования имущества
55,96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D62-4AB7-9B1B-A61255E4A571}"/>
                </c:ext>
              </c:extLst>
            </c:dLbl>
            <c:dLbl>
              <c:idx val="4"/>
              <c:layout>
                <c:manualLayout>
                  <c:x val="-8.0247035092835636E-2"/>
                  <c:y val="-0.11058686106583282"/>
                </c:manualLayout>
              </c:layout>
              <c:tx>
                <c:rich>
                  <a:bodyPr/>
                  <a:lstStyle/>
                  <a:p>
                    <a:endParaRPr lang="ru-RU" dirty="0"/>
                  </a:p>
                  <a:p>
                    <a:r>
                      <a:rPr lang="ru-RU" dirty="0"/>
                      <a:t>Штрафы, платные услуги
</a:t>
                    </a:r>
                    <a:r>
                      <a:rPr lang="ru-RU" dirty="0" smtClean="0"/>
                      <a:t>2,5%</a:t>
                    </a:r>
                    <a:endParaRPr lang="ru-RU" dirty="0"/>
                  </a:p>
                  <a:p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D62-4AB7-9B1B-A61255E4A571}"/>
                </c:ext>
              </c:extLst>
            </c:dLbl>
            <c:dLbl>
              <c:idx val="5"/>
              <c:layout>
                <c:manualLayout>
                  <c:x val="4.7839384660250769E-2"/>
                  <c:y val="0.1159809069719284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Единый с/х</a:t>
                    </a:r>
                    <a:r>
                      <a:rPr lang="ru-RU" baseline="0" dirty="0"/>
                      <a:t> налог 0,03%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D62-4AB7-9B1B-A61255E4A571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62-4AB7-9B1B-A61255E4A57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государственная пошлина</c:v>
                </c:pt>
                <c:pt idx="3">
                  <c:v>доходы от использования имущества</c:v>
                </c:pt>
                <c:pt idx="4">
                  <c:v>штрафы, санкции, платные услуги</c:v>
                </c:pt>
                <c:pt idx="5">
                  <c:v>единый сельскохоз.налог</c:v>
                </c:pt>
                <c:pt idx="6">
                  <c:v>земельный налог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125</c:v>
                </c:pt>
                <c:pt idx="1">
                  <c:v>64</c:v>
                </c:pt>
                <c:pt idx="2">
                  <c:v>0</c:v>
                </c:pt>
                <c:pt idx="3">
                  <c:v>652.79999999999995</c:v>
                </c:pt>
                <c:pt idx="4">
                  <c:v>25</c:v>
                </c:pt>
                <c:pt idx="5">
                  <c:v>4</c:v>
                </c:pt>
                <c:pt idx="6">
                  <c:v>296.33999999999997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D62-4AB7-9B1B-A61255E4A57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государственная пошлина</c:v>
                </c:pt>
                <c:pt idx="3">
                  <c:v>доходы от использования имущества</c:v>
                </c:pt>
                <c:pt idx="4">
                  <c:v>штрафы, санкции, платные услуги</c:v>
                </c:pt>
                <c:pt idx="5">
                  <c:v>единый сельскохоз.налог</c:v>
                </c:pt>
                <c:pt idx="6">
                  <c:v>земельный налог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D62-4AB7-9B1B-A61255E4A57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0"/>
      <c:rotY val="0"/>
      <c:depthPercent val="100"/>
      <c:rAngAx val="0"/>
      <c:perspective val="3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303297649467519"/>
          <c:y val="0.32770526705071923"/>
          <c:w val="0.8222695824802535"/>
          <c:h val="0.40183113825927097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pattFill prst="ltDnDiag">
              <a:fgClr>
                <a:schemeClr val="accent2">
                  <a:shade val="65000"/>
                </a:schemeClr>
              </a:fgClr>
              <a:bgClr>
                <a:schemeClr val="accent2">
                  <a:shade val="65000"/>
                  <a:lumMod val="20000"/>
                  <a:lumOff val="80000"/>
                </a:schemeClr>
              </a:bgClr>
            </a:pattFill>
            <a:ln>
              <a:solidFill>
                <a:schemeClr val="accent2">
                  <a:shade val="65000"/>
                </a:schemeClr>
              </a:solidFill>
            </a:ln>
            <a:effectLst/>
            <a:sp3d>
              <a:contourClr>
                <a:schemeClr val="accent2">
                  <a:shade val="65000"/>
                </a:schemeClr>
              </a:contourClr>
            </a:sp3d>
          </c:spPr>
          <c:invertIfNegative val="1"/>
          <c:cat>
            <c:strRef>
              <c:f>Лист1!$A$2:$A$7</c:f>
              <c:strCache>
                <c:ptCount val="6"/>
                <c:pt idx="0">
                  <c:v>Факт 2021года</c:v>
                </c:pt>
                <c:pt idx="1">
                  <c:v>Оценка 2020года </c:v>
                </c:pt>
                <c:pt idx="2">
                  <c:v>Проект 2021 года</c:v>
                </c:pt>
                <c:pt idx="3">
                  <c:v>Проект 2022 года</c:v>
                </c:pt>
                <c:pt idx="4">
                  <c:v>Проект 2023 года</c:v>
                </c:pt>
                <c:pt idx="5">
                  <c:v>Проект 2024 года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136.56</c:v>
                </c:pt>
                <c:pt idx="1">
                  <c:v>110</c:v>
                </c:pt>
                <c:pt idx="2">
                  <c:v>118</c:v>
                </c:pt>
                <c:pt idx="3">
                  <c:v>125</c:v>
                </c:pt>
                <c:pt idx="4">
                  <c:v>128</c:v>
                </c:pt>
                <c:pt idx="5">
                  <c:v>132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9A-4EC8-8322-72F45B09680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1"/>
          <c:cat>
            <c:strRef>
              <c:f>Лист1!$A$2:$A$7</c:f>
              <c:strCache>
                <c:ptCount val="6"/>
                <c:pt idx="0">
                  <c:v>Факт 2021года</c:v>
                </c:pt>
                <c:pt idx="1">
                  <c:v>Оценка 2020года </c:v>
                </c:pt>
                <c:pt idx="2">
                  <c:v>Проект 2021 года</c:v>
                </c:pt>
                <c:pt idx="3">
                  <c:v>Проект 2022 года</c:v>
                </c:pt>
                <c:pt idx="4">
                  <c:v>Проект 2023 года</c:v>
                </c:pt>
                <c:pt idx="5">
                  <c:v>Проект 2024 года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A9A-4EC8-8322-72F45B09680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pattFill prst="ltDnDiag">
              <a:fgClr>
                <a:schemeClr val="accent2">
                  <a:tint val="65000"/>
                </a:schemeClr>
              </a:fgClr>
              <a:bgClr>
                <a:schemeClr val="accent2">
                  <a:tint val="65000"/>
                  <a:lumMod val="20000"/>
                  <a:lumOff val="80000"/>
                </a:schemeClr>
              </a:bgClr>
            </a:pattFill>
            <a:ln>
              <a:solidFill>
                <a:schemeClr val="accent2">
                  <a:tint val="65000"/>
                </a:schemeClr>
              </a:solidFill>
            </a:ln>
            <a:effectLst/>
            <a:sp3d>
              <a:contourClr>
                <a:schemeClr val="accent2">
                  <a:tint val="65000"/>
                </a:schemeClr>
              </a:contourClr>
            </a:sp3d>
          </c:spPr>
          <c:invertIfNegative val="1"/>
          <c:cat>
            <c:strRef>
              <c:f>Лист1!$A$2:$A$7</c:f>
              <c:strCache>
                <c:ptCount val="6"/>
                <c:pt idx="0">
                  <c:v>Факт 2021года</c:v>
                </c:pt>
                <c:pt idx="1">
                  <c:v>Оценка 2020года </c:v>
                </c:pt>
                <c:pt idx="2">
                  <c:v>Проект 2021 года</c:v>
                </c:pt>
                <c:pt idx="3">
                  <c:v>Проект 2022 года</c:v>
                </c:pt>
                <c:pt idx="4">
                  <c:v>Проект 2023 года</c:v>
                </c:pt>
                <c:pt idx="5">
                  <c:v>Проект 2024 года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9A-4EC8-8322-72F45B0968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0"/>
        <c:shape val="box"/>
        <c:axId val="30208384"/>
        <c:axId val="30209920"/>
        <c:axId val="0"/>
      </c:bar3DChart>
      <c:catAx>
        <c:axId val="30208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EE30E5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209920"/>
        <c:crosses val="autoZero"/>
        <c:auto val="1"/>
        <c:lblAlgn val="ctr"/>
        <c:lblOffset val="100"/>
        <c:noMultiLvlLbl val="1"/>
      </c:catAx>
      <c:valAx>
        <c:axId val="30209920"/>
        <c:scaling>
          <c:orientation val="minMax"/>
        </c:scaling>
        <c:delete val="0"/>
        <c:axPos val="l"/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20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4"/>
                <c:pt idx="0">
                  <c:v>Факт 2021 года</c:v>
                </c:pt>
                <c:pt idx="1">
                  <c:v>План 2022 года </c:v>
                </c:pt>
                <c:pt idx="2">
                  <c:v>Проект 2023</c:v>
                </c:pt>
                <c:pt idx="3">
                  <c:v>Проект 2024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36.340000000000003</c:v>
                </c:pt>
                <c:pt idx="1">
                  <c:v>64</c:v>
                </c:pt>
                <c:pt idx="2">
                  <c:v>67</c:v>
                </c:pt>
                <c:pt idx="3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39-4574-9EB0-9C9596BA91F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4"/>
                <c:pt idx="0">
                  <c:v>Факт 2021 года</c:v>
                </c:pt>
                <c:pt idx="1">
                  <c:v>План 2022 года </c:v>
                </c:pt>
                <c:pt idx="2">
                  <c:v>Проект 2023</c:v>
                </c:pt>
                <c:pt idx="3">
                  <c:v>Проект 2024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39-4574-9EB0-9C9596BA91F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4"/>
                <c:pt idx="0">
                  <c:v>Факт 2021 года</c:v>
                </c:pt>
                <c:pt idx="1">
                  <c:v>План 2022 года </c:v>
                </c:pt>
                <c:pt idx="2">
                  <c:v>Проект 2023</c:v>
                </c:pt>
                <c:pt idx="3">
                  <c:v>Проект 2024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839-4574-9EB0-9C9596BA91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0361472"/>
        <c:axId val="30363008"/>
        <c:axId val="30519296"/>
      </c:bar3DChart>
      <c:catAx>
        <c:axId val="30361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363008"/>
        <c:crosses val="autoZero"/>
        <c:auto val="1"/>
        <c:lblAlgn val="ctr"/>
        <c:lblOffset val="100"/>
        <c:noMultiLvlLbl val="1"/>
      </c:catAx>
      <c:valAx>
        <c:axId val="30363008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30361472"/>
        <c:crosses val="autoZero"/>
        <c:crossBetween val="between"/>
      </c:valAx>
      <c:serAx>
        <c:axId val="30519296"/>
        <c:scaling>
          <c:orientation val="minMax"/>
        </c:scaling>
        <c:delete val="1"/>
        <c:axPos val="b"/>
        <c:majorTickMark val="cross"/>
        <c:minorTickMark val="cross"/>
        <c:tickLblPos val="none"/>
        <c:crossAx val="30363008"/>
        <c:crosses val="autoZero"/>
      </c:ser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Земельный налог</a:t>
            </a:r>
          </a:p>
        </c:rich>
      </c:tx>
      <c:layout>
        <c:manualLayout>
          <c:xMode val="edge"/>
          <c:yMode val="edge"/>
          <c:x val="0.31368874933508911"/>
          <c:y val="4.3242940580491947E-2"/>
        </c:manualLayout>
      </c:layout>
      <c:overlay val="0"/>
    </c:title>
    <c:autoTitleDeleted val="0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558,69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B288-4F4E-B64A-07A72433B450}"/>
                </c:ext>
              </c:extLst>
            </c:dLbl>
            <c:dLbl>
              <c:idx val="1"/>
              <c:layout>
                <c:manualLayout>
                  <c:x val="5.5555166717993227E-3"/>
                  <c:y val="2.402385587805113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9.1666025084688824E-2"/>
                      <c:h val="0.1218970447252313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B288-4F4E-B64A-07A72433B450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296,24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0554991741090182E-2"/>
                      <c:h val="0.1218970447252313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A-B288-4F4E-B64A-07A72433B450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243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B288-4F4E-B64A-07A72433B450}"/>
                </c:ext>
              </c:extLst>
            </c:dLbl>
            <c:dLbl>
              <c:idx val="4"/>
              <c:layout>
                <c:manualLayout>
                  <c:x val="2.777758335899559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243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B288-4F4E-B64A-07A72433B45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2020 года</c:v>
                </c:pt>
                <c:pt idx="1">
                  <c:v>План 2021 года </c:v>
                </c:pt>
                <c:pt idx="2">
                  <c:v>Проект 2022 года</c:v>
                </c:pt>
                <c:pt idx="3">
                  <c:v>Проект 2023года</c:v>
                </c:pt>
                <c:pt idx="4">
                  <c:v>Проект 2024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558.69000000000005</c:v>
                </c:pt>
                <c:pt idx="1">
                  <c:v>88</c:v>
                </c:pt>
                <c:pt idx="2">
                  <c:v>296.24</c:v>
                </c:pt>
                <c:pt idx="3">
                  <c:v>243</c:v>
                </c:pt>
                <c:pt idx="4">
                  <c:v>243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88-4F4E-B64A-07A72433B45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1"/>
          <c:dLbls>
            <c:dLbl>
              <c:idx val="0"/>
              <c:layout>
                <c:manualLayout>
                  <c:x val="-5.5555166717993227E-3"/>
                  <c:y val="-7.6876338809763592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/>
                      <a:t>2020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288-4F4E-B64A-07A72433B450}"/>
                </c:ext>
              </c:extLst>
            </c:dLbl>
            <c:dLbl>
              <c:idx val="1"/>
              <c:layout>
                <c:manualLayout>
                  <c:x val="2.2222066687197291E-2"/>
                  <c:y val="-2.8829005382100394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/>
                      <a:t>2</a:t>
                    </a:r>
                    <a:r>
                      <a:rPr lang="en-US" dirty="0"/>
                      <a:t>021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288-4F4E-B64A-07A72433B450}"/>
                </c:ext>
              </c:extLst>
            </c:dLbl>
            <c:dLbl>
              <c:idx val="2"/>
              <c:layout>
                <c:manualLayout>
                  <c:x val="0"/>
                  <c:y val="-4.80480900845413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2022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288-4F4E-B64A-07A72433B450}"/>
                </c:ext>
              </c:extLst>
            </c:dLbl>
            <c:dLbl>
              <c:idx val="3"/>
              <c:layout>
                <c:manualLayout>
                  <c:x val="8.3332750076989866E-3"/>
                  <c:y val="-8.168110998537382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2023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288-4F4E-B64A-07A72433B450}"/>
                </c:ext>
              </c:extLst>
            </c:dLbl>
            <c:dLbl>
              <c:idx val="4"/>
              <c:layout>
                <c:manualLayout>
                  <c:x val="-1.1111033343598645E-2"/>
                  <c:y val="-4.32429405804920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2024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288-4F4E-B64A-07A72433B4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2020 года</c:v>
                </c:pt>
                <c:pt idx="1">
                  <c:v>План 2021 года </c:v>
                </c:pt>
                <c:pt idx="2">
                  <c:v>Проект 2022 года</c:v>
                </c:pt>
                <c:pt idx="3">
                  <c:v>Проект 2023года</c:v>
                </c:pt>
                <c:pt idx="4">
                  <c:v>Проект 2024 года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288-4F4E-B64A-07A72433B45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2020 года</c:v>
                </c:pt>
                <c:pt idx="1">
                  <c:v>План 2021 года </c:v>
                </c:pt>
                <c:pt idx="2">
                  <c:v>Проект 2022 года</c:v>
                </c:pt>
                <c:pt idx="3">
                  <c:v>Проект 2023года</c:v>
                </c:pt>
                <c:pt idx="4">
                  <c:v>Проект 2024 года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288-4F4E-B64A-07A72433B4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30556160"/>
        <c:axId val="30557696"/>
        <c:axId val="0"/>
      </c:bar3DChart>
      <c:catAx>
        <c:axId val="3055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0557696"/>
        <c:crosses val="autoZero"/>
        <c:auto val="1"/>
        <c:lblAlgn val="ctr"/>
        <c:lblOffset val="100"/>
        <c:noMultiLvlLbl val="1"/>
      </c:catAx>
      <c:valAx>
        <c:axId val="30557696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30556160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hPercent val="210"/>
      <c:rotY val="20"/>
      <c:depthPercent val="100"/>
      <c:rAngAx val="1"/>
    </c:view3D>
    <c:floor>
      <c:thickness val="0"/>
      <c:spPr>
        <a:solidFill>
          <a:srgbClr val="9999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88255151137053"/>
          <c:y val="4.9766157831834024E-2"/>
          <c:w val="0.61002916393871165"/>
          <c:h val="0.94364647407845248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-1.7286931760177177E-2"/>
                </c:manualLayout>
              </c:layout>
              <c:tx>
                <c:rich>
                  <a:bodyPr/>
                  <a:lstStyle/>
                  <a:p>
                    <a:r>
                      <a:rPr lang="en-US" sz="1200" baseline="0" dirty="0">
                        <a:solidFill>
                          <a:schemeClr val="bg1"/>
                        </a:solidFill>
                      </a:rPr>
                      <a:t>55,0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FDB-4741-9FDF-E9B592AFB438}"/>
                </c:ext>
              </c:extLst>
            </c:dLbl>
            <c:dLbl>
              <c:idx val="2"/>
              <c:layout>
                <c:manualLayout>
                  <c:x val="-1.3515618947237617E-3"/>
                  <c:y val="-1.7286931760177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DB-4741-9FDF-E9B592AFB4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год*50,5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42</c:v>
                </c:pt>
                <c:pt idx="1">
                  <c:v>48.58</c:v>
                </c:pt>
                <c:pt idx="2">
                  <c:v>65.790000000000006</c:v>
                </c:pt>
                <c:pt idx="3">
                  <c:v>69.64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FDB-4741-9FDF-E9B592AFB4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solidFill>
              <a:schemeClr val="tx1"/>
            </a:solidFill>
            <a:effectLst>
              <a:outerShdw blurRad="736600" sx="1000" sy="1000" algn="ctr" rotWithShape="0">
                <a:srgbClr val="000000">
                  <a:alpha val="57000"/>
                </a:srgb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2.7031237894475412E-3"/>
                  <c:y val="-6.482599410066443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FDB-4741-9FDF-E9B592AFB438}"/>
                </c:ext>
              </c:extLst>
            </c:dLbl>
            <c:dLbl>
              <c:idx val="1"/>
              <c:layout>
                <c:manualLayout>
                  <c:x val="-9.4610396852627711E-3"/>
                  <c:y val="-6.698686057068653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FDB-4741-9FDF-E9B592AFB438}"/>
                </c:ext>
              </c:extLst>
            </c:dLbl>
            <c:dLbl>
              <c:idx val="2"/>
              <c:layout>
                <c:manualLayout>
                  <c:x val="-2.2976552210303952E-2"/>
                  <c:y val="-6.482599410066441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FDB-4741-9FDF-E9B592AFB438}"/>
                </c:ext>
              </c:extLst>
            </c:dLbl>
            <c:dLbl>
              <c:idx val="3"/>
              <c:layout>
                <c:manualLayout>
                  <c:x val="-1.6218742736685093E-2"/>
                  <c:y val="-7.99520593908194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FDB-4741-9FDF-E9B592AFB4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год*50,5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2.0099999999999998</c:v>
                </c:pt>
                <c:pt idx="1">
                  <c:v>3.46</c:v>
                </c:pt>
                <c:pt idx="2">
                  <c:v>5.19</c:v>
                </c:pt>
                <c:pt idx="3">
                  <c:v>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FDB-4741-9FDF-E9B592AFB4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2021 год*50,5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1.5</c:v>
                </c:pt>
                <c:pt idx="1">
                  <c:v>1.84</c:v>
                </c:pt>
                <c:pt idx="2">
                  <c:v>2.68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FDB-4741-9FDF-E9B592AFB43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1"/>
              <c:layout>
                <c:manualLayout>
                  <c:x val="1.2164057052513829E-2"/>
                  <c:y val="-4.32173294004429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FDB-4741-9FDF-E9B592AFB4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год*50,5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11.43</c:v>
                </c:pt>
                <c:pt idx="1">
                  <c:v>13.51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FDB-4741-9FDF-E9B592AFB43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FF3399"/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-6.4825994100664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FDB-4741-9FDF-E9B592AFB438}"/>
                </c:ext>
              </c:extLst>
            </c:dLbl>
            <c:dLbl>
              <c:idx val="3"/>
              <c:layout>
                <c:manualLayout>
                  <c:x val="1.3515618947237584E-2"/>
                  <c:y val="-9.075639174093021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7FDB-4741-9FDF-E9B592AFB4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год*50,5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Лист1!$F$2:$F$5</c:f>
              <c:numCache>
                <c:formatCode>0.0</c:formatCode>
                <c:ptCount val="4"/>
                <c:pt idx="0">
                  <c:v>24.7</c:v>
                </c:pt>
                <c:pt idx="1">
                  <c:v>4.45</c:v>
                </c:pt>
                <c:pt idx="2">
                  <c:v>4.7</c:v>
                </c:pt>
                <c:pt idx="3">
                  <c:v>2.17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7FDB-4741-9FDF-E9B592AFB43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2021 год*50,5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Лист1!$G$2:$G$5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FDB-4741-9FDF-E9B592AFB438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2021 год*50,5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Лист1!$H$2:$H$5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7FDB-4741-9FDF-E9B592AFB438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2.2976552210303952E-2"/>
                  <c:y val="-6.6986860570686535E-2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FDB-4741-9FDF-E9B592AFB438}"/>
                </c:ext>
              </c:extLst>
            </c:dLbl>
            <c:dLbl>
              <c:idx val="1"/>
              <c:layout>
                <c:manualLayout>
                  <c:x val="-1.0812495157790062E-2"/>
                  <c:y val="-6.6986860570686535E-2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FDB-4741-9FDF-E9B592AFB438}"/>
                </c:ext>
              </c:extLst>
            </c:dLbl>
            <c:dLbl>
              <c:idx val="2"/>
              <c:layout>
                <c:manualLayout>
                  <c:x val="8.1093713683425429E-3"/>
                  <c:y val="-6.6986860570686535E-2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FDB-4741-9FDF-E9B592AFB438}"/>
                </c:ext>
              </c:extLst>
            </c:dLbl>
            <c:dLbl>
              <c:idx val="3"/>
              <c:layout>
                <c:manualLayout>
                  <c:x val="2.7030173672511013E-3"/>
                  <c:y val="-7.9952059390819424E-2"/>
                </c:manualLayout>
              </c:layout>
              <c:tx>
                <c:rich>
                  <a:bodyPr/>
                  <a:lstStyle/>
                  <a:p>
                    <a:pPr algn="ctr">
                      <a:defRPr lang="ru-RU" sz="11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27,7</a:t>
                    </a: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7FDB-4741-9FDF-E9B592AFB4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год*50,5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Лист1!$I$2:$I$5</c:f>
              <c:numCache>
                <c:formatCode>0.0</c:formatCode>
                <c:ptCount val="4"/>
                <c:pt idx="0">
                  <c:v>17.47</c:v>
                </c:pt>
                <c:pt idx="1">
                  <c:v>28.08</c:v>
                </c:pt>
                <c:pt idx="2">
                  <c:v>21.63</c:v>
                </c:pt>
                <c:pt idx="3">
                  <c:v>19.73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7FDB-4741-9FDF-E9B592AFB438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год*50,5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Лист1!$J$2:$J$5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7FDB-4741-9FDF-E9B592AFB438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2021 год*50,5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Лист1!$K$2:$K$5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7FDB-4741-9FDF-E9B592AFB438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2021 год*50,5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Лист1!$L$2:$L$5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7FDB-4741-9FDF-E9B592AFB438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2021 год*50,5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Лист1!$M$2:$M$5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7FDB-4741-9FDF-E9B592AFB438}"/>
            </c:ext>
          </c:extLst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Обслуживание госдолга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3.3789047368094002E-2"/>
                  <c:y val="-6.4825994100664419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dirty="0"/>
                      <a:t>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7FDB-4741-9FDF-E9B592AFB438}"/>
                </c:ext>
              </c:extLst>
            </c:dLbl>
            <c:dLbl>
              <c:idx val="1"/>
              <c:layout>
                <c:manualLayout>
                  <c:x val="5.2710913894227003E-2"/>
                  <c:y val="-6.4825994100664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FDB-4741-9FDF-E9B592AFB438}"/>
                </c:ext>
              </c:extLst>
            </c:dLbl>
            <c:dLbl>
              <c:idx val="2"/>
              <c:layout>
                <c:manualLayout>
                  <c:x val="4.7304666315331832E-2"/>
                  <c:y val="-6.4825994100664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FDB-4741-9FDF-E9B592AFB438}"/>
                </c:ext>
              </c:extLst>
            </c:dLbl>
            <c:dLbl>
              <c:idx val="3"/>
              <c:layout>
                <c:manualLayout>
                  <c:x val="3.6492171157541491E-2"/>
                  <c:y val="-9.2917258210952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FDB-4741-9FDF-E9B592AFB4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год*50,5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Лист1!$N$2:$N$5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7FDB-4741-9FDF-E9B592AFB438}"/>
            </c:ext>
          </c:extLst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2021 год*50,5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Лист1!$O$2:$O$5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7FDB-4741-9FDF-E9B592AFB4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gapDepth val="0"/>
        <c:shape val="cylinder"/>
        <c:axId val="30831744"/>
        <c:axId val="30833280"/>
        <c:axId val="0"/>
      </c:bar3DChart>
      <c:dateAx>
        <c:axId val="308317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0" baseline="0"/>
            </a:pPr>
            <a:endParaRPr lang="ru-RU"/>
          </a:p>
        </c:txPr>
        <c:crossAx val="30833280"/>
        <c:crosses val="autoZero"/>
        <c:auto val="0"/>
        <c:lblOffset val="100"/>
        <c:baseTimeUnit val="days"/>
      </c:dateAx>
      <c:valAx>
        <c:axId val="30833280"/>
        <c:scaling>
          <c:orientation val="minMax"/>
          <c:max val="1"/>
          <c:min val="0"/>
        </c:scaling>
        <c:delete val="1"/>
        <c:axPos val="b"/>
        <c:numFmt formatCode="0%" sourceLinked="1"/>
        <c:majorTickMark val="none"/>
        <c:minorTickMark val="none"/>
        <c:tickLblPos val="none"/>
        <c:crossAx val="30831744"/>
        <c:crosses val="autoZero"/>
        <c:crossBetween val="between"/>
      </c:valAx>
    </c:plotArea>
    <c:legend>
      <c:legendPos val="r"/>
      <c:legendEntry>
        <c:idx val="5"/>
        <c:delete val="1"/>
      </c:legendEntry>
      <c:legendEntry>
        <c:idx val="6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ayout>
        <c:manualLayout>
          <c:xMode val="edge"/>
          <c:yMode val="edge"/>
          <c:x val="0.6982342773879826"/>
          <c:y val="6.3114126428637882E-2"/>
          <c:w val="0.24901378550563807"/>
          <c:h val="0.83189071392306047"/>
        </c:manualLayout>
      </c:layout>
      <c:overlay val="0"/>
      <c:txPr>
        <a:bodyPr/>
        <a:lstStyle/>
        <a:p>
          <a:pPr>
            <a:defRPr sz="1200" normalizeH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00000000000001E-2"/>
          <c:y val="8.9474742801234214E-2"/>
          <c:w val="0.98749999999999949"/>
          <c:h val="0.832746390671001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643-4F7E-8C47-BBD891D31211}"/>
              </c:ext>
            </c:extLst>
          </c:dPt>
          <c:dPt>
            <c:idx val="1"/>
            <c:bubble3D val="0"/>
            <c:spPr>
              <a:solidFill>
                <a:srgbClr val="00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43-4F7E-8C47-BBD891D31211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643-4F7E-8C47-BBD891D31211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43-4F7E-8C47-BBD891D31211}"/>
                </c:ext>
              </c:extLst>
            </c:dLbl>
            <c:dLbl>
              <c:idx val="1"/>
              <c:layout>
                <c:manualLayout>
                  <c:x val="-1.3888888888888994E-2"/>
                  <c:y val="-0.297075257346115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EE30E5"/>
                        </a:solidFill>
                      </a:rPr>
                      <a:t>
0102,</a:t>
                    </a:r>
                  </a:p>
                  <a:p>
                    <a:r>
                      <a:rPr lang="en-US" dirty="0">
                        <a:solidFill>
                          <a:srgbClr val="EE30E5"/>
                        </a:solidFill>
                      </a:rPr>
                      <a:t>0104,</a:t>
                    </a:r>
                  </a:p>
                  <a:p>
                    <a:r>
                      <a:rPr lang="en-US" dirty="0">
                        <a:solidFill>
                          <a:srgbClr val="EE30E5"/>
                        </a:solidFill>
                      </a:rPr>
                      <a:t>0106-
</a:t>
                    </a:r>
                    <a:r>
                      <a:rPr lang="ru-RU" dirty="0" smtClean="0">
                        <a:solidFill>
                          <a:srgbClr val="EE30E5"/>
                        </a:solidFill>
                      </a:rPr>
                      <a:t>47,63</a:t>
                    </a:r>
                    <a:r>
                      <a:rPr lang="en-US" dirty="0" smtClean="0">
                        <a:solidFill>
                          <a:srgbClr val="EE30E5"/>
                        </a:solidFill>
                      </a:rPr>
                      <a:t>%</a:t>
                    </a:r>
                    <a:endParaRPr lang="en-U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643-4F7E-8C47-BBD891D31211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43-4F7E-8C47-BBD891D31211}"/>
                </c:ext>
              </c:extLst>
            </c:dLbl>
            <c:dLbl>
              <c:idx val="3"/>
              <c:layout>
                <c:manualLayout>
                  <c:x val="0.22674517408814254"/>
                  <c:y val="-1.2637821916172421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43-4F7E-8C47-BBD891D312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EE30E5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0106</c:v>
                </c:pt>
                <c:pt idx="1">
                  <c:v>0102, 0104, 0106</c:v>
                </c:pt>
                <c:pt idx="2">
                  <c:v>0113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2378.9899999999998</c:v>
                </c:pt>
                <c:pt idx="2">
                  <c:v>49.69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643-4F7E-8C47-BBD891D31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889C461-59A1-445D-8E29-0FBB23E6CB19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A734A65-8D53-42DD-AF1B-FF3A8D357FC0}" type="parTrans" cxnId="{438D3F5C-9AB2-4F7F-89EA-7BBA9DB57E71}">
      <dgm:prSet/>
      <dgm:spPr/>
      <dgm:t>
        <a:bodyPr/>
        <a:lstStyle/>
        <a:p>
          <a:endParaRPr lang="ru-RU"/>
        </a:p>
      </dgm:t>
    </dgm:pt>
    <dgm:pt modelId="{D06C4568-0A28-4A61-93A7-AE3596BAC5BC}" type="sibTrans" cxnId="{438D3F5C-9AB2-4F7F-89EA-7BBA9DB57E71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67EBDA2B-AAF6-4417-B623-190D2EAC6998}">
      <dgm:prSet custT="1"/>
      <dgm:spPr>
        <a:solidFill>
          <a:srgbClr val="7EEA9F">
            <a:alpha val="89804"/>
          </a:srgbClr>
        </a:solidFill>
      </dgm:spPr>
      <dgm:t>
        <a:bodyPr/>
        <a:lstStyle/>
        <a:p>
          <a:r>
            <a:rPr lang="ru-RU" sz="1400" b="1" i="1" dirty="0">
              <a:latin typeface="Times New Roman" pitchFamily="18" charset="0"/>
              <a:cs typeface="Times New Roman" pitchFamily="18" charset="0"/>
            </a:rPr>
            <a:t>План мероприятий по устранению с 1 января очередного финансового года неэффективных  льгот (пониженных ставок по налогам) (постановление администрации  </a:t>
          </a:r>
          <a:r>
            <a:rPr lang="ru-RU" sz="1400" b="1" i="1" dirty="0" err="1">
              <a:latin typeface="Times New Roman" pitchFamily="18" charset="0"/>
              <a:cs typeface="Times New Roman" pitchFamily="18" charset="0"/>
            </a:rPr>
            <a:t>Рождественскогосельского</a:t>
          </a:r>
          <a:r>
            <a:rPr lang="ru-RU" sz="1400" b="1" i="1" dirty="0">
              <a:latin typeface="Times New Roman" pitchFamily="18" charset="0"/>
              <a:cs typeface="Times New Roman" pitchFamily="18" charset="0"/>
            </a:rPr>
            <a:t> поселения от 28.12.2019 № 43)</a:t>
          </a:r>
          <a:endParaRPr lang="ru-RU" sz="1400" dirty="0"/>
        </a:p>
      </dgm:t>
    </dgm:pt>
    <dgm:pt modelId="{E90FFBF4-4FFD-4463-9779-F8A62EC24B72}" type="sibTrans" cxnId="{BCAEB09C-2531-453D-A3C5-B74788F431F5}">
      <dgm:prSet/>
      <dgm:spPr/>
      <dgm:t>
        <a:bodyPr/>
        <a:lstStyle/>
        <a:p>
          <a:endParaRPr lang="ru-RU"/>
        </a:p>
      </dgm:t>
    </dgm:pt>
    <dgm:pt modelId="{82C3ACCA-F792-437E-9F81-88A9519E138A}" type="parTrans" cxnId="{BCAEB09C-2531-453D-A3C5-B74788F431F5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>
              <a:latin typeface="Times New Roman" pitchFamily="18" charset="0"/>
              <a:cs typeface="Times New Roman" pitchFamily="18" charset="0"/>
            </a:rPr>
            <a:t>План мероприятий по увеличению поступлений налоговых и неналоговых доходов  бюджета Рождественского сельского поселения  на 2022-2024 годы </a:t>
          </a:r>
          <a:br>
            <a:rPr lang="ru-RU" sz="1400" b="1" i="1" dirty="0">
              <a:latin typeface="Times New Roman" pitchFamily="18" charset="0"/>
              <a:cs typeface="Times New Roman" pitchFamily="18" charset="0"/>
            </a:rPr>
          </a:br>
          <a:r>
            <a:rPr lang="ru-RU" sz="1400" b="1" i="1" dirty="0">
              <a:latin typeface="Times New Roman" pitchFamily="18" charset="0"/>
              <a:cs typeface="Times New Roman" pitchFamily="18" charset="0"/>
            </a:rPr>
            <a:t>(постановление администрации  Рождественского сельского поселения от 30.09.2020№  7-ра)</a:t>
          </a:r>
          <a:endParaRPr lang="ru-RU" sz="1400" dirty="0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</dgm:pt>
    <dgm:pt modelId="{09D480C1-C8E8-4CE7-8873-41C175F67275}" type="pres">
      <dgm:prSet presAssocID="{ACF5097F-CC5B-4366-ABE7-38687129F656}" presName="parentText" presStyleLbl="alignNode1" presStyleIdx="0" presStyleCnt="2" custScaleY="49752" custLinFactNeighborX="11592" custLinFactNeighborY="-11425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2133" custScaleY="86288" custLinFactNeighborX="2095" custLinFactNeighborY="-18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</dgm:pt>
    <dgm:pt modelId="{8247C9A7-9083-4B85-B43B-BC510E705FED}" type="pres">
      <dgm:prSet presAssocID="{F889C461-59A1-445D-8E29-0FBB23E6CB19}" presName="composite" presStyleCnt="0"/>
      <dgm:spPr/>
    </dgm:pt>
    <dgm:pt modelId="{FAB9D153-6510-4BF5-AD28-7C0730808550}" type="pres">
      <dgm:prSet presAssocID="{F889C461-59A1-445D-8E29-0FBB23E6CB19}" presName="parentText" presStyleLbl="alignNode1" presStyleIdx="1" presStyleCnt="2" custScaleX="94146" custScaleY="58366" custLinFactNeighborX="7352" custLinFactNeighborY="-3817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7BB67158-F7E7-4B75-89CA-50E8905DE0C6}" type="pres">
      <dgm:prSet presAssocID="{F889C461-59A1-445D-8E29-0FBB23E6CB19}" presName="descendantText" presStyleLbl="alignAcc1" presStyleIdx="1" presStyleCnt="2" custScaleX="92644" custScaleY="75778" custLinFactNeighborX="1839" custLinFactNeighborY="-7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27D54AB4-CCD4-4BF2-8E5A-AE0A44C68EF1}" type="presOf" srcId="{B90239BA-D30D-42D9-95F7-1477AF7261C5}" destId="{6CDFB346-5AE3-475E-BC66-186028DEC05D}" srcOrd="0" destOrd="0" presId="urn:microsoft.com/office/officeart/2005/8/layout/chevron2"/>
    <dgm:cxn modelId="{1D87EC62-8742-487E-8124-25368A639A8E}" type="presOf" srcId="{333612F3-69F1-4CC0-ACEA-154FBD023C22}" destId="{CA80EEC5-8180-463D-AB43-E20FC1CCE0B0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BCAEB09C-2531-453D-A3C5-B74788F431F5}" srcId="{F889C461-59A1-445D-8E29-0FBB23E6CB19}" destId="{67EBDA2B-AAF6-4417-B623-190D2EAC6998}" srcOrd="0" destOrd="0" parTransId="{82C3ACCA-F792-437E-9F81-88A9519E138A}" sibTransId="{E90FFBF4-4FFD-4463-9779-F8A62EC24B72}"/>
    <dgm:cxn modelId="{A12AC557-11D4-4B0A-A56F-6465DF3863BE}" type="presOf" srcId="{ACF5097F-CC5B-4366-ABE7-38687129F656}" destId="{09D480C1-C8E8-4CE7-8873-41C175F67275}" srcOrd="0" destOrd="0" presId="urn:microsoft.com/office/officeart/2005/8/layout/chevron2"/>
    <dgm:cxn modelId="{438D3F5C-9AB2-4F7F-89EA-7BBA9DB57E71}" srcId="{B90239BA-D30D-42D9-95F7-1477AF7261C5}" destId="{F889C461-59A1-445D-8E29-0FBB23E6CB19}" srcOrd="1" destOrd="0" parTransId="{3A734A65-8D53-42DD-AF1B-FF3A8D357FC0}" sibTransId="{D06C4568-0A28-4A61-93A7-AE3596BAC5BC}"/>
    <dgm:cxn modelId="{BCC7C71C-07B4-4DFA-881C-126FCC8A652B}" type="presOf" srcId="{F889C461-59A1-445D-8E29-0FBB23E6CB19}" destId="{FAB9D153-6510-4BF5-AD28-7C0730808550}" srcOrd="0" destOrd="0" presId="urn:microsoft.com/office/officeart/2005/8/layout/chevron2"/>
    <dgm:cxn modelId="{DDF3563F-EBFE-4D74-A129-251467D9D3B9}" type="presOf" srcId="{67EBDA2B-AAF6-4417-B623-190D2EAC6998}" destId="{7BB67158-F7E7-4B75-89CA-50E8905DE0C6}" srcOrd="0" destOrd="0" presId="urn:microsoft.com/office/officeart/2005/8/layout/chevron2"/>
    <dgm:cxn modelId="{AED16A1C-81CF-428A-9173-2984F2A5FCDE}" type="presParOf" srcId="{6CDFB346-5AE3-475E-BC66-186028DEC05D}" destId="{EDA2A39D-2EAF-4B4F-92AC-7B916275B1B5}" srcOrd="0" destOrd="0" presId="urn:microsoft.com/office/officeart/2005/8/layout/chevron2"/>
    <dgm:cxn modelId="{2564F694-6F84-45F4-A57D-1146FE11F043}" type="presParOf" srcId="{EDA2A39D-2EAF-4B4F-92AC-7B916275B1B5}" destId="{09D480C1-C8E8-4CE7-8873-41C175F67275}" srcOrd="0" destOrd="0" presId="urn:microsoft.com/office/officeart/2005/8/layout/chevron2"/>
    <dgm:cxn modelId="{4D057A5E-81E1-4FA3-9488-885A5EB531C2}" type="presParOf" srcId="{EDA2A39D-2EAF-4B4F-92AC-7B916275B1B5}" destId="{CA80EEC5-8180-463D-AB43-E20FC1CCE0B0}" srcOrd="1" destOrd="0" presId="urn:microsoft.com/office/officeart/2005/8/layout/chevron2"/>
    <dgm:cxn modelId="{9E9B65F5-0F9B-48DF-AF07-65562B6A7B3D}" type="presParOf" srcId="{6CDFB346-5AE3-475E-BC66-186028DEC05D}" destId="{07DE8F24-526C-4B06-8BA3-1A3B3552AAA3}" srcOrd="1" destOrd="0" presId="urn:microsoft.com/office/officeart/2005/8/layout/chevron2"/>
    <dgm:cxn modelId="{1B83A5C0-E427-4B1B-853F-E077CA87B6A3}" type="presParOf" srcId="{6CDFB346-5AE3-475E-BC66-186028DEC05D}" destId="{8247C9A7-9083-4B85-B43B-BC510E705FED}" srcOrd="2" destOrd="0" presId="urn:microsoft.com/office/officeart/2005/8/layout/chevron2"/>
    <dgm:cxn modelId="{E62DC78A-6511-44F1-97EF-E05B40DD5B7C}" type="presParOf" srcId="{8247C9A7-9083-4B85-B43B-BC510E705FED}" destId="{FAB9D153-6510-4BF5-AD28-7C0730808550}" srcOrd="0" destOrd="0" presId="urn:microsoft.com/office/officeart/2005/8/layout/chevron2"/>
    <dgm:cxn modelId="{5F760A28-02DE-4BAF-B4C3-0E492F84B10A}" type="presParOf" srcId="{8247C9A7-9083-4B85-B43B-BC510E705FED}" destId="{7BB67158-F7E7-4B75-89CA-50E8905DE0C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59F2D9-2A98-4EB0-B2E8-39DCCDEA5BDB}" type="doc">
      <dgm:prSet loTypeId="urn:microsoft.com/office/officeart/2005/8/layout/list1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6258FF-48F5-408F-B1BD-2D4C8F6E9994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/>
            <a:t>Увеличение налогового потенциала сельского поселения, необходимого для сбалансированного исполнения бюджета</a:t>
          </a:r>
        </a:p>
      </dgm:t>
    </dgm:pt>
    <dgm:pt modelId="{7A166E8C-D154-4B9F-87CF-DB308D880F12}" type="parTrans" cxnId="{E8964598-5BFA-4E06-848A-6D96C9F75D75}">
      <dgm:prSet/>
      <dgm:spPr/>
      <dgm:t>
        <a:bodyPr/>
        <a:lstStyle/>
        <a:p>
          <a:endParaRPr lang="ru-RU"/>
        </a:p>
      </dgm:t>
    </dgm:pt>
    <dgm:pt modelId="{3A82D11D-0B47-4714-B178-D96FCAE2FF64}" type="sibTrans" cxnId="{E8964598-5BFA-4E06-848A-6D96C9F75D75}">
      <dgm:prSet/>
      <dgm:spPr/>
      <dgm:t>
        <a:bodyPr/>
        <a:lstStyle/>
        <a:p>
          <a:endParaRPr lang="ru-RU"/>
        </a:p>
      </dgm:t>
    </dgm:pt>
    <dgm:pt modelId="{F98FB74D-CDD7-4F6A-925D-19A6AEE1F19A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/>
            <a:t>Повышение прозрачности  и открытости бюджетного процесса </a:t>
          </a:r>
        </a:p>
      </dgm:t>
    </dgm:pt>
    <dgm:pt modelId="{BA83A90D-7E71-408A-9507-6D991FE0FAD0}" type="parTrans" cxnId="{C4420884-8432-4913-A1C9-22C53E624C5A}">
      <dgm:prSet/>
      <dgm:spPr/>
      <dgm:t>
        <a:bodyPr/>
        <a:lstStyle/>
        <a:p>
          <a:endParaRPr lang="ru-RU"/>
        </a:p>
      </dgm:t>
    </dgm:pt>
    <dgm:pt modelId="{13C25D67-5198-48D1-B3E0-1B881BA2F47A}" type="sibTrans" cxnId="{C4420884-8432-4913-A1C9-22C53E624C5A}">
      <dgm:prSet/>
      <dgm:spPr/>
      <dgm:t>
        <a:bodyPr/>
        <a:lstStyle/>
        <a:p>
          <a:endParaRPr lang="ru-RU"/>
        </a:p>
      </dgm:t>
    </dgm:pt>
    <dgm:pt modelId="{46EB19B5-C096-41B0-BF30-B27CEA1D24B2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/>
            <a:t>Повышение эффективности и оптимизация структуры бюджетных расходов </a:t>
          </a:r>
        </a:p>
      </dgm:t>
    </dgm:pt>
    <dgm:pt modelId="{AC184F84-A24C-48A1-9ABE-ACE32451344D}" type="sibTrans" cxnId="{45BFAA75-B18D-4330-B289-7735D12373A8}">
      <dgm:prSet/>
      <dgm:spPr/>
      <dgm:t>
        <a:bodyPr/>
        <a:lstStyle/>
        <a:p>
          <a:endParaRPr lang="ru-RU"/>
        </a:p>
      </dgm:t>
    </dgm:pt>
    <dgm:pt modelId="{602643F6-C561-4A9D-A4EF-11251D38A22D}" type="parTrans" cxnId="{45BFAA75-B18D-4330-B289-7735D12373A8}">
      <dgm:prSet/>
      <dgm:spPr/>
      <dgm:t>
        <a:bodyPr/>
        <a:lstStyle/>
        <a:p>
          <a:endParaRPr lang="ru-RU"/>
        </a:p>
      </dgm:t>
    </dgm:pt>
    <dgm:pt modelId="{B4250FF1-0AFB-4D7E-842A-E5F59CBE590E}" type="pres">
      <dgm:prSet presAssocID="{CB59F2D9-2A98-4EB0-B2E8-39DCCDEA5B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340C8B-3D2A-4232-92D3-3A85BF234D12}" type="pres">
      <dgm:prSet presAssocID="{4F6258FF-48F5-408F-B1BD-2D4C8F6E9994}" presName="parentLin" presStyleCnt="0"/>
      <dgm:spPr/>
    </dgm:pt>
    <dgm:pt modelId="{0603ADFF-1596-4B14-AA3D-41E58E57544E}" type="pres">
      <dgm:prSet presAssocID="{4F6258FF-48F5-408F-B1BD-2D4C8F6E999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080BF51-FF21-4F30-84A5-029524E91838}" type="pres">
      <dgm:prSet presAssocID="{4F6258FF-48F5-408F-B1BD-2D4C8F6E999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D28A9-AC93-43CC-AAC9-2A348DB7214A}" type="pres">
      <dgm:prSet presAssocID="{4F6258FF-48F5-408F-B1BD-2D4C8F6E9994}" presName="negativeSpace" presStyleCnt="0"/>
      <dgm:spPr/>
    </dgm:pt>
    <dgm:pt modelId="{FA9DFD90-62A4-431D-BAC3-DF57D55A57A0}" type="pres">
      <dgm:prSet presAssocID="{4F6258FF-48F5-408F-B1BD-2D4C8F6E9994}" presName="childText" presStyleLbl="conFgAcc1" presStyleIdx="0" presStyleCnt="3">
        <dgm:presLayoutVars>
          <dgm:bulletEnabled val="1"/>
        </dgm:presLayoutVars>
      </dgm:prSet>
      <dgm:spPr/>
    </dgm:pt>
    <dgm:pt modelId="{84D40BE1-534A-4EFF-B5B0-9C5B1EFDA8E7}" type="pres">
      <dgm:prSet presAssocID="{3A82D11D-0B47-4714-B178-D96FCAE2FF64}" presName="spaceBetweenRectangles" presStyleCnt="0"/>
      <dgm:spPr/>
    </dgm:pt>
    <dgm:pt modelId="{28A2D998-74D7-4C7D-A2BE-ECA897896779}" type="pres">
      <dgm:prSet presAssocID="{46EB19B5-C096-41B0-BF30-B27CEA1D24B2}" presName="parentLin" presStyleCnt="0"/>
      <dgm:spPr/>
    </dgm:pt>
    <dgm:pt modelId="{0D682BC1-9B35-4723-9234-286F9E0B2A20}" type="pres">
      <dgm:prSet presAssocID="{46EB19B5-C096-41B0-BF30-B27CEA1D24B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2FC2021-B1B1-470D-9AA9-33A49C348D2B}" type="pres">
      <dgm:prSet presAssocID="{46EB19B5-C096-41B0-BF30-B27CEA1D24B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0922C-7CAA-47FD-8D14-9CB1460E8182}" type="pres">
      <dgm:prSet presAssocID="{46EB19B5-C096-41B0-BF30-B27CEA1D24B2}" presName="negativeSpace" presStyleCnt="0"/>
      <dgm:spPr/>
    </dgm:pt>
    <dgm:pt modelId="{AE78B86C-A696-43AD-91DB-4DE76DBF27CC}" type="pres">
      <dgm:prSet presAssocID="{46EB19B5-C096-41B0-BF30-B27CEA1D24B2}" presName="childText" presStyleLbl="conFgAcc1" presStyleIdx="1" presStyleCnt="3">
        <dgm:presLayoutVars>
          <dgm:bulletEnabled val="1"/>
        </dgm:presLayoutVars>
      </dgm:prSet>
      <dgm:spPr/>
    </dgm:pt>
    <dgm:pt modelId="{E63FD2D5-98A4-4FC1-8882-CBD503A10BFB}" type="pres">
      <dgm:prSet presAssocID="{AC184F84-A24C-48A1-9ABE-ACE32451344D}" presName="spaceBetweenRectangles" presStyleCnt="0"/>
      <dgm:spPr/>
    </dgm:pt>
    <dgm:pt modelId="{357DBE4B-2D5F-4815-BA0B-67D4D7CFA0EA}" type="pres">
      <dgm:prSet presAssocID="{F98FB74D-CDD7-4F6A-925D-19A6AEE1F19A}" presName="parentLin" presStyleCnt="0"/>
      <dgm:spPr/>
    </dgm:pt>
    <dgm:pt modelId="{CDC4E215-94EA-45E9-A5F5-66EECAD1F6ED}" type="pres">
      <dgm:prSet presAssocID="{F98FB74D-CDD7-4F6A-925D-19A6AEE1F19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1446243-E24B-4DB0-B778-3A651140464D}" type="pres">
      <dgm:prSet presAssocID="{F98FB74D-CDD7-4F6A-925D-19A6AEE1F19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DB1AB-72FA-4AEE-A1D3-2226C40BD3EC}" type="pres">
      <dgm:prSet presAssocID="{F98FB74D-CDD7-4F6A-925D-19A6AEE1F19A}" presName="negativeSpace" presStyleCnt="0"/>
      <dgm:spPr/>
    </dgm:pt>
    <dgm:pt modelId="{D38AF840-5623-4B5B-9C46-5433C98ABEE7}" type="pres">
      <dgm:prSet presAssocID="{F98FB74D-CDD7-4F6A-925D-19A6AEE1F19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06465B4-2605-47CB-868B-648A068CBA0C}" type="presOf" srcId="{4F6258FF-48F5-408F-B1BD-2D4C8F6E9994}" destId="{0603ADFF-1596-4B14-AA3D-41E58E57544E}" srcOrd="0" destOrd="0" presId="urn:microsoft.com/office/officeart/2005/8/layout/list1"/>
    <dgm:cxn modelId="{09C2C276-8305-4CF0-B581-A0A3D4CD7E78}" type="presOf" srcId="{F98FB74D-CDD7-4F6A-925D-19A6AEE1F19A}" destId="{71446243-E24B-4DB0-B778-3A651140464D}" srcOrd="1" destOrd="0" presId="urn:microsoft.com/office/officeart/2005/8/layout/list1"/>
    <dgm:cxn modelId="{E8964598-5BFA-4E06-848A-6D96C9F75D75}" srcId="{CB59F2D9-2A98-4EB0-B2E8-39DCCDEA5BDB}" destId="{4F6258FF-48F5-408F-B1BD-2D4C8F6E9994}" srcOrd="0" destOrd="0" parTransId="{7A166E8C-D154-4B9F-87CF-DB308D880F12}" sibTransId="{3A82D11D-0B47-4714-B178-D96FCAE2FF64}"/>
    <dgm:cxn modelId="{50C1CA9C-FABC-4812-958A-82C44B9C3EF0}" type="presOf" srcId="{4F6258FF-48F5-408F-B1BD-2D4C8F6E9994}" destId="{8080BF51-FF21-4F30-84A5-029524E91838}" srcOrd="1" destOrd="0" presId="urn:microsoft.com/office/officeart/2005/8/layout/list1"/>
    <dgm:cxn modelId="{966A34CF-487C-4FCD-8065-838F6451AD78}" type="presOf" srcId="{46EB19B5-C096-41B0-BF30-B27CEA1D24B2}" destId="{0D682BC1-9B35-4723-9234-286F9E0B2A20}" srcOrd="0" destOrd="0" presId="urn:microsoft.com/office/officeart/2005/8/layout/list1"/>
    <dgm:cxn modelId="{C4420884-8432-4913-A1C9-22C53E624C5A}" srcId="{CB59F2D9-2A98-4EB0-B2E8-39DCCDEA5BDB}" destId="{F98FB74D-CDD7-4F6A-925D-19A6AEE1F19A}" srcOrd="2" destOrd="0" parTransId="{BA83A90D-7E71-408A-9507-6D991FE0FAD0}" sibTransId="{13C25D67-5198-48D1-B3E0-1B881BA2F47A}"/>
    <dgm:cxn modelId="{B7806FC9-FDF5-4684-867E-8D99DEEBDD75}" type="presOf" srcId="{CB59F2D9-2A98-4EB0-B2E8-39DCCDEA5BDB}" destId="{B4250FF1-0AFB-4D7E-842A-E5F59CBE590E}" srcOrd="0" destOrd="0" presId="urn:microsoft.com/office/officeart/2005/8/layout/list1"/>
    <dgm:cxn modelId="{0541B34E-04D2-4693-B8BE-2C11077F8984}" type="presOf" srcId="{F98FB74D-CDD7-4F6A-925D-19A6AEE1F19A}" destId="{CDC4E215-94EA-45E9-A5F5-66EECAD1F6ED}" srcOrd="0" destOrd="0" presId="urn:microsoft.com/office/officeart/2005/8/layout/list1"/>
    <dgm:cxn modelId="{2623BB5C-C7BA-4F71-A698-ABE0B652D0B2}" type="presOf" srcId="{46EB19B5-C096-41B0-BF30-B27CEA1D24B2}" destId="{E2FC2021-B1B1-470D-9AA9-33A49C348D2B}" srcOrd="1" destOrd="0" presId="urn:microsoft.com/office/officeart/2005/8/layout/list1"/>
    <dgm:cxn modelId="{45BFAA75-B18D-4330-B289-7735D12373A8}" srcId="{CB59F2D9-2A98-4EB0-B2E8-39DCCDEA5BDB}" destId="{46EB19B5-C096-41B0-BF30-B27CEA1D24B2}" srcOrd="1" destOrd="0" parTransId="{602643F6-C561-4A9D-A4EF-11251D38A22D}" sibTransId="{AC184F84-A24C-48A1-9ABE-ACE32451344D}"/>
    <dgm:cxn modelId="{70919BE5-8745-4969-B7BB-7F8C83B82B9D}" type="presParOf" srcId="{B4250FF1-0AFB-4D7E-842A-E5F59CBE590E}" destId="{C9340C8B-3D2A-4232-92D3-3A85BF234D12}" srcOrd="0" destOrd="0" presId="urn:microsoft.com/office/officeart/2005/8/layout/list1"/>
    <dgm:cxn modelId="{95984362-F44E-4018-96B9-4A4860B6EA22}" type="presParOf" srcId="{C9340C8B-3D2A-4232-92D3-3A85BF234D12}" destId="{0603ADFF-1596-4B14-AA3D-41E58E57544E}" srcOrd="0" destOrd="0" presId="urn:microsoft.com/office/officeart/2005/8/layout/list1"/>
    <dgm:cxn modelId="{1A7165DE-BB4D-44BC-A89F-C28119C77F0E}" type="presParOf" srcId="{C9340C8B-3D2A-4232-92D3-3A85BF234D12}" destId="{8080BF51-FF21-4F30-84A5-029524E91838}" srcOrd="1" destOrd="0" presId="urn:microsoft.com/office/officeart/2005/8/layout/list1"/>
    <dgm:cxn modelId="{8AF686ED-60CA-4CBE-AEB1-E90E45F621F3}" type="presParOf" srcId="{B4250FF1-0AFB-4D7E-842A-E5F59CBE590E}" destId="{3AED28A9-AC93-43CC-AAC9-2A348DB7214A}" srcOrd="1" destOrd="0" presId="urn:microsoft.com/office/officeart/2005/8/layout/list1"/>
    <dgm:cxn modelId="{4CE07873-5E9D-4810-B14E-EBA6EA9C682F}" type="presParOf" srcId="{B4250FF1-0AFB-4D7E-842A-E5F59CBE590E}" destId="{FA9DFD90-62A4-431D-BAC3-DF57D55A57A0}" srcOrd="2" destOrd="0" presId="urn:microsoft.com/office/officeart/2005/8/layout/list1"/>
    <dgm:cxn modelId="{BDFD9928-7CD5-427E-B7B6-2B889C3D58FD}" type="presParOf" srcId="{B4250FF1-0AFB-4D7E-842A-E5F59CBE590E}" destId="{84D40BE1-534A-4EFF-B5B0-9C5B1EFDA8E7}" srcOrd="3" destOrd="0" presId="urn:microsoft.com/office/officeart/2005/8/layout/list1"/>
    <dgm:cxn modelId="{58CD0AFA-BA19-4A7F-97D1-7893BAEC2F40}" type="presParOf" srcId="{B4250FF1-0AFB-4D7E-842A-E5F59CBE590E}" destId="{28A2D998-74D7-4C7D-A2BE-ECA897896779}" srcOrd="4" destOrd="0" presId="urn:microsoft.com/office/officeart/2005/8/layout/list1"/>
    <dgm:cxn modelId="{E311565A-F33D-4945-8227-D0E3D2E2EA60}" type="presParOf" srcId="{28A2D998-74D7-4C7D-A2BE-ECA897896779}" destId="{0D682BC1-9B35-4723-9234-286F9E0B2A20}" srcOrd="0" destOrd="0" presId="urn:microsoft.com/office/officeart/2005/8/layout/list1"/>
    <dgm:cxn modelId="{42E5EE0B-E36C-4001-AEA8-65B2BC6256CD}" type="presParOf" srcId="{28A2D998-74D7-4C7D-A2BE-ECA897896779}" destId="{E2FC2021-B1B1-470D-9AA9-33A49C348D2B}" srcOrd="1" destOrd="0" presId="urn:microsoft.com/office/officeart/2005/8/layout/list1"/>
    <dgm:cxn modelId="{EFBDF00D-F7ED-4286-A412-351A161351AD}" type="presParOf" srcId="{B4250FF1-0AFB-4D7E-842A-E5F59CBE590E}" destId="{50D0922C-7CAA-47FD-8D14-9CB1460E8182}" srcOrd="5" destOrd="0" presId="urn:microsoft.com/office/officeart/2005/8/layout/list1"/>
    <dgm:cxn modelId="{A71D77C3-F8BA-41E6-94C9-C2A33B8E40A8}" type="presParOf" srcId="{B4250FF1-0AFB-4D7E-842A-E5F59CBE590E}" destId="{AE78B86C-A696-43AD-91DB-4DE76DBF27CC}" srcOrd="6" destOrd="0" presId="urn:microsoft.com/office/officeart/2005/8/layout/list1"/>
    <dgm:cxn modelId="{47425DCB-27B2-495A-9CB2-E08F98A6DCA2}" type="presParOf" srcId="{B4250FF1-0AFB-4D7E-842A-E5F59CBE590E}" destId="{E63FD2D5-98A4-4FC1-8882-CBD503A10BFB}" srcOrd="7" destOrd="0" presId="urn:microsoft.com/office/officeart/2005/8/layout/list1"/>
    <dgm:cxn modelId="{74A68016-CFBF-4586-9199-CBA887449F77}" type="presParOf" srcId="{B4250FF1-0AFB-4D7E-842A-E5F59CBE590E}" destId="{357DBE4B-2D5F-4815-BA0B-67D4D7CFA0EA}" srcOrd="8" destOrd="0" presId="urn:microsoft.com/office/officeart/2005/8/layout/list1"/>
    <dgm:cxn modelId="{ACCE7AE5-1FC2-4417-AB83-5E4108D9CDF3}" type="presParOf" srcId="{357DBE4B-2D5F-4815-BA0B-67D4D7CFA0EA}" destId="{CDC4E215-94EA-45E9-A5F5-66EECAD1F6ED}" srcOrd="0" destOrd="0" presId="urn:microsoft.com/office/officeart/2005/8/layout/list1"/>
    <dgm:cxn modelId="{77A04A3F-DF49-48E8-9FCD-D896FC150698}" type="presParOf" srcId="{357DBE4B-2D5F-4815-BA0B-67D4D7CFA0EA}" destId="{71446243-E24B-4DB0-B778-3A651140464D}" srcOrd="1" destOrd="0" presId="urn:microsoft.com/office/officeart/2005/8/layout/list1"/>
    <dgm:cxn modelId="{C6586803-1F9F-46A2-BB20-3CC4601C68DF}" type="presParOf" srcId="{B4250FF1-0AFB-4D7E-842A-E5F59CBE590E}" destId="{0A9DB1AB-72FA-4AEE-A1D3-2226C40BD3EC}" srcOrd="9" destOrd="0" presId="urn:microsoft.com/office/officeart/2005/8/layout/list1"/>
    <dgm:cxn modelId="{A280C0F4-E3A8-4F0B-9AFA-A6F2F4A2CB8A}" type="presParOf" srcId="{B4250FF1-0AFB-4D7E-842A-E5F59CBE590E}" destId="{D38AF840-5623-4B5B-9C46-5433C98ABEE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826314" y="-394259"/>
          <a:ext cx="1937511" cy="2726037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74240" y="242193"/>
        <a:ext cx="2241659" cy="1453133"/>
      </dsp:txXfrm>
    </dsp:sp>
    <dsp:sp modelId="{CA80EEC5-8180-463D-AB43-E20FC1CCE0B0}">
      <dsp:nvSpPr>
        <dsp:cNvPr id="0" name=""/>
        <dsp:cNvSpPr/>
      </dsp:nvSpPr>
      <dsp:spPr>
        <a:xfrm rot="5400000">
          <a:off x="5037375" y="-1670886"/>
          <a:ext cx="2184225" cy="5814014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>
              <a:latin typeface="Times New Roman" pitchFamily="18" charset="0"/>
              <a:cs typeface="Times New Roman" pitchFamily="18" charset="0"/>
            </a:rPr>
            <a:t>План мероприятий по увеличению поступлений налоговых и неналоговых доходов  бюджета Рождественского сельского поселения  на 2022-2024 годы </a:t>
          </a:r>
          <a:br>
            <a:rPr lang="ru-RU" sz="1400" b="1" i="1" kern="1200" dirty="0">
              <a:latin typeface="Times New Roman" pitchFamily="18" charset="0"/>
              <a:cs typeface="Times New Roman" pitchFamily="18" charset="0"/>
            </a:rPr>
          </a:br>
          <a:r>
            <a:rPr lang="ru-RU" sz="1400" b="1" i="1" kern="1200" dirty="0">
              <a:latin typeface="Times New Roman" pitchFamily="18" charset="0"/>
              <a:cs typeface="Times New Roman" pitchFamily="18" charset="0"/>
            </a:rPr>
            <a:t>(постановление администрации  Рождественского сельского поселения от 30.09.2020№  7-ра)</a:t>
          </a:r>
          <a:endParaRPr lang="ru-RU" sz="1400" kern="1200" dirty="0"/>
        </a:p>
      </dsp:txBody>
      <dsp:txXfrm rot="-5400000">
        <a:off x="3222480" y="250633"/>
        <a:ext cx="5707389" cy="1970975"/>
      </dsp:txXfrm>
    </dsp:sp>
    <dsp:sp modelId="{FAB9D153-6510-4BF5-AD28-7C0730808550}">
      <dsp:nvSpPr>
        <dsp:cNvPr id="0" name=""/>
        <dsp:cNvSpPr/>
      </dsp:nvSpPr>
      <dsp:spPr>
        <a:xfrm rot="5400000">
          <a:off x="463210" y="2099277"/>
          <a:ext cx="2272969" cy="2566455"/>
        </a:xfrm>
        <a:prstGeom prst="bevel">
          <a:avLst/>
        </a:prstGeom>
        <a:solidFill>
          <a:schemeClr val="accent5">
            <a:hueOff val="2679977"/>
            <a:satOff val="-18634"/>
            <a:lumOff val="-2354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00588" y="2530141"/>
        <a:ext cx="1998213" cy="1704727"/>
      </dsp:txXfrm>
    </dsp:sp>
    <dsp:sp modelId="{7BB67158-F7E7-4B75-89CA-50E8905DE0C6}">
      <dsp:nvSpPr>
        <dsp:cNvPr id="0" name=""/>
        <dsp:cNvSpPr/>
      </dsp:nvSpPr>
      <dsp:spPr>
        <a:xfrm rot="5400000">
          <a:off x="5154273" y="556232"/>
          <a:ext cx="1918183" cy="5846261"/>
        </a:xfrm>
        <a:prstGeom prst="round2SameRect">
          <a:avLst/>
        </a:prstGeom>
        <a:solidFill>
          <a:srgbClr val="7EEA9F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>
              <a:latin typeface="Times New Roman" pitchFamily="18" charset="0"/>
              <a:cs typeface="Times New Roman" pitchFamily="18" charset="0"/>
            </a:rPr>
            <a:t>План мероприятий по устранению с 1 января очередного финансового года неэффективных  льгот (пониженных ставок по налогам) (постановление администрации  </a:t>
          </a:r>
          <a:r>
            <a:rPr lang="ru-RU" sz="1400" b="1" i="1" kern="1200" dirty="0" err="1">
              <a:latin typeface="Times New Roman" pitchFamily="18" charset="0"/>
              <a:cs typeface="Times New Roman" pitchFamily="18" charset="0"/>
            </a:rPr>
            <a:t>Рождественскогосельского</a:t>
          </a:r>
          <a:r>
            <a:rPr lang="ru-RU" sz="1400" b="1" i="1" kern="1200" dirty="0">
              <a:latin typeface="Times New Roman" pitchFamily="18" charset="0"/>
              <a:cs typeface="Times New Roman" pitchFamily="18" charset="0"/>
            </a:rPr>
            <a:t> поселения от 28.12.2019 № 43)</a:t>
          </a:r>
          <a:endParaRPr lang="ru-RU" sz="1400" kern="1200" dirty="0"/>
        </a:p>
      </dsp:txBody>
      <dsp:txXfrm rot="-5400000">
        <a:off x="3190234" y="2613909"/>
        <a:ext cx="5752623" cy="17309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DFD90-62A4-431D-BAC3-DF57D55A57A0}">
      <dsp:nvSpPr>
        <dsp:cNvPr id="0" name=""/>
        <dsp:cNvSpPr/>
      </dsp:nvSpPr>
      <dsp:spPr>
        <a:xfrm>
          <a:off x="0" y="1762470"/>
          <a:ext cx="8229599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0BF51-FF21-4F30-84A5-029524E91838}">
      <dsp:nvSpPr>
        <dsp:cNvPr id="0" name=""/>
        <dsp:cNvSpPr/>
      </dsp:nvSpPr>
      <dsp:spPr>
        <a:xfrm>
          <a:off x="411479" y="1526310"/>
          <a:ext cx="5760719" cy="472319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1" tIns="0" rIns="217741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Увеличение налогового потенциала сельского поселения, необходимого для сбалансированного исполнения бюджета</a:t>
          </a:r>
        </a:p>
      </dsp:txBody>
      <dsp:txXfrm>
        <a:off x="434536" y="1549367"/>
        <a:ext cx="5714605" cy="426205"/>
      </dsp:txXfrm>
    </dsp:sp>
    <dsp:sp modelId="{AE78B86C-A696-43AD-91DB-4DE76DBF27CC}">
      <dsp:nvSpPr>
        <dsp:cNvPr id="0" name=""/>
        <dsp:cNvSpPr/>
      </dsp:nvSpPr>
      <dsp:spPr>
        <a:xfrm>
          <a:off x="0" y="2488229"/>
          <a:ext cx="8229599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2021-B1B1-470D-9AA9-33A49C348D2B}">
      <dsp:nvSpPr>
        <dsp:cNvPr id="0" name=""/>
        <dsp:cNvSpPr/>
      </dsp:nvSpPr>
      <dsp:spPr>
        <a:xfrm>
          <a:off x="411479" y="2252070"/>
          <a:ext cx="5760719" cy="472319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1" tIns="0" rIns="217741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Повышение эффективности и оптимизация структуры бюджетных расходов </a:t>
          </a:r>
        </a:p>
      </dsp:txBody>
      <dsp:txXfrm>
        <a:off x="434536" y="2275127"/>
        <a:ext cx="5714605" cy="426205"/>
      </dsp:txXfrm>
    </dsp:sp>
    <dsp:sp modelId="{D38AF840-5623-4B5B-9C46-5433C98ABEE7}">
      <dsp:nvSpPr>
        <dsp:cNvPr id="0" name=""/>
        <dsp:cNvSpPr/>
      </dsp:nvSpPr>
      <dsp:spPr>
        <a:xfrm>
          <a:off x="0" y="3213989"/>
          <a:ext cx="8229599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46243-E24B-4DB0-B778-3A651140464D}">
      <dsp:nvSpPr>
        <dsp:cNvPr id="0" name=""/>
        <dsp:cNvSpPr/>
      </dsp:nvSpPr>
      <dsp:spPr>
        <a:xfrm>
          <a:off x="411479" y="2977829"/>
          <a:ext cx="5760719" cy="472319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1" tIns="0" rIns="217741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Повышение прозрачности  и открытости бюджетного процесса </a:t>
          </a:r>
        </a:p>
      </dsp:txBody>
      <dsp:txXfrm>
        <a:off x="434536" y="3000886"/>
        <a:ext cx="5714605" cy="426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0.14912</cdr:x>
      <cdr:y>0.64286</cdr:y>
    </cdr:from>
    <cdr:to>
      <cdr:x>0.23122</cdr:x>
      <cdr:y>0.68421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1224135" y="3518121"/>
          <a:ext cx="673951" cy="226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7" name="Прямая соединительная линия 26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9" name="Прямая соединительная линия 28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1" name="Прямая соединительная линия 30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0.03443</cdr:x>
      <cdr:y>0.90664</cdr:y>
    </cdr:from>
    <cdr:to>
      <cdr:x>0.93103</cdr:x>
      <cdr:y>1</cdr:y>
    </cdr:to>
    <cdr:sp macro="" textlink="">
      <cdr:nvSpPr>
        <cdr:cNvPr id="36" name="TextBox 35"/>
        <cdr:cNvSpPr txBox="1"/>
      </cdr:nvSpPr>
      <cdr:spPr>
        <a:xfrm xmlns:a="http://schemas.openxmlformats.org/drawingml/2006/main">
          <a:off x="323528" y="5328592"/>
          <a:ext cx="8424936" cy="548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0.14172</cdr:x>
      <cdr:y>0.84442</cdr:y>
    </cdr:from>
    <cdr:to>
      <cdr:x>0.29498</cdr:x>
      <cdr:y>1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1331640" y="4962872"/>
          <a:ext cx="14401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0.13405</cdr:x>
      <cdr:y>0.71061</cdr:y>
    </cdr:from>
    <cdr:to>
      <cdr:x>0.67815</cdr:x>
      <cdr:y>0.77946</cdr:y>
    </cdr:to>
    <cdr:sp macro="" textlink="">
      <cdr:nvSpPr>
        <cdr:cNvPr id="40" name="TextBox 39"/>
        <cdr:cNvSpPr txBox="1"/>
      </cdr:nvSpPr>
      <cdr:spPr>
        <a:xfrm xmlns:a="http://schemas.openxmlformats.org/drawingml/2006/main">
          <a:off x="1259632" y="4176464"/>
          <a:ext cx="5112606" cy="404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>
            <a:buFont typeface="Arial" charset="0"/>
            <a:buChar char="•"/>
          </a:pPr>
          <a:r>
            <a:rPr lang="ru-RU" sz="1200" dirty="0"/>
            <a:t>ожидаемое исполнение расходов местного бюджета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2" name="Прямая соединительная линия 51"/>
        <cdr:cNvSpPr/>
      </cdr:nvSpPr>
      <cdr:spPr>
        <a:xfrm xmlns:a="http://schemas.openxmlformats.org/drawingml/2006/main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8" name="Прямая соединительная линия 57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2" name="Прямая соединительная линия 61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9" name="Прямая соединительная линия 68"/>
        <cdr:cNvSpPr/>
      </cdr:nvSpPr>
      <cdr:spPr>
        <a:xfrm xmlns:a="http://schemas.openxmlformats.org/drawingml/2006/main" flipH="1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518AF-36C4-4CEE-ABAB-725B2471ABC3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842BA-468B-4585-882F-509003E4E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87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Объем межбюджетных трансфертов будет уточнен ко второму чтению проекта областного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842BA-468B-4585-882F-509003E4E5C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hart" Target="../charts/chart3.xml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592935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i="1" dirty="0">
                <a:solidFill>
                  <a:schemeClr val="accent2"/>
                </a:solidFill>
              </a:rPr>
              <a:t> бюджет РОЖДЕСТВЕНСКОГО сельского поселения Дальнереченского муниципального  района на 2022год и на плановый период 2023 и 2024 годов</a:t>
            </a:r>
            <a:br>
              <a:rPr lang="ru-RU" i="1" dirty="0">
                <a:solidFill>
                  <a:schemeClr val="accent2"/>
                </a:solidFill>
              </a:rPr>
            </a:br>
            <a:endParaRPr lang="ru-RU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0"/>
            <a:ext cx="5572163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71472" y="357166"/>
            <a:ext cx="6072230" cy="92869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Доходы бюджета </a:t>
            </a:r>
          </a:p>
          <a:p>
            <a:pPr algn="ctr"/>
            <a:r>
              <a:rPr lang="ru-RU" dirty="0"/>
              <a:t>Поступающие в бюджет денежные средства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177833" y="2463793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00100" y="192880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00100" y="271462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00100" y="364331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428728" y="1714488"/>
            <a:ext cx="4786346" cy="50006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Налоговые доходы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2500306"/>
            <a:ext cx="4929222" cy="42862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Неналоговые доходы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3357562"/>
            <a:ext cx="4786346" cy="357190"/>
          </a:xfrm>
          <a:prstGeom prst="rect">
            <a:avLst/>
          </a:prstGeom>
          <a:solidFill>
            <a:srgbClr val="EE30E5"/>
          </a:solidFill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Безвозмездные поступления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3857628"/>
            <a:ext cx="507209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Среднедушевой бюджетный доход на жителя Рождественского сельского поселения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2844" y="5536421"/>
            <a:ext cx="200026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3230,67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610844" y="5143512"/>
            <a:ext cx="164307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 smtClean="0"/>
              <a:t>3553,74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28596" y="614364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2021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86050" y="6143644"/>
            <a:ext cx="64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2022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2"/>
                </a:solidFill>
              </a:rPr>
              <a:t>Основные направления налоговой политики Рождественского сельского поселения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215677"/>
              </p:ext>
            </p:extLst>
          </p:nvPr>
        </p:nvGraphicFramePr>
        <p:xfrm>
          <a:off x="428625" y="1428750"/>
          <a:ext cx="82296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ru-RU" sz="3100" dirty="0"/>
              <a:t>Налоговые</a:t>
            </a:r>
            <a:r>
              <a:rPr lang="ru-RU" dirty="0"/>
              <a:t> </a:t>
            </a:r>
            <a:r>
              <a:rPr lang="ru-RU" sz="3100" dirty="0"/>
              <a:t>и неналоговые доходы местного бюджета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1162602"/>
              </p:ext>
            </p:extLst>
          </p:nvPr>
        </p:nvGraphicFramePr>
        <p:xfrm>
          <a:off x="471055" y="1844824"/>
          <a:ext cx="8258579" cy="4320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768" y="192880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тыс.рублей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895922"/>
              </p:ext>
            </p:extLst>
          </p:nvPr>
        </p:nvGraphicFramePr>
        <p:xfrm>
          <a:off x="323528" y="620688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37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тыс. рублей</a:t>
            </a:r>
          </a:p>
        </p:txBody>
      </p:sp>
      <p:sp>
        <p:nvSpPr>
          <p:cNvPr id="20485" name="TextBox 14"/>
          <p:cNvSpPr txBox="1">
            <a:spLocks noChangeArrowheads="1"/>
          </p:cNvSpPr>
          <p:nvPr/>
        </p:nvSpPr>
        <p:spPr bwMode="auto">
          <a:xfrm>
            <a:off x="1763688" y="3068960"/>
            <a:ext cx="14224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5,48 %</a:t>
            </a:r>
          </a:p>
        </p:txBody>
      </p:sp>
      <p:sp>
        <p:nvSpPr>
          <p:cNvPr id="20486" name="TextBox 15"/>
          <p:cNvSpPr txBox="1">
            <a:spLocks noChangeArrowheads="1"/>
          </p:cNvSpPr>
          <p:nvPr/>
        </p:nvSpPr>
        <p:spPr bwMode="auto">
          <a:xfrm>
            <a:off x="5130487" y="1830923"/>
            <a:ext cx="12080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1,80 %</a:t>
            </a:r>
          </a:p>
        </p:txBody>
      </p:sp>
      <p:sp>
        <p:nvSpPr>
          <p:cNvPr id="20487" name="TextBox 16"/>
          <p:cNvSpPr txBox="1">
            <a:spLocks noChangeArrowheads="1"/>
          </p:cNvSpPr>
          <p:nvPr/>
        </p:nvSpPr>
        <p:spPr bwMode="auto">
          <a:xfrm>
            <a:off x="4357687" y="1463598"/>
            <a:ext cx="928693" cy="34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0,0 %</a:t>
            </a:r>
          </a:p>
        </p:txBody>
      </p:sp>
      <p:sp>
        <p:nvSpPr>
          <p:cNvPr id="20488" name="TextBox 17"/>
          <p:cNvSpPr txBox="1">
            <a:spLocks noChangeArrowheads="1"/>
          </p:cNvSpPr>
          <p:nvPr/>
        </p:nvSpPr>
        <p:spPr bwMode="auto">
          <a:xfrm>
            <a:off x="2627784" y="1944294"/>
            <a:ext cx="1155700" cy="34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59,66 %</a:t>
            </a:r>
          </a:p>
        </p:txBody>
      </p:sp>
      <p:sp>
        <p:nvSpPr>
          <p:cNvPr id="20489" name="TextBox 18"/>
          <p:cNvSpPr txBox="1">
            <a:spLocks noChangeArrowheads="1"/>
          </p:cNvSpPr>
          <p:nvPr/>
        </p:nvSpPr>
        <p:spPr bwMode="auto">
          <a:xfrm>
            <a:off x="5415982" y="4125592"/>
            <a:ext cx="1027113" cy="51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55,96 %</a:t>
            </a:r>
          </a:p>
        </p:txBody>
      </p:sp>
      <p:sp>
        <p:nvSpPr>
          <p:cNvPr id="20490" name="TextBox 19"/>
          <p:cNvSpPr txBox="1">
            <a:spLocks noChangeArrowheads="1"/>
          </p:cNvSpPr>
          <p:nvPr/>
        </p:nvSpPr>
        <p:spPr bwMode="auto">
          <a:xfrm>
            <a:off x="2571736" y="4000504"/>
            <a:ext cx="857256" cy="47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200" b="1" dirty="0">
                <a:solidFill>
                  <a:prstClr val="black"/>
                </a:solidFill>
                <a:cs typeface="Arial" charset="0"/>
              </a:rPr>
              <a:t>10,71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91" name="TextBox 20"/>
          <p:cNvSpPr txBox="1">
            <a:spLocks noChangeArrowheads="1"/>
          </p:cNvSpPr>
          <p:nvPr/>
        </p:nvSpPr>
        <p:spPr bwMode="auto">
          <a:xfrm>
            <a:off x="1103718" y="4125591"/>
            <a:ext cx="10318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0,03 %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меСТНОГО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БЮДЖЕТА В 2022 ГОДУ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40" name="TextBox 17"/>
          <p:cNvSpPr txBox="1">
            <a:spLocks noChangeArrowheads="1"/>
          </p:cNvSpPr>
          <p:nvPr/>
        </p:nvSpPr>
        <p:spPr bwMode="auto">
          <a:xfrm>
            <a:off x="3487429" y="4214818"/>
            <a:ext cx="1155700" cy="51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endParaRPr lang="ru-RU" sz="1600" b="1" dirty="0">
              <a:solidFill>
                <a:prstClr val="black"/>
              </a:solidFill>
              <a:cs typeface="Arial" charset="0"/>
            </a:endParaRPr>
          </a:p>
          <a:p>
            <a:pPr algn="ctr">
              <a:lnSpc>
                <a:spcPct val="70000"/>
              </a:lnSpc>
            </a:pP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0,03%</a:t>
            </a:r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5292080" y="5445224"/>
            <a:ext cx="3707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Государственная пошлина  – 0,0</a:t>
            </a: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179512" y="5445225"/>
            <a:ext cx="8607330" cy="1365645"/>
            <a:chOff x="395536" y="5013176"/>
            <a:chExt cx="8414338" cy="1440832"/>
          </a:xfrm>
        </p:grpSpPr>
        <p:grpSp>
          <p:nvGrpSpPr>
            <p:cNvPr id="5" name="Группа 42"/>
            <p:cNvGrpSpPr>
              <a:grpSpLocks/>
            </p:cNvGrpSpPr>
            <p:nvPr/>
          </p:nvGrpSpPr>
          <p:grpSpPr bwMode="auto">
            <a:xfrm>
              <a:off x="395536" y="5013176"/>
              <a:ext cx="3704601" cy="324722"/>
              <a:chOff x="395536" y="5013176"/>
              <a:chExt cx="3704601" cy="324722"/>
            </a:xfrm>
          </p:grpSpPr>
          <p:pic>
            <p:nvPicPr>
              <p:cNvPr id="3" name="Picture 2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5536" y="508518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5" name="TextBox 31"/>
              <p:cNvSpPr txBox="1">
                <a:spLocks noChangeArrowheads="1"/>
              </p:cNvSpPr>
              <p:nvPr/>
            </p:nvSpPr>
            <p:spPr bwMode="auto">
              <a:xfrm>
                <a:off x="683568" y="5013176"/>
                <a:ext cx="3416569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Налог на доходы физических лиц – 125,0</a:t>
                </a:r>
              </a:p>
            </p:txBody>
          </p:sp>
        </p:grpSp>
        <p:grpSp>
          <p:nvGrpSpPr>
            <p:cNvPr id="6" name="Группа 43"/>
            <p:cNvGrpSpPr>
              <a:grpSpLocks/>
            </p:cNvGrpSpPr>
            <p:nvPr/>
          </p:nvGrpSpPr>
          <p:grpSpPr bwMode="auto">
            <a:xfrm>
              <a:off x="395536" y="5373216"/>
              <a:ext cx="3928315" cy="324722"/>
              <a:chOff x="395536" y="5373216"/>
              <a:chExt cx="3928315" cy="324722"/>
            </a:xfrm>
          </p:grpSpPr>
          <p:pic>
            <p:nvPicPr>
              <p:cNvPr id="4" name="Picture 2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5536" y="5445224"/>
                <a:ext cx="144016" cy="1560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3" name="TextBox 32"/>
              <p:cNvSpPr txBox="1">
                <a:spLocks noChangeArrowheads="1"/>
              </p:cNvSpPr>
              <p:nvPr/>
            </p:nvSpPr>
            <p:spPr bwMode="auto">
              <a:xfrm>
                <a:off x="683568" y="5373216"/>
                <a:ext cx="3640283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Единый сельскохозяйственный налог – 4,0 </a:t>
                </a:r>
              </a:p>
            </p:txBody>
          </p:sp>
        </p:grpSp>
        <p:grpSp>
          <p:nvGrpSpPr>
            <p:cNvPr id="7" name="Группа 46"/>
            <p:cNvGrpSpPr>
              <a:grpSpLocks/>
            </p:cNvGrpSpPr>
            <p:nvPr/>
          </p:nvGrpSpPr>
          <p:grpSpPr bwMode="auto">
            <a:xfrm>
              <a:off x="395536" y="5848873"/>
              <a:ext cx="3894091" cy="569144"/>
              <a:chOff x="395536" y="5848873"/>
              <a:chExt cx="3894091" cy="569144"/>
            </a:xfrm>
          </p:grpSpPr>
          <p:pic>
            <p:nvPicPr>
              <p:cNvPr id="19482" name="Picture 2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95536" y="5848873"/>
                <a:ext cx="144016" cy="144016"/>
              </a:xfrm>
              <a:prstGeom prst="rect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1" name="TextBox 34"/>
              <p:cNvSpPr txBox="1">
                <a:spLocks noChangeArrowheads="1"/>
              </p:cNvSpPr>
              <p:nvPr/>
            </p:nvSpPr>
            <p:spPr bwMode="auto">
              <a:xfrm>
                <a:off x="683568" y="6093295"/>
                <a:ext cx="3606059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Налог на имущество физических лиц– 64,0</a:t>
                </a:r>
              </a:p>
            </p:txBody>
          </p:sp>
        </p:grpSp>
        <p:grpSp>
          <p:nvGrpSpPr>
            <p:cNvPr id="8" name="Группа 41"/>
            <p:cNvGrpSpPr>
              <a:grpSpLocks/>
            </p:cNvGrpSpPr>
            <p:nvPr/>
          </p:nvGrpSpPr>
          <p:grpSpPr bwMode="auto">
            <a:xfrm>
              <a:off x="5076056" y="5469011"/>
              <a:ext cx="3524309" cy="984997"/>
              <a:chOff x="5220072" y="5108971"/>
              <a:chExt cx="3524309" cy="984997"/>
            </a:xfrm>
          </p:grpSpPr>
          <p:grpSp>
            <p:nvGrpSpPr>
              <p:cNvPr id="9" name="Группа 39"/>
              <p:cNvGrpSpPr>
                <a:grpSpLocks/>
              </p:cNvGrpSpPr>
              <p:nvPr/>
            </p:nvGrpSpPr>
            <p:grpSpPr bwMode="auto">
              <a:xfrm>
                <a:off x="5220303" y="5108971"/>
                <a:ext cx="3442192" cy="984997"/>
                <a:chOff x="5220303" y="5108971"/>
                <a:chExt cx="3442192" cy="984997"/>
              </a:xfrm>
            </p:grpSpPr>
            <p:pic>
              <p:nvPicPr>
                <p:cNvPr id="19484" name="Picture 28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220303" y="5108971"/>
                  <a:ext cx="155094" cy="144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sp>
              <p:nvSpPr>
                <p:cNvPr id="20509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5462079" y="5314636"/>
                  <a:ext cx="3200416" cy="77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sz="1400" b="1" dirty="0">
                      <a:solidFill>
                        <a:prstClr val="black"/>
                      </a:solidFill>
                      <a:cs typeface="Arial" charset="0"/>
                    </a:rPr>
                    <a:t>Доходы от сдачи в аренду имущества – 652,8</a:t>
                  </a:r>
                </a:p>
                <a:p>
                  <a:endParaRPr lang="ru-RU" sz="1400" b="1" dirty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" name="Группа 40"/>
              <p:cNvGrpSpPr>
                <a:grpSpLocks/>
              </p:cNvGrpSpPr>
              <p:nvPr/>
            </p:nvGrpSpPr>
            <p:grpSpPr bwMode="auto">
              <a:xfrm>
                <a:off x="5220072" y="5445224"/>
                <a:ext cx="3524309" cy="596248"/>
                <a:chOff x="5220072" y="5445224"/>
                <a:chExt cx="3524309" cy="596248"/>
              </a:xfrm>
            </p:grpSpPr>
            <p:pic>
              <p:nvPicPr>
                <p:cNvPr id="19486" name="Picture 30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5220072" y="5445224"/>
                  <a:ext cx="155094" cy="144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sp>
              <p:nvSpPr>
                <p:cNvPr id="20507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5550211" y="5716750"/>
                  <a:ext cx="3194170" cy="3247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sz="1400" b="1" dirty="0">
                      <a:solidFill>
                        <a:prstClr val="black"/>
                      </a:solidFill>
                      <a:cs typeface="Arial" charset="0"/>
                    </a:rPr>
                    <a:t>Штрафы, санкции  – 4,0</a:t>
                  </a:r>
                </a:p>
              </p:txBody>
            </p:sp>
          </p:grpSp>
        </p:grpSp>
        <p:grpSp>
          <p:nvGrpSpPr>
            <p:cNvPr id="11" name="Группа 38"/>
            <p:cNvGrpSpPr>
              <a:grpSpLocks/>
            </p:cNvGrpSpPr>
            <p:nvPr/>
          </p:nvGrpSpPr>
          <p:grpSpPr bwMode="auto">
            <a:xfrm>
              <a:off x="5076056" y="5085184"/>
              <a:ext cx="3733818" cy="537359"/>
              <a:chOff x="5220072" y="5805264"/>
              <a:chExt cx="3733818" cy="537359"/>
            </a:xfrm>
          </p:grpSpPr>
          <p:pic>
            <p:nvPicPr>
              <p:cNvPr id="19483" name="Picture 2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220072" y="580526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3" name="TextBox 37"/>
              <p:cNvSpPr txBox="1">
                <a:spLocks noChangeArrowheads="1"/>
              </p:cNvSpPr>
              <p:nvPr/>
            </p:nvSpPr>
            <p:spPr bwMode="auto">
              <a:xfrm>
                <a:off x="5531915" y="6017901"/>
                <a:ext cx="3421975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Платные услуги– 21,0</a:t>
                </a:r>
              </a:p>
            </p:txBody>
          </p:sp>
        </p:grpSp>
        <p:grpSp>
          <p:nvGrpSpPr>
            <p:cNvPr id="12" name="Группа 45"/>
            <p:cNvGrpSpPr>
              <a:grpSpLocks/>
            </p:cNvGrpSpPr>
            <p:nvPr/>
          </p:nvGrpSpPr>
          <p:grpSpPr bwMode="auto">
            <a:xfrm>
              <a:off x="395536" y="5733256"/>
              <a:ext cx="2615431" cy="563522"/>
              <a:chOff x="395536" y="5733256"/>
              <a:chExt cx="2615431" cy="563522"/>
            </a:xfrm>
          </p:grpSpPr>
          <p:sp>
            <p:nvSpPr>
              <p:cNvPr id="20500" name="TextBox 33"/>
              <p:cNvSpPr txBox="1">
                <a:spLocks noChangeArrowheads="1"/>
              </p:cNvSpPr>
              <p:nvPr/>
            </p:nvSpPr>
            <p:spPr bwMode="auto">
              <a:xfrm>
                <a:off x="683568" y="5733256"/>
                <a:ext cx="2327399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Земельный налог– 296,240</a:t>
                </a:r>
              </a:p>
            </p:txBody>
          </p:sp>
          <p:pic>
            <p:nvPicPr>
              <p:cNvPr id="19487" name="Picture 3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95536" y="6152762"/>
                <a:ext cx="144016" cy="144016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rgbClr val="00B0F0"/>
                </a:solidFill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p:grp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4048" y="6525344"/>
            <a:ext cx="146159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2869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ru-RU" sz="3200" dirty="0">
                <a:latin typeface="+mn-lt"/>
              </a:rPr>
              <a:t>Структура налоговых и неналоговых доходов местного бюджета в 2022-2024 годах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6444920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86644" y="135729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Тыс.руб</a:t>
            </a:r>
            <a:endParaRPr lang="ru-RU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571612"/>
          </a:xfrm>
        </p:spPr>
        <p:txBody>
          <a:bodyPr>
            <a:noAutofit/>
          </a:bodyPr>
          <a:lstStyle/>
          <a:p>
            <a:r>
              <a:rPr lang="ru-RU" sz="3200" dirty="0"/>
              <a:t>Динамика поступлений налога на доходы физических лиц в местный бюджет </a:t>
            </a:r>
          </a:p>
        </p:txBody>
      </p:sp>
      <p:pic>
        <p:nvPicPr>
          <p:cNvPr id="4" name="Содержимое 3" descr="ndf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16832"/>
            <a:ext cx="5603228" cy="4240221"/>
          </a:xfrm>
          <a:effectLst>
            <a:softEdge rad="63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10615755"/>
              </p:ext>
            </p:extLst>
          </p:nvPr>
        </p:nvGraphicFramePr>
        <p:xfrm>
          <a:off x="3095328" y="2636912"/>
          <a:ext cx="6048672" cy="3915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2800" dirty="0"/>
              <a:t>Динамика поступлений имущественных налогов в местный бюджет                                         </a:t>
            </a:r>
            <a:r>
              <a:rPr lang="ru-RU" sz="1100" dirty="0" err="1"/>
              <a:t>тыс.рублей</a:t>
            </a:r>
            <a:endParaRPr lang="ru-RU" sz="1100" dirty="0"/>
          </a:p>
        </p:txBody>
      </p:sp>
      <p:pic>
        <p:nvPicPr>
          <p:cNvPr id="4" name="Содержимое 3" descr="i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24212" y="3049587"/>
            <a:ext cx="2695575" cy="1809750"/>
          </a:xfr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31860244"/>
              </p:ext>
            </p:extLst>
          </p:nvPr>
        </p:nvGraphicFramePr>
        <p:xfrm>
          <a:off x="214282" y="3571876"/>
          <a:ext cx="457203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44" y="3143248"/>
            <a:ext cx="443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Налог на имущество физических лиц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85507529"/>
              </p:ext>
            </p:extLst>
          </p:nvPr>
        </p:nvGraphicFramePr>
        <p:xfrm>
          <a:off x="4283968" y="1008422"/>
          <a:ext cx="4572032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Рисунок 7" descr="482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000108"/>
            <a:ext cx="2928958" cy="198238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</a:t>
            </a:r>
            <a:br>
              <a:rPr lang="ru-RU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2022-2024годы</a:t>
            </a:r>
            <a:r>
              <a:rPr lang="ru-RU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67167"/>
              </p:ext>
            </p:extLst>
          </p:nvPr>
        </p:nvGraphicFramePr>
        <p:xfrm>
          <a:off x="467544" y="1340768"/>
          <a:ext cx="8208912" cy="3651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83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4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15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651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год </a:t>
                      </a:r>
                      <a:r>
                        <a:rPr kumimoji="0" lang="ru-RU" sz="16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175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3131,804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2404,330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2326,640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510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2222,55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2225,550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2141,550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510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172,957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178,780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185,090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33620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 межбюджетные трансферты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736,297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596336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5849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911228774"/>
              </p:ext>
            </p:extLst>
          </p:nvPr>
        </p:nvGraphicFramePr>
        <p:xfrm>
          <a:off x="35496" y="1268760"/>
          <a:ext cx="936104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692697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Структура расходов по разделам бюджетной классификации (%)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1600" dirty="0"/>
              <a:t>Доля муниципальных программ в общем объеме расходов , запланированных на реализацию муниципальных программ Рождественского сельского поселения в 2022году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748464" cy="525658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6956" y="2492896"/>
            <a:ext cx="3351886" cy="86694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Благоустройство территории Рождественского сельского поселения 17,98%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2040" y="2492896"/>
            <a:ext cx="3497612" cy="86694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Развитие и сохранение культуры на территории Рождественского сельского поселения  28,08%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55776" y="1196752"/>
            <a:ext cx="3960440" cy="87492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Всего 47,9 %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99792" y="4149080"/>
            <a:ext cx="3888432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Пожарная безопасность на территории Рождественского сельского поселения 1,84%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one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0850362" flipV="1">
            <a:off x="174625" y="4441825"/>
            <a:ext cx="2740025" cy="2228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«Бюджет для граждан?»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  <a:defRPr/>
            </a:pP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«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 для граждан» </a:t>
            </a:r>
            <a:r>
              <a:rPr lang="ru-R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познакомит вас с положениями основного финансового документа Рождественского сельского поселения , а именно: проекта бюджета поселения на предстоящий 2022 год и на плановый период 2023и 2024 годов</a:t>
            </a:r>
          </a:p>
          <a:p>
            <a:pPr algn="just">
              <a:buNone/>
              <a:defRPr/>
            </a:pPr>
            <a:r>
              <a:rPr lang="ru-RU" i="1" dirty="0">
                <a:solidFill>
                  <a:srgbClr val="002060"/>
                </a:solidFill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сельского поселения затрагивает интересы каждого жителя Рождественского сельского поселения.</a:t>
            </a:r>
          </a:p>
          <a:p>
            <a:pPr algn="just">
              <a:buNone/>
              <a:defRPr/>
            </a:pPr>
            <a:r>
              <a:rPr lang="ru-RU" dirty="0"/>
              <a:t> </a:t>
            </a:r>
            <a:r>
              <a:rPr lang="ru-RU" dirty="0">
                <a:solidFill>
                  <a:schemeClr val="hlink"/>
                </a:solidFill>
              </a:rPr>
              <a:t>Мы постарались в доступной и понятной форме для граждан, показать основные показатели бюджета поселения.</a:t>
            </a:r>
          </a:p>
          <a:p>
            <a:pPr algn="ctr">
              <a:defRPr/>
            </a:pPr>
            <a:endParaRPr lang="ru-RU" i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howcard Gothic" pitchFamily="82" charset="0"/>
            </a:endParaRPr>
          </a:p>
          <a:p>
            <a:pPr algn="ctr">
              <a:defRPr/>
            </a:pPr>
            <a:r>
              <a:rPr lang="ru-RU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«Бюджет для граждан» нацелен на получение обратной связи от граждан, которым интересны современные проблемы муниципальных финансов в</a:t>
            </a:r>
          </a:p>
          <a:p>
            <a:pPr algn="ctr">
              <a:defRPr/>
            </a:pPr>
            <a:r>
              <a:rPr lang="ru-RU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Рождественском сельском поселении</a:t>
            </a:r>
          </a:p>
          <a:p>
            <a:endParaRPr lang="ru-RU" dirty="0"/>
          </a:p>
        </p:txBody>
      </p:sp>
      <p:pic>
        <p:nvPicPr>
          <p:cNvPr id="4" name="Picture 25" descr="18b8088ba1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Структура муниципальных программ Рождественского сельского поселения на 2022 год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829196"/>
          </a:xfrm>
          <a:solidFill>
            <a:srgbClr val="0070C0"/>
          </a:solidFill>
        </p:spPr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85720" y="1714488"/>
            <a:ext cx="8358246" cy="48726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b="1" dirty="0"/>
              <a:t>Всего </a:t>
            </a:r>
          </a:p>
          <a:p>
            <a:pPr algn="ctr"/>
            <a:r>
              <a:rPr lang="ru-RU" b="1" dirty="0"/>
              <a:t>               2393,538 тыс. руб.</a:t>
            </a:r>
          </a:p>
        </p:txBody>
      </p:sp>
      <p:sp>
        <p:nvSpPr>
          <p:cNvPr id="5" name="Овал 4"/>
          <p:cNvSpPr/>
          <p:nvPr/>
        </p:nvSpPr>
        <p:spPr>
          <a:xfrm>
            <a:off x="3071802" y="2000240"/>
            <a:ext cx="3000396" cy="17859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Социальные программы (1403,134тыс. руб.- 58,62%)</a:t>
            </a:r>
          </a:p>
        </p:txBody>
      </p:sp>
      <p:sp>
        <p:nvSpPr>
          <p:cNvPr id="6" name="Овал 5"/>
          <p:cNvSpPr/>
          <p:nvPr/>
        </p:nvSpPr>
        <p:spPr>
          <a:xfrm>
            <a:off x="539552" y="3222096"/>
            <a:ext cx="3024336" cy="18573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Инфраструктурные программы (898,080 тыс.руб.-37,52%</a:t>
            </a:r>
          </a:p>
        </p:txBody>
      </p:sp>
      <p:sp>
        <p:nvSpPr>
          <p:cNvPr id="9" name="Овал 8"/>
          <p:cNvSpPr/>
          <p:nvPr/>
        </p:nvSpPr>
        <p:spPr>
          <a:xfrm>
            <a:off x="5508104" y="3293534"/>
            <a:ext cx="2880320" cy="17145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Защита от ЧС (92,32 тыс.руб.-3,85%)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dirty="0"/>
              <a:t>Расходы местного бюджета, формируемые в рамках муниципальных программ Рождественского сельского поселения и непрограммные расходы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9505056" cy="5312394"/>
          </a:xfrm>
          <a:solidFill>
            <a:srgbClr val="002060"/>
          </a:solidFill>
        </p:spPr>
        <p:txBody>
          <a:bodyPr/>
          <a:lstStyle/>
          <a:p>
            <a:pPr>
              <a:buNone/>
            </a:pPr>
            <a:r>
              <a:rPr lang="ru-RU" sz="1600" dirty="0"/>
              <a:t>          2021</a:t>
            </a:r>
            <a:r>
              <a:rPr lang="ru-RU" dirty="0"/>
              <a:t>                        </a:t>
            </a:r>
            <a:r>
              <a:rPr lang="ru-RU" sz="1600" dirty="0"/>
              <a:t>2022                                2023                                   2024</a:t>
            </a:r>
          </a:p>
          <a:p>
            <a:pPr>
              <a:buNone/>
            </a:pPr>
            <a:endParaRPr lang="ru-RU" sz="1600" dirty="0"/>
          </a:p>
        </p:txBody>
      </p:sp>
      <p:sp>
        <p:nvSpPr>
          <p:cNvPr id="5" name="Овал 4"/>
          <p:cNvSpPr/>
          <p:nvPr/>
        </p:nvSpPr>
        <p:spPr>
          <a:xfrm>
            <a:off x="395536" y="1916832"/>
            <a:ext cx="1584176" cy="1583606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1825,31 </a:t>
            </a:r>
            <a:r>
              <a:rPr lang="ru-RU" sz="1600" dirty="0"/>
              <a:t>тыс. рублей</a:t>
            </a:r>
          </a:p>
        </p:txBody>
      </p:sp>
      <p:sp>
        <p:nvSpPr>
          <p:cNvPr id="6" name="Овал 5"/>
          <p:cNvSpPr/>
          <p:nvPr/>
        </p:nvSpPr>
        <p:spPr>
          <a:xfrm>
            <a:off x="5076056" y="1844824"/>
            <a:ext cx="1440160" cy="144016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998,159</a:t>
            </a:r>
          </a:p>
          <a:p>
            <a:pPr algn="ctr"/>
            <a:r>
              <a:rPr lang="ru-RU" dirty="0"/>
              <a:t>тыс. рублей</a:t>
            </a:r>
          </a:p>
        </p:txBody>
      </p:sp>
      <p:sp>
        <p:nvSpPr>
          <p:cNvPr id="7" name="Овал 6"/>
          <p:cNvSpPr/>
          <p:nvPr/>
        </p:nvSpPr>
        <p:spPr>
          <a:xfrm>
            <a:off x="827584" y="3068960"/>
            <a:ext cx="1656184" cy="171736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2179,21 тыс. рублей</a:t>
            </a:r>
          </a:p>
        </p:txBody>
      </p:sp>
      <p:sp>
        <p:nvSpPr>
          <p:cNvPr id="8" name="Овал 7"/>
          <p:cNvSpPr/>
          <p:nvPr/>
        </p:nvSpPr>
        <p:spPr>
          <a:xfrm>
            <a:off x="2915816" y="3068960"/>
            <a:ext cx="1728192" cy="172819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2601,653</a:t>
            </a:r>
          </a:p>
          <a:p>
            <a:pPr algn="ctr"/>
            <a:r>
              <a:rPr lang="ru-RU" i="1" dirty="0"/>
              <a:t>тыс. рублей</a:t>
            </a:r>
          </a:p>
        </p:txBody>
      </p:sp>
      <p:sp>
        <p:nvSpPr>
          <p:cNvPr id="10" name="Овал 9"/>
          <p:cNvSpPr/>
          <p:nvPr/>
        </p:nvSpPr>
        <p:spPr>
          <a:xfrm>
            <a:off x="785786" y="4929198"/>
            <a:ext cx="357190" cy="35719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5786" y="5572140"/>
            <a:ext cx="357190" cy="35719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14414" y="4786322"/>
            <a:ext cx="66699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</a:t>
            </a:r>
            <a:r>
              <a:rPr lang="ru-RU" sz="1600" dirty="0"/>
              <a:t>расходы местного бюджета , формируемые в рамках муниципальных программ  Рождественского сельского поселения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85852" y="550070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 программные </a:t>
            </a:r>
            <a:r>
              <a:rPr lang="ru-RU" dirty="0"/>
              <a:t>расходы местного бюджета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55776" y="1844824"/>
            <a:ext cx="1584176" cy="159256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2393,535 тыс. рублей</a:t>
            </a:r>
          </a:p>
        </p:txBody>
      </p:sp>
      <p:sp>
        <p:nvSpPr>
          <p:cNvPr id="17" name="Овал 16"/>
          <p:cNvSpPr/>
          <p:nvPr/>
        </p:nvSpPr>
        <p:spPr>
          <a:xfrm>
            <a:off x="5004048" y="3140968"/>
            <a:ext cx="1728192" cy="1656184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2442,336</a:t>
            </a:r>
          </a:p>
          <a:p>
            <a:pPr algn="ctr"/>
            <a:r>
              <a:rPr lang="ru-RU" i="1" dirty="0"/>
              <a:t>тыс. рублей</a:t>
            </a:r>
          </a:p>
        </p:txBody>
      </p:sp>
      <p:sp>
        <p:nvSpPr>
          <p:cNvPr id="18" name="Овал 17"/>
          <p:cNvSpPr/>
          <p:nvPr/>
        </p:nvSpPr>
        <p:spPr>
          <a:xfrm>
            <a:off x="7380312" y="1988840"/>
            <a:ext cx="1440160" cy="1368152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820,595 тыс. рублей</a:t>
            </a:r>
          </a:p>
        </p:txBody>
      </p:sp>
      <p:sp>
        <p:nvSpPr>
          <p:cNvPr id="19" name="Овал 18"/>
          <p:cNvSpPr/>
          <p:nvPr/>
        </p:nvSpPr>
        <p:spPr>
          <a:xfrm>
            <a:off x="7308304" y="3429000"/>
            <a:ext cx="1656184" cy="1584176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2469,427 тыс. рублей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Раздел «Общегосударственные вопросы»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85860"/>
            <a:ext cx="4246762" cy="3583300"/>
          </a:xfrm>
          <a:solidFill>
            <a:srgbClr val="7030A0"/>
          </a:solidFill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Резервный фонд Рождественского сельского поселения – 0,0 тыс.рублей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Расходы на функционирование исполнительного органа власти местных администраций – 2379,00тыс.рублей 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-Другие  общегосударственные вопросы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49,69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50658055"/>
              </p:ext>
            </p:extLst>
          </p:nvPr>
        </p:nvGraphicFramePr>
        <p:xfrm>
          <a:off x="4607189" y="1428736"/>
          <a:ext cx="4536811" cy="50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857232"/>
          </a:xfrm>
        </p:spPr>
        <p:txBody>
          <a:bodyPr/>
          <a:lstStyle/>
          <a:p>
            <a:r>
              <a:rPr lang="ru-RU" dirty="0"/>
              <a:t>Культура, кинематография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32903935"/>
              </p:ext>
            </p:extLst>
          </p:nvPr>
        </p:nvGraphicFramePr>
        <p:xfrm>
          <a:off x="5143504" y="2857496"/>
          <a:ext cx="3786214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вал 5"/>
          <p:cNvSpPr/>
          <p:nvPr/>
        </p:nvSpPr>
        <p:spPr>
          <a:xfrm>
            <a:off x="428596" y="107154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2910" y="1000108"/>
            <a:ext cx="5429288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Финансовое обеспечение выполнения  муниципальной программы учреждением культуры – </a:t>
            </a:r>
            <a:r>
              <a:rPr lang="ru-RU" dirty="0" smtClean="0"/>
              <a:t>1403,13 </a:t>
            </a:r>
            <a:r>
              <a:rPr lang="ru-RU" dirty="0"/>
              <a:t>тыс.рублей  в 2022 году; </a:t>
            </a:r>
            <a:r>
              <a:rPr lang="ru-RU" dirty="0" smtClean="0"/>
              <a:t>744,05тыс.рублей </a:t>
            </a:r>
            <a:r>
              <a:rPr lang="ru-RU" dirty="0"/>
              <a:t>в 2023 году;  </a:t>
            </a:r>
            <a:r>
              <a:rPr lang="ru-RU" dirty="0" smtClean="0"/>
              <a:t>656,99тыс.рублей </a:t>
            </a:r>
            <a:r>
              <a:rPr lang="ru-RU" dirty="0"/>
              <a:t>в 2024 </a:t>
            </a:r>
            <a:r>
              <a:rPr lang="ru-RU" dirty="0" smtClean="0"/>
              <a:t>году.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24944"/>
            <a:ext cx="3866515" cy="257175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4546848" cy="3888472"/>
          </a:xfrm>
        </p:spPr>
        <p:txBody>
          <a:bodyPr/>
          <a:lstStyle/>
          <a:p>
            <a:pPr marL="137160" indent="0">
              <a:buNone/>
            </a:pPr>
            <a:r>
              <a:rPr lang="ru-RU" dirty="0"/>
              <a:t>МКУ «КДЦ»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36815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dirty="0"/>
              <a:t>Д</a:t>
            </a:r>
            <a:r>
              <a:rPr lang="ru-RU" sz="3200" dirty="0"/>
              <a:t>инамика расходов местного бюджета на пожарную безопасность территории поселения</a:t>
            </a:r>
          </a:p>
        </p:txBody>
      </p:sp>
      <p:pic>
        <p:nvPicPr>
          <p:cNvPr id="4" name="Содержимое 3" descr="48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628800"/>
            <a:ext cx="3709076" cy="2304256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23492559"/>
              </p:ext>
            </p:extLst>
          </p:nvPr>
        </p:nvGraphicFramePr>
        <p:xfrm>
          <a:off x="107504" y="3212976"/>
          <a:ext cx="504056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8596" y="2285992"/>
            <a:ext cx="1282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Тыс. рублей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Финансирование мероприятий по развитию жилищно-коммунальной инфраструктуры и национальной экономики 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83196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>
              <a:buNone/>
            </a:pP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1573,72 тыс. рублей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,из них:</a:t>
            </a:r>
          </a:p>
          <a:p>
            <a:pPr>
              <a:buFontTx/>
              <a:buChar char="-"/>
            </a:pP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Дорожное хозяйство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675,64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-Благоустройство –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898,08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тыс.руб.,</a:t>
            </a:r>
          </a:p>
          <a:p>
            <a:pPr>
              <a:buFontTx/>
              <a:buChar char="-"/>
            </a:pP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>
            <a:normAutofit/>
          </a:bodyPr>
          <a:lstStyle/>
          <a:p>
            <a:r>
              <a:rPr lang="ru-RU" sz="2800" dirty="0"/>
              <a:t>Структура Безвозмездных поступлений (в сопоставимых условиях) в 2021-2024 годах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622071"/>
              </p:ext>
            </p:extLst>
          </p:nvPr>
        </p:nvGraphicFramePr>
        <p:xfrm>
          <a:off x="457200" y="1285875"/>
          <a:ext cx="8229600" cy="516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01608" cy="850386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Объем безвозмездных поступлений в 2021-2024 годах      </a:t>
            </a:r>
            <a:r>
              <a:rPr lang="ru-RU" sz="1800" dirty="0"/>
              <a:t>(тыс.рублей)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682547"/>
              </p:ext>
            </p:extLst>
          </p:nvPr>
        </p:nvGraphicFramePr>
        <p:xfrm>
          <a:off x="0" y="857241"/>
          <a:ext cx="8229600" cy="5143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939784"/>
          </a:xfrm>
        </p:spPr>
        <p:txBody>
          <a:bodyPr/>
          <a:lstStyle/>
          <a:p>
            <a:r>
              <a:rPr lang="ru-RU" dirty="0"/>
              <a:t>Основные понятия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186766" cy="5023500"/>
          </a:xfrm>
        </p:spPr>
        <p:txBody>
          <a:bodyPr>
            <a:noAutofit/>
          </a:bodyPr>
          <a:lstStyle/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Бюджет –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Бюджетная система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основанная на экономических отношениях и государственном устройстве,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регулируемая нормами права совокупность бюджетов различных территориальных уровней.</a:t>
            </a:r>
          </a:p>
          <a:p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Доходы бюджета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денежные средства, поступающие в бюджет в соответствии с законодательством.</a:t>
            </a:r>
          </a:p>
          <a:p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Расходы бюджета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выплачиваемые из бюджета денежные средства, которые направляются на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финансовое обеспечение задач и функций государства и местного самоуправления.</a:t>
            </a:r>
          </a:p>
          <a:p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Бюджетные ассигнования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предельные объемы денежных средств, предусмотренных в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соответствующем финансовом году для исполнения бюджетных обязательств.</a:t>
            </a:r>
          </a:p>
          <a:p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Бюджетные обязательства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обязанность расходования средств бюджета в течение определенного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срока, возникающая в соответствии с законом (решением) о бюджете и со сводной бюджетной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росписью.</a:t>
            </a: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Муниципальный долг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долговые обязательства, принятые на себя муниципальным образованием.</a:t>
            </a: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Межбюджетные отношения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это финансовые отношения между федеральными органами власти,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органами власти субъектов РФ и муниципальными образованиями по вопросам регулирования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бюджетных правоотношений, организации и осуществления бюджетного процесса.</a:t>
            </a:r>
          </a:p>
          <a:p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Межбюджетные трансферты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– денежные средства, перечисляемые из одного бюджета бюджетной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системы РФ другому.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163393"/>
              </p:ext>
            </p:extLst>
          </p:nvPr>
        </p:nvGraphicFramePr>
        <p:xfrm>
          <a:off x="457200" y="642938"/>
          <a:ext cx="8229600" cy="464345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43450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baseline="0" dirty="0">
                          <a:solidFill>
                            <a:srgbClr val="00B0F0"/>
                          </a:solidFill>
                        </a:rPr>
                        <a:t>Об утверждении Порядка и сроков составления проекта местного бюджета на очередной финансовый год и на плановый период </a:t>
                      </a:r>
                    </a:p>
                    <a:p>
                      <a:pPr algn="ctr"/>
                      <a:r>
                        <a:rPr lang="ru-RU" baseline="0" dirty="0">
                          <a:solidFill>
                            <a:srgbClr val="00B0F0"/>
                          </a:solidFill>
                        </a:rPr>
                        <a:t>(Постановление Администрации Рождественского сельского поселения от 31.07.2020 № 28-п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00B0F0"/>
                          </a:solidFill>
                        </a:rPr>
                        <a:t>Основные направления бюджетной политики и основные направления налоговой политики   Рождественского сел</a:t>
                      </a:r>
                      <a:r>
                        <a:rPr lang="ru-RU" baseline="0" dirty="0">
                          <a:solidFill>
                            <a:srgbClr val="00B0F0"/>
                          </a:solidFill>
                        </a:rPr>
                        <a:t>ьского поселения на 2022-2024 годы (Администрации Рождественского сельского поселения) </a:t>
                      </a:r>
                      <a:r>
                        <a:rPr lang="ru-RU" dirty="0">
                          <a:solidFill>
                            <a:srgbClr val="00B0F0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00B0F0"/>
                          </a:solidFill>
                        </a:rPr>
                        <a:t>Муниципальные</a:t>
                      </a:r>
                      <a:r>
                        <a:rPr lang="ru-RU" baseline="0" dirty="0">
                          <a:solidFill>
                            <a:srgbClr val="00B0F0"/>
                          </a:solidFill>
                        </a:rPr>
                        <a:t> программы  Рождественского сельского поселения 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rgbClr val="00B0F0"/>
                          </a:solidFill>
                        </a:rPr>
                        <a:t>на 2017-2024 годы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Двойная стрелка влево/вправо 4"/>
          <p:cNvSpPr/>
          <p:nvPr/>
        </p:nvSpPr>
        <p:spPr>
          <a:xfrm rot="21250017">
            <a:off x="496926" y="4273477"/>
            <a:ext cx="8206065" cy="176278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Основа формирования проекта  местного бюджета  на 2022 год и плановый период 2023 и 2024 годов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2336545699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+mn-lt"/>
              </a:rPr>
              <a:t>Бюджет на 2022 год и плановый период 2023 и 2024годов содержит приоритетные пути реализации основных задач:</a:t>
            </a:r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1473855" cy="1000132"/>
          </a:xfrm>
          <a:prstGeom prst="ellipse">
            <a:avLst/>
          </a:prstGeom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285992"/>
            <a:ext cx="1300944" cy="742280"/>
          </a:xfrm>
          <a:prstGeom prst="ellipse">
            <a:avLst/>
          </a:prstGeom>
        </p:spPr>
      </p:pic>
      <p:pic>
        <p:nvPicPr>
          <p:cNvPr id="6" name="Рисунок 5" descr="48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286124"/>
            <a:ext cx="1333483" cy="1000112"/>
          </a:xfrm>
          <a:prstGeom prst="ellipse">
            <a:avLst/>
          </a:prstGeom>
        </p:spPr>
      </p:pic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572008"/>
            <a:ext cx="1289634" cy="833437"/>
          </a:xfrm>
          <a:prstGeom prst="ellipse">
            <a:avLst/>
          </a:prstGeom>
        </p:spPr>
      </p:pic>
      <p:pic>
        <p:nvPicPr>
          <p:cNvPr id="9" name="Рисунок 8" descr="i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5715016"/>
            <a:ext cx="1471613" cy="1002174"/>
          </a:xfrm>
          <a:prstGeom prst="ellipse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71604" y="1071546"/>
            <a:ext cx="7286676" cy="10001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Повышение эффективности и результативности имеющихся инструментов программно –целевого управления и </a:t>
            </a:r>
            <a:r>
              <a:rPr lang="ru-RU" dirty="0" err="1"/>
              <a:t>бюджетирования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2285992"/>
            <a:ext cx="7286676" cy="8572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Создание условий для повышения качества предоставляемых муниципальных услуг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3286124"/>
            <a:ext cx="721523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Повышение эффективности процедур проведения муниципальных закупок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4500570"/>
            <a:ext cx="7215238" cy="8572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Совершенствование процедур предварительного и последующего контроля, в том числе уточнение порядка и содержания мер принуждения к нарушениям в финансово-бюджетной сфере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43042" y="5715016"/>
            <a:ext cx="7286676" cy="9286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Обеспечение открытости бюджетного процесса перед гражданами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местного бюджета </a:t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2022-2024 годы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966048"/>
              </p:ext>
            </p:extLst>
          </p:nvPr>
        </p:nvGraphicFramePr>
        <p:xfrm>
          <a:off x="0" y="1571612"/>
          <a:ext cx="8856981" cy="5094231"/>
        </p:xfrm>
        <a:graphic>
          <a:graphicData uri="http://schemas.openxmlformats.org/drawingml/2006/table">
            <a:tbl>
              <a:tblPr/>
              <a:tblGrid>
                <a:gridCol w="23903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5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555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535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92790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Показатель</a:t>
                      </a:r>
                      <a:endParaRPr lang="ru-RU" sz="16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</a:t>
                      </a:r>
                      <a:r>
                        <a:rPr kumimoji="0" lang="ru-RU" sz="1600" b="1" kern="1200" baseline="0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бюджетные назначения на 2022 год</a:t>
                      </a:r>
                      <a:endParaRPr kumimoji="0" lang="ru-RU" sz="1600" b="1" kern="1200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</a:t>
                      </a:r>
                      <a:r>
                        <a:rPr kumimoji="0" lang="ru-RU" sz="1600" b="1" kern="1200" baseline="0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2023 год</a:t>
                      </a:r>
                      <a:endParaRPr kumimoji="0" lang="ru-RU" sz="1600" b="1" kern="1200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2024 год</a:t>
                      </a:r>
                      <a:endParaRPr kumimoji="0" lang="ru-RU" sz="1600" b="1" kern="1200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76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ru-RU" sz="16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Доходы, всего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4298,84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3524,13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3453,44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2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Налоговые и неналоговые доходы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1167,04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1119,80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1126,80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2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Безвозмездные поступления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3131,80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2404,33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00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2324,64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12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Расходы, всего</a:t>
                      </a:r>
                      <a:endParaRPr lang="ru-RU" sz="16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EE30E5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4995,19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EE30E5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3440,49</a:t>
                      </a:r>
                      <a:endParaRPr kumimoji="0" lang="ru-RU" sz="1600" b="1" kern="1200" dirty="0">
                        <a:solidFill>
                          <a:srgbClr val="EE30E5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EE30E5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3290,0</a:t>
                      </a:r>
                      <a:endParaRPr kumimoji="0" lang="ru-RU" sz="1600" b="1" kern="1200" dirty="0">
                        <a:solidFill>
                          <a:srgbClr val="EE30E5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70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</a:t>
                      </a: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Условно утвержденные расходы</a:t>
                      </a:r>
                      <a:endParaRPr lang="ru-RU" sz="16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>
                          <a:solidFill>
                            <a:srgbClr val="EE30E5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>
                          <a:solidFill>
                            <a:srgbClr val="EE30E5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83,63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>
                          <a:solidFill>
                            <a:srgbClr val="EE30E5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163,42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72396" y="121442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>
                <a:solidFill>
                  <a:prstClr val="black"/>
                </a:solidFill>
              </a:rPr>
              <a:t>тыс. 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3261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2800" dirty="0"/>
              <a:t>Основные параметры местного бюджета на 2022 год</a:t>
            </a: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885199"/>
              </p:ext>
            </p:extLst>
          </p:nvPr>
        </p:nvGraphicFramePr>
        <p:xfrm>
          <a:off x="473725" y="1090670"/>
          <a:ext cx="4120309" cy="705079"/>
        </p:xfrm>
        <a:graphic>
          <a:graphicData uri="http://schemas.openxmlformats.org/drawingml/2006/table">
            <a:tbl>
              <a:tblPr/>
              <a:tblGrid>
                <a:gridCol w="41203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507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Доходы бюджета </a:t>
                      </a:r>
                    </a:p>
                    <a:p>
                      <a:pPr algn="ctr"/>
                      <a:r>
                        <a:rPr lang="ru-RU" sz="1800" dirty="0"/>
                        <a:t>4298,84</a:t>
                      </a:r>
                      <a:r>
                        <a:rPr lang="ru-RU" sz="1400" dirty="0"/>
                        <a:t>тыс.рублей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013128"/>
              </p:ext>
            </p:extLst>
          </p:nvPr>
        </p:nvGraphicFramePr>
        <p:xfrm>
          <a:off x="4704202" y="1112704"/>
          <a:ext cx="4087258" cy="694062"/>
        </p:xfrm>
        <a:graphic>
          <a:graphicData uri="http://schemas.openxmlformats.org/drawingml/2006/table">
            <a:tbl>
              <a:tblPr/>
              <a:tblGrid>
                <a:gridCol w="40872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9406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        Расходы бюджета</a:t>
                      </a:r>
                    </a:p>
                    <a:p>
                      <a:pPr algn="ctr"/>
                      <a:r>
                        <a:rPr lang="ru-RU" dirty="0"/>
                        <a:t>         4995,19</a:t>
                      </a:r>
                      <a:r>
                        <a:rPr lang="ru-RU" sz="1400" dirty="0"/>
                        <a:t>тыс.рублей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1445"/>
              </p:ext>
            </p:extLst>
          </p:nvPr>
        </p:nvGraphicFramePr>
        <p:xfrm>
          <a:off x="500034" y="1857362"/>
          <a:ext cx="3714776" cy="4191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97725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bg1"/>
                          </a:solidFill>
                        </a:rPr>
                        <a:t>Доходы от использования имущества, находящегося</a:t>
                      </a:r>
                      <a:r>
                        <a:rPr lang="ru-RU" sz="1600" b="0" baseline="0" dirty="0">
                          <a:solidFill>
                            <a:schemeClr val="bg1"/>
                          </a:solidFill>
                        </a:rPr>
                        <a:t> в  муниципальной собственности   652,8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488">
                <a:tc>
                  <a:txBody>
                    <a:bodyPr/>
                    <a:lstStyle/>
                    <a:p>
                      <a:r>
                        <a:rPr lang="ru-RU" sz="1600" dirty="0"/>
                        <a:t>Налог</a:t>
                      </a:r>
                      <a:r>
                        <a:rPr lang="ru-RU" sz="1600" baseline="0" dirty="0"/>
                        <a:t> на доходы физических лиц  125,0</a:t>
                      </a:r>
                      <a:endParaRPr lang="ru-RU" sz="16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r>
                        <a:rPr lang="ru-RU" sz="1600" dirty="0"/>
                        <a:t>Налоги на</a:t>
                      </a:r>
                      <a:r>
                        <a:rPr lang="ru-RU" sz="1600" baseline="0" dirty="0"/>
                        <a:t> имущество 360,24</a:t>
                      </a:r>
                      <a:endParaRPr lang="ru-RU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1380"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Государственная пошлина  0,0</a:t>
                      </a:r>
                      <a:endParaRPr lang="ru-RU" sz="1600" dirty="0"/>
                    </a:p>
                  </a:txBody>
                  <a:tcPr>
                    <a:solidFill>
                      <a:srgbClr val="F4D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7302"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Безвозмездные поступления  3131,80</a:t>
                      </a:r>
                      <a:endParaRPr lang="ru-RU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5681">
                <a:tc>
                  <a:txBody>
                    <a:bodyPr/>
                    <a:lstStyle/>
                    <a:p>
                      <a:r>
                        <a:rPr lang="ru-RU" sz="1600" dirty="0"/>
                        <a:t>Штрафы, санкции, возмещение ущерба 4,0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8761">
                <a:tc>
                  <a:txBody>
                    <a:bodyPr/>
                    <a:lstStyle/>
                    <a:p>
                      <a:r>
                        <a:rPr lang="ru-RU" sz="1600" dirty="0"/>
                        <a:t>Единый сельскохозяйственный налог  4,0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0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8964">
                <a:tc>
                  <a:txBody>
                    <a:bodyPr/>
                    <a:lstStyle/>
                    <a:p>
                      <a:r>
                        <a:rPr lang="ru-RU" sz="1600" dirty="0"/>
                        <a:t>Платные услуги 21,0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139744"/>
              </p:ext>
            </p:extLst>
          </p:nvPr>
        </p:nvGraphicFramePr>
        <p:xfrm>
          <a:off x="5214942" y="1857362"/>
          <a:ext cx="3643338" cy="4157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06447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bg1"/>
                          </a:solidFill>
                        </a:rPr>
                        <a:t>Общегосударственные вопросы  2428,70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1175">
                <a:tc>
                  <a:txBody>
                    <a:bodyPr/>
                    <a:lstStyle/>
                    <a:p>
                      <a:r>
                        <a:rPr lang="ru-RU" dirty="0"/>
                        <a:t>Культура, кинематография  1403,13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4273">
                <a:tc>
                  <a:txBody>
                    <a:bodyPr/>
                    <a:lstStyle/>
                    <a:p>
                      <a:r>
                        <a:rPr lang="ru-RU" dirty="0"/>
                        <a:t>Жилищно –коммунальное  хозяйство  222,44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7736">
                <a:tc>
                  <a:txBody>
                    <a:bodyPr/>
                    <a:lstStyle/>
                    <a:p>
                      <a:r>
                        <a:rPr lang="ru-RU" dirty="0"/>
                        <a:t>Национальная оборона  172,96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42247">
                <a:tc>
                  <a:txBody>
                    <a:bodyPr/>
                    <a:lstStyle/>
                    <a:p>
                      <a:r>
                        <a:rPr lang="ru-RU" dirty="0"/>
                        <a:t>Национальная безопасность и правоохранительная деятельность 92,32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5299">
                <a:tc>
                  <a:txBody>
                    <a:bodyPr/>
                    <a:lstStyle/>
                    <a:p>
                      <a:r>
                        <a:rPr lang="ru-RU" dirty="0"/>
                        <a:t>Национальная экономика</a:t>
                      </a:r>
                      <a:r>
                        <a:rPr lang="ru-RU" baseline="0" dirty="0"/>
                        <a:t> 675,64</a:t>
                      </a:r>
                      <a:endParaRPr lang="ru-RU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2"/>
                </a:solidFill>
                <a:latin typeface="+mn-lt"/>
              </a:rPr>
              <a:t>Динамика доходов бюджета </a:t>
            </a:r>
            <a:br>
              <a:rPr lang="ru-RU" sz="3200" dirty="0">
                <a:solidFill>
                  <a:schemeClr val="accent2"/>
                </a:solidFill>
                <a:latin typeface="+mn-lt"/>
              </a:rPr>
            </a:br>
            <a:r>
              <a:rPr lang="ru-RU" sz="3200" dirty="0">
                <a:solidFill>
                  <a:schemeClr val="accent2"/>
                </a:solidFill>
                <a:latin typeface="+mn-lt"/>
              </a:rPr>
              <a:t>Рождественского сельского поселения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969260"/>
              </p:ext>
            </p:extLst>
          </p:nvPr>
        </p:nvGraphicFramePr>
        <p:xfrm>
          <a:off x="611560" y="1428751"/>
          <a:ext cx="8075239" cy="4736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3326</TotalTime>
  <Words>1286</Words>
  <Application>Microsoft Office PowerPoint</Application>
  <PresentationFormat>Экран (4:3)</PresentationFormat>
  <Paragraphs>318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   бюджет РОЖДЕСТВЕНСКОГО сельского поселения Дальнереченского муниципального  района на 2022год и на плановый период 2023 и 2024 годов </vt:lpstr>
      <vt:lpstr>Что такое «Бюджет для граждан?»</vt:lpstr>
      <vt:lpstr>Основные понятия</vt:lpstr>
      <vt:lpstr>Презентация PowerPoint</vt:lpstr>
      <vt:lpstr>Презентация PowerPoint</vt:lpstr>
      <vt:lpstr>Бюджет на 2022 год и плановый период 2023 и 2024годов содержит приоритетные пути реализации основных задач:</vt:lpstr>
      <vt:lpstr>Основные характеристики местного бюджета  на 2022-2024 годы</vt:lpstr>
      <vt:lpstr>Основные параметры местного бюджета на 2022 год</vt:lpstr>
      <vt:lpstr>Динамика доходов бюджета  Рождественского сельского поселения </vt:lpstr>
      <vt:lpstr>Презентация PowerPoint</vt:lpstr>
      <vt:lpstr>Основные направления налоговой политики Рождественского сельского поселения </vt:lpstr>
      <vt:lpstr>Налоговые и неналоговые доходы местного бюджета</vt:lpstr>
      <vt:lpstr>Презентация PowerPoint</vt:lpstr>
      <vt:lpstr>Структура налоговых и неналоговых доходов местного бюджета в 2022-2024 годах</vt:lpstr>
      <vt:lpstr>Динамика поступлений налога на доходы физических лиц в местный бюджет </vt:lpstr>
      <vt:lpstr>Динамика поступлений имущественных налогов в местный бюджет                                         тыс.рублей</vt:lpstr>
      <vt:lpstr>Объемы межбюджетных трансфертов  на 2022-2024годы </vt:lpstr>
      <vt:lpstr>Презентация PowerPoint</vt:lpstr>
      <vt:lpstr>Доля муниципальных программ в общем объеме расходов , запланированных на реализацию муниципальных программ Рождественского сельского поселения в 2022году</vt:lpstr>
      <vt:lpstr>Структура муниципальных программ Рождественского сельского поселения на 2022 год</vt:lpstr>
      <vt:lpstr>Расходы местного бюджета, формируемые в рамках муниципальных программ Рождественского сельского поселения и непрограммные расходы</vt:lpstr>
      <vt:lpstr>Раздел «Общегосударственные вопросы»</vt:lpstr>
      <vt:lpstr>Культура, кинематография </vt:lpstr>
      <vt:lpstr>Динамика расходов местного бюджета на пожарную безопасность территории поселения</vt:lpstr>
      <vt:lpstr>Финансирование мероприятий по развитию жилищно-коммунальной инфраструктуры и национальной экономики в 2022 году</vt:lpstr>
      <vt:lpstr>Структура Безвозмездных поступлений (в сопоставимых условиях) в 2021-2024 годах </vt:lpstr>
      <vt:lpstr> Объем безвозмездных поступлений в 2021-2024 годах      (тыс.рублей)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Проект бюджета Барабанщиковскго сельского поселения 2016г.</dc:title>
  <dc:creator>1</dc:creator>
  <cp:lastModifiedBy>Пользователь</cp:lastModifiedBy>
  <cp:revision>297</cp:revision>
  <dcterms:created xsi:type="dcterms:W3CDTF">2015-12-04T10:25:22Z</dcterms:created>
  <dcterms:modified xsi:type="dcterms:W3CDTF">2022-01-20T04:57:02Z</dcterms:modified>
</cp:coreProperties>
</file>