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7"/>
  </p:notesMasterIdLst>
  <p:sldIdLst>
    <p:sldId id="256" r:id="rId2"/>
    <p:sldId id="293" r:id="rId3"/>
    <p:sldId id="282" r:id="rId4"/>
    <p:sldId id="283" r:id="rId5"/>
    <p:sldId id="294" r:id="rId6"/>
    <p:sldId id="257" r:id="rId7"/>
    <p:sldId id="295" r:id="rId8"/>
    <p:sldId id="296" r:id="rId9"/>
    <p:sldId id="259" r:id="rId10"/>
    <p:sldId id="287" r:id="rId11"/>
    <p:sldId id="260" r:id="rId12"/>
    <p:sldId id="261" r:id="rId13"/>
    <p:sldId id="262" r:id="rId14"/>
    <p:sldId id="263" r:id="rId15"/>
    <p:sldId id="264" r:id="rId16"/>
    <p:sldId id="288" r:id="rId17"/>
    <p:sldId id="281" r:id="rId18"/>
    <p:sldId id="266" r:id="rId19"/>
    <p:sldId id="268" r:id="rId20"/>
    <p:sldId id="297" r:id="rId21"/>
    <p:sldId id="291" r:id="rId22"/>
    <p:sldId id="289" r:id="rId23"/>
    <p:sldId id="298" r:id="rId24"/>
    <p:sldId id="299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300" r:id="rId33"/>
    <p:sldId id="301" r:id="rId34"/>
    <p:sldId id="302" r:id="rId35"/>
    <p:sldId id="30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4B0FF5"/>
    <a:srgbClr val="EE30E5"/>
    <a:srgbClr val="00FF00"/>
    <a:srgbClr val="FF99FF"/>
    <a:srgbClr val="57C75A"/>
    <a:srgbClr val="F4D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472" autoAdjust="0"/>
  </p:normalViewPr>
  <p:slideViewPr>
    <p:cSldViewPr>
      <p:cViewPr>
        <p:scale>
          <a:sx n="110" d="100"/>
          <a:sy n="110" d="100"/>
        </p:scale>
        <p:origin x="-237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2021г</a:t>
                    </a:r>
                  </a:p>
                  <a:p>
                    <a:r>
                      <a:rPr lang="ru-RU" dirty="0" smtClean="0"/>
                      <a:t>2439,2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2022г</a:t>
                    </a:r>
                  </a:p>
                  <a:p>
                    <a:r>
                      <a:rPr lang="ru-RU" dirty="0" smtClean="0"/>
                      <a:t>2198,6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718126609008109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2023г</a:t>
                    </a:r>
                  </a:p>
                  <a:p>
                    <a:r>
                      <a:rPr lang="ru-RU" dirty="0" smtClean="0"/>
                      <a:t>2220,6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2024г</a:t>
                    </a:r>
                    <a:endParaRPr lang="ru-RU" dirty="0" smtClean="0"/>
                  </a:p>
                  <a:p>
                    <a:r>
                      <a:rPr lang="ru-RU" dirty="0" smtClean="0"/>
                      <a:t>2340,6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2439.1999999999998</c:v>
                </c:pt>
                <c:pt idx="1">
                  <c:v>2198.6</c:v>
                </c:pt>
                <c:pt idx="2">
                  <c:v>2220.6</c:v>
                </c:pt>
                <c:pt idx="3">
                  <c:v>2340.6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2021г</a:t>
                    </a:r>
                  </a:p>
                  <a:p>
                    <a:r>
                      <a:rPr lang="ru-RU" dirty="0" smtClean="0"/>
                      <a:t>7241,1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2022г</a:t>
                    </a:r>
                  </a:p>
                  <a:p>
                    <a:r>
                      <a:rPr lang="ru-RU" dirty="0" smtClean="0"/>
                      <a:t>10773,5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2023г</a:t>
                    </a:r>
                  </a:p>
                  <a:p>
                    <a:r>
                      <a:rPr lang="ru-RU" dirty="0" smtClean="0"/>
                      <a:t>9218,0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533065146622764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2024г</a:t>
                    </a:r>
                  </a:p>
                  <a:p>
                    <a:r>
                      <a:rPr lang="ru-RU" dirty="0" smtClean="0"/>
                      <a:t>6240,6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7241.1</c:v>
                </c:pt>
                <c:pt idx="1">
                  <c:v>10773.5</c:v>
                </c:pt>
                <c:pt idx="2">
                  <c:v>9218</c:v>
                </c:pt>
                <c:pt idx="3">
                  <c:v>6240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gapWidth val="55"/>
        <c:gapDepth val="55"/>
        <c:shape val="box"/>
        <c:axId val="169355520"/>
        <c:axId val="169132032"/>
        <c:axId val="0"/>
      </c:bar3DChart>
      <c:catAx>
        <c:axId val="169355520"/>
        <c:scaling>
          <c:orientation val="minMax"/>
        </c:scaling>
        <c:delete val="1"/>
        <c:axPos val="b"/>
        <c:majorTickMark val="none"/>
        <c:minorTickMark val="cross"/>
        <c:tickLblPos val="none"/>
        <c:crossAx val="169132032"/>
        <c:crosses val="autoZero"/>
        <c:auto val="1"/>
        <c:lblAlgn val="ctr"/>
        <c:lblOffset val="100"/>
        <c:noMultiLvlLbl val="1"/>
      </c:catAx>
      <c:valAx>
        <c:axId val="16913203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169355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"/>
          <c:w val="0.31137010310159258"/>
          <c:h val="0.21033793766523098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7.9271272041147173E-2"/>
          <c:y val="8.0277443377474528E-2"/>
          <c:w val="0.80120616531448041"/>
          <c:h val="0.796778745205632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1837,4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2014,0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1755,8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showLegendKey val="1"/>
            <c:showVal val="1"/>
            <c:showCatName val="1"/>
            <c:showSerName val="1"/>
          </c:dLbls>
          <c:cat>
            <c:strRef>
              <c:f>Лист1!$A$2:$A$4</c:f>
              <c:strCache>
                <c:ptCount val="3"/>
                <c:pt idx="0">
                  <c:v>МКУ "МИДЦ" 2022</c:v>
                </c:pt>
                <c:pt idx="1">
                  <c:v>МКУ "МИДЦ" 2023</c:v>
                </c:pt>
                <c:pt idx="2">
                  <c:v>МКУ "МИДЦ"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1837.4</c:v>
                </c:pt>
                <c:pt idx="1">
                  <c:v>2014</c:v>
                </c:pt>
                <c:pt idx="2">
                  <c:v>1755.8</c:v>
                </c:pt>
              </c:numCache>
            </c:numRef>
          </c:val>
        </c:ser>
        <c:gapWidth val="100"/>
        <c:axId val="199017600"/>
        <c:axId val="199019136"/>
      </c:barChart>
      <c:catAx>
        <c:axId val="199017600"/>
        <c:scaling>
          <c:orientation val="minMax"/>
        </c:scaling>
        <c:axPos val="b"/>
        <c:tickLblPos val="nextTo"/>
        <c:crossAx val="199019136"/>
        <c:crosses val="autoZero"/>
        <c:auto val="1"/>
        <c:lblAlgn val="ctr"/>
        <c:lblOffset val="100"/>
      </c:catAx>
      <c:valAx>
        <c:axId val="199019136"/>
        <c:scaling>
          <c:orientation val="minMax"/>
        </c:scaling>
        <c:axPos val="l"/>
        <c:majorGridlines/>
        <c:numFmt formatCode="General" sourceLinked="1"/>
        <c:tickLblPos val="nextTo"/>
        <c:crossAx val="19901760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416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275</c:v>
                </c:pt>
                <c:pt idx="1">
                  <c:v>390</c:v>
                </c:pt>
                <c:pt idx="2">
                  <c:v>390</c:v>
                </c:pt>
                <c:pt idx="3">
                  <c:v>390</c:v>
                </c:pt>
              </c:numCache>
            </c:numRef>
          </c:val>
        </c:ser>
        <c:shape val="box"/>
        <c:axId val="199799552"/>
        <c:axId val="199801088"/>
        <c:axId val="199756864"/>
      </c:bar3DChart>
      <c:catAx>
        <c:axId val="199799552"/>
        <c:scaling>
          <c:orientation val="minMax"/>
        </c:scaling>
        <c:delete val="1"/>
        <c:axPos val="b"/>
        <c:majorTickMark val="cross"/>
        <c:minorTickMark val="cross"/>
        <c:tickLblPos val="none"/>
        <c:crossAx val="199801088"/>
        <c:crosses val="autoZero"/>
        <c:auto val="1"/>
        <c:lblAlgn val="ctr"/>
        <c:lblOffset val="100"/>
        <c:noMultiLvlLbl val="1"/>
      </c:catAx>
      <c:valAx>
        <c:axId val="19980108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99799552"/>
        <c:crosses val="autoZero"/>
        <c:crossBetween val="between"/>
      </c:valAx>
      <c:serAx>
        <c:axId val="199756864"/>
        <c:scaling>
          <c:orientation val="minMax"/>
        </c:scaling>
        <c:delete val="1"/>
        <c:axPos val="b"/>
        <c:majorTickMark val="cross"/>
        <c:minorTickMark val="cross"/>
        <c:tickLblPos val="none"/>
        <c:crossAx val="199801088"/>
        <c:crosses val="autoZero"/>
      </c:serAx>
    </c:plotArea>
    <c:legend>
      <c:legendPos val="r"/>
      <c:layout/>
      <c:overlay val="1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5069177116749297"/>
          <c:y val="7.6764651378970372E-2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2020 года</c:v>
                </c:pt>
                <c:pt idx="1">
                  <c:v>план 2021 года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2486</c:v>
                </c:pt>
                <c:pt idx="1">
                  <c:v>2539</c:v>
                </c:pt>
                <c:pt idx="2">
                  <c:v>2329.6</c:v>
                </c:pt>
                <c:pt idx="3">
                  <c:v>2415.1999999999998</c:v>
                </c:pt>
                <c:pt idx="4">
                  <c:v>2456.6</c:v>
                </c:pt>
                <c:pt idx="6">
                  <c:v>0</c:v>
                </c:pt>
              </c:numCache>
            </c:numRef>
          </c:val>
        </c:ser>
        <c:shape val="cylinder"/>
        <c:axId val="169717120"/>
        <c:axId val="169723008"/>
        <c:axId val="169689536"/>
      </c:bar3DChart>
      <c:catAx>
        <c:axId val="169717120"/>
        <c:scaling>
          <c:orientation val="minMax"/>
        </c:scaling>
        <c:axPos val="b"/>
        <c:majorTickMark val="none"/>
        <c:tickLblPos val="nextTo"/>
        <c:crossAx val="169723008"/>
        <c:crosses val="autoZero"/>
        <c:auto val="1"/>
        <c:lblAlgn val="ctr"/>
        <c:lblOffset val="100"/>
        <c:noMultiLvlLbl val="1"/>
      </c:catAx>
      <c:valAx>
        <c:axId val="169723008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69717120"/>
        <c:crosses val="autoZero"/>
        <c:crossBetween val="between"/>
      </c:valAx>
      <c:serAx>
        <c:axId val="169689536"/>
        <c:scaling>
          <c:orientation val="minMax"/>
        </c:scaling>
        <c:delete val="1"/>
        <c:axPos val="b"/>
        <c:tickLblPos val="none"/>
        <c:crossAx val="169723008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7824851819583429E-3"/>
          <c:y val="0"/>
          <c:w val="0.990576168396696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2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31"/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Платные услуги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6.458655508050577</c:v>
                </c:pt>
                <c:pt idx="1">
                  <c:v>3.5022286909851728</c:v>
                </c:pt>
                <c:pt idx="2">
                  <c:v>7.7321932138633693</c:v>
                </c:pt>
                <c:pt idx="3">
                  <c:v>31.838442645319741</c:v>
                </c:pt>
                <c:pt idx="4">
                  <c:v>0.77321932138633676</c:v>
                </c:pt>
                <c:pt idx="5">
                  <c:v>1.9557900482124986</c:v>
                </c:pt>
                <c:pt idx="6">
                  <c:v>47.057218229782578</c:v>
                </c:pt>
                <c:pt idx="7">
                  <c:v>0.682252342399709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10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3.1635802469135867E-2"/>
          <c:y val="6.7894298108218717E-2"/>
          <c:w val="0.95370370370370372"/>
          <c:h val="0.92624781646057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5"/>
          <c:dLbls>
            <c:dLbl>
              <c:idx val="0"/>
              <c:layout>
                <c:manualLayout>
                  <c:x val="5.5555555555555518E-2"/>
                  <c:y val="1.618341200269724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6,5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8.1516112569262264E-2"/>
                  <c:y val="-4.85504483888266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</a:t>
                    </a:r>
                    <a:r>
                      <a:rPr lang="ru-RU" dirty="0" smtClean="0"/>
                      <a:t>39,7%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4.6297511422183357E-3"/>
                  <c:y val="-2.157809505099792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</a:t>
                    </a:r>
                    <a:r>
                      <a:rPr lang="ru-RU" dirty="0" smtClean="0"/>
                      <a:t>пошлина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0,8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4.7839384660250776E-2"/>
                  <c:y val="-2.1577882670263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46,7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9.1049382716049468E-2"/>
                  <c:y val="5.3944706675657414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Штрафы, платные услуги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2,8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</a:p>
                  <a:p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1.38888888888889E-2"/>
                  <c:y val="1.34861766689143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с/х</a:t>
                    </a:r>
                    <a:r>
                      <a:rPr lang="ru-RU" baseline="0" dirty="0" smtClean="0"/>
                      <a:t> налог 3,5%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delete val="1"/>
            </c:dLbl>
            <c:dLblPos val="outEnd"/>
            <c:showCatName val="1"/>
            <c:showPercent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145</c:v>
                </c:pt>
                <c:pt idx="1">
                  <c:v>879</c:v>
                </c:pt>
                <c:pt idx="2">
                  <c:v>18</c:v>
                </c:pt>
                <c:pt idx="3">
                  <c:v>1034.5999999999999</c:v>
                </c:pt>
                <c:pt idx="4">
                  <c:v>60</c:v>
                </c:pt>
                <c:pt idx="5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212"/>
          <c:w val="0.81177141031948974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Оценка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141.6</c:v>
                </c:pt>
                <c:pt idx="1">
                  <c:v>127</c:v>
                </c:pt>
                <c:pt idx="2">
                  <c:v>142</c:v>
                </c:pt>
                <c:pt idx="3">
                  <c:v>145</c:v>
                </c:pt>
                <c:pt idx="4">
                  <c:v>148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Оценка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Оценка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69760256"/>
        <c:axId val="169761792"/>
        <c:axId val="0"/>
      </c:bar3DChart>
      <c:catAx>
        <c:axId val="1697602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69761792"/>
        <c:crosses val="autoZero"/>
        <c:auto val="1"/>
        <c:lblAlgn val="ctr"/>
        <c:lblOffset val="100"/>
        <c:noMultiLvlLbl val="1"/>
      </c:catAx>
      <c:valAx>
        <c:axId val="169761792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16976025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328,6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</c:v>
                </c:pt>
                <c:pt idx="3">
                  <c:v>Проект 2023</c:v>
                </c:pt>
                <c:pt idx="4">
                  <c:v>Проект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465.6</c:v>
                </c:pt>
                <c:pt idx="1">
                  <c:v>465.5</c:v>
                </c:pt>
                <c:pt idx="2">
                  <c:v>170</c:v>
                </c:pt>
                <c:pt idx="3">
                  <c:v>179</c:v>
                </c:pt>
                <c:pt idx="4">
                  <c:v>188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</c:v>
                </c:pt>
                <c:pt idx="3">
                  <c:v>Проект 2023</c:v>
                </c:pt>
                <c:pt idx="4">
                  <c:v>Проект 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</c:v>
                </c:pt>
                <c:pt idx="3">
                  <c:v>Проект 2023</c:v>
                </c:pt>
                <c:pt idx="4">
                  <c:v>Проект 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170465536"/>
        <c:axId val="171986944"/>
        <c:axId val="171974656"/>
      </c:bar3DChart>
      <c:catAx>
        <c:axId val="170465536"/>
        <c:scaling>
          <c:orientation val="minMax"/>
        </c:scaling>
        <c:axPos val="b"/>
        <c:majorTickMark val="none"/>
        <c:tickLblPos val="nextTo"/>
        <c:crossAx val="171986944"/>
        <c:crosses val="autoZero"/>
        <c:auto val="1"/>
        <c:lblAlgn val="ctr"/>
        <c:lblOffset val="100"/>
        <c:noMultiLvlLbl val="1"/>
      </c:catAx>
      <c:valAx>
        <c:axId val="17198694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70465536"/>
        <c:crosses val="autoZero"/>
        <c:crossBetween val="between"/>
      </c:valAx>
      <c:serAx>
        <c:axId val="171974656"/>
        <c:scaling>
          <c:orientation val="minMax"/>
        </c:scaling>
        <c:delete val="1"/>
        <c:axPos val="b"/>
        <c:majorTickMark val="cross"/>
        <c:minorTickMark val="cross"/>
        <c:tickLblPos val="none"/>
        <c:crossAx val="171986944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1368874933508922"/>
          <c:y val="4.3242940580491947E-2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5.5555166717993227E-3"/>
                  <c:y val="2.40238558780511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753</c:v>
                </c:pt>
                <c:pt idx="1">
                  <c:v>658</c:v>
                </c:pt>
                <c:pt idx="2">
                  <c:v>700</c:v>
                </c:pt>
                <c:pt idx="3">
                  <c:v>700</c:v>
                </c:pt>
                <c:pt idx="4">
                  <c:v>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227E-3"/>
                  <c:y val="-7.687633880976359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2020ф</a:t>
                    </a:r>
                    <a:endParaRPr lang="en-US" sz="9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222066687197291E-2"/>
                  <c:y val="-2.8829005382100398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</a:t>
                    </a:r>
                    <a:r>
                      <a:rPr lang="ru-RU" dirty="0" smtClean="0"/>
                      <a:t>021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4.80480900845413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2023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1111033343598645E-2"/>
                  <c:y val="-4.32429405804920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95"/>
        <c:gapDepth val="95"/>
        <c:shape val="cylinder"/>
        <c:axId val="172382848"/>
        <c:axId val="172405120"/>
        <c:axId val="0"/>
      </c:bar3DChart>
      <c:catAx>
        <c:axId val="172382848"/>
        <c:scaling>
          <c:orientation val="minMax"/>
        </c:scaling>
        <c:axPos val="b"/>
        <c:numFmt formatCode="General" sourceLinked="1"/>
        <c:majorTickMark val="none"/>
        <c:tickLblPos val="nextTo"/>
        <c:crossAx val="172405120"/>
        <c:crosses val="autoZero"/>
        <c:auto val="1"/>
        <c:lblAlgn val="ctr"/>
        <c:lblOffset val="100"/>
        <c:noMultiLvlLbl val="1"/>
      </c:catAx>
      <c:valAx>
        <c:axId val="17240512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7238284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hPercent val="210"/>
      <c:depthPercent val="100"/>
      <c:rAngAx val="1"/>
    </c:view3D>
    <c:floor>
      <c:spPr>
        <a:solidFill>
          <a:srgbClr val="9999FF"/>
        </a:solidFill>
      </c:spPr>
    </c:floor>
    <c:plotArea>
      <c:layout>
        <c:manualLayout>
          <c:layoutTarget val="inner"/>
          <c:xMode val="edge"/>
          <c:yMode val="edge"/>
          <c:x val="0.10679211998974979"/>
          <c:y val="0"/>
          <c:w val="0.61002916393871165"/>
          <c:h val="0.9436464740784527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0"/>
                  <c:y val="-1.728693176017718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56,2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3515618947237619E-3"/>
                  <c:y val="-1.72869317601772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48.871419274196036</c:v>
                </c:pt>
                <c:pt idx="1">
                  <c:v>35.794236906615687</c:v>
                </c:pt>
                <c:pt idx="2">
                  <c:v>38.932595269031559</c:v>
                </c:pt>
                <c:pt idx="3">
                  <c:v>53.541312249868433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1.7570304631408854E-2"/>
                  <c:y val="8.64346588008858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3,0</a:t>
                    </a:r>
                    <a:endParaRPr lang="ru-RU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703230211643952E-3"/>
                  <c:y val="-1.72869317601771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4,0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1.72869317601771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4,0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3.4461741888164621</c:v>
                </c:pt>
                <c:pt idx="1">
                  <c:v>2.6664713772528943</c:v>
                </c:pt>
                <c:pt idx="2">
                  <c:v>3.1824573269494332</c:v>
                </c:pt>
                <c:pt idx="3">
                  <c:v>4.5308235524496068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2.8408210489344334</c:v>
                </c:pt>
                <c:pt idx="1">
                  <c:v>3.0064291330691786</c:v>
                </c:pt>
                <c:pt idx="2">
                  <c:v>3.4708007760354556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216405705251382E-2"/>
                  <c:y val="-1.72869317601771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3,4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8.6267987562368926</c:v>
                </c:pt>
                <c:pt idx="1">
                  <c:v>12.152911610983487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2"/>
              <c:layout>
                <c:manualLayout>
                  <c:x val="8.1093713683425429E-3"/>
                  <c:y val="-1.728693176017718E-2"/>
                </c:manualLayout>
              </c:layout>
              <c:showVal val="1"/>
            </c:dLbl>
            <c:dLbl>
              <c:idx val="3"/>
              <c:layout>
                <c:manualLayout>
                  <c:x val="6.7578094736187918E-3"/>
                  <c:y val="-3.02521305803100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36,7</a:t>
                    </a:r>
                    <a:endParaRPr lang="ru-RU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23.62426784293875</c:v>
                </c:pt>
                <c:pt idx="1">
                  <c:v>32.006907078213409</c:v>
                </c:pt>
                <c:pt idx="2">
                  <c:v>36.490575440969685</c:v>
                </c:pt>
                <c:pt idx="3">
                  <c:v>15.665732434185566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6.7578094736187918E-3"/>
                  <c:y val="-1.9447798230199247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9.4609332630663165E-3"/>
                  <c:y val="-6.4825994100664421E-3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812495157790062E-2"/>
                  <c:y val="-1.9447798230199327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0812388735593627E-2"/>
                  <c:y val="-1.9447798230199365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12.325031249031536</c:v>
                </c:pt>
                <c:pt idx="1">
                  <c:v>14.164135613080278</c:v>
                </c:pt>
                <c:pt idx="2">
                  <c:v>17.923571187013867</c:v>
                </c:pt>
                <c:pt idx="3">
                  <c:v>21.488978912455483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0.28653112168143663"/>
                  <c:y val="-3.88955964603985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Лист1!$K$2:$K$5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Лист1!$L$2:$L$5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-0.31761704526008311"/>
                  <c:y val="-2.16086647002214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31761704526008322"/>
                  <c:y val="-4.321732940044291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Лист1!$O$2:$O$5</c:f>
              <c:numCache>
                <c:formatCode>0.0</c:formatCode>
                <c:ptCount val="4"/>
                <c:pt idx="0">
                  <c:v>0.26548763984587254</c:v>
                </c:pt>
                <c:pt idx="1">
                  <c:v>0.20890828078506343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96293376"/>
        <c:axId val="196294912"/>
        <c:axId val="0"/>
      </c:bar3DChart>
      <c:catAx>
        <c:axId val="19629337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196294912"/>
        <c:crosses val="autoZero"/>
        <c:auto val="1"/>
        <c:lblAlgn val="ctr"/>
        <c:lblOffset val="100"/>
      </c:catAx>
      <c:valAx>
        <c:axId val="196294912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tickLblPos val="none"/>
        <c:crossAx val="196293376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7666589049411483"/>
          <c:y val="7.3250310688360146E-2"/>
          <c:w val="0.17602944319055455"/>
          <c:h val="0.83189071392306069"/>
        </c:manualLayout>
      </c:layout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8.3979694106719478E-3"/>
                  <c:y val="-8.0882259284321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0111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80,0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1,7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1.4104400646180768E-2"/>
                  <c:y val="-0.2338860804840186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0102,</a:t>
                    </a:r>
                  </a:p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0104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</a:t>
                    </a:r>
                  </a:p>
                  <a:p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0106,</a:t>
                    </a:r>
                  </a:p>
                  <a:p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0107-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2574,0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54,4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2.8515624741696317E-3"/>
                  <c:y val="-0.222425864745452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2077,6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43,9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0">
                  <c:v>0111</c:v>
                </c:pt>
                <c:pt idx="1">
                  <c:v>0102, 0104, 0106, 0107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200</c:v>
                </c:pt>
                <c:pt idx="1">
                  <c:v>2181</c:v>
                </c:pt>
                <c:pt idx="2">
                  <c:v>2289.4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и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79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sz="1600" kern="1200" dirty="0"/>
        </a:p>
      </dsp:txBody>
      <dsp:txXfrm>
        <a:off x="411479" y="1526310"/>
        <a:ext cx="5760720" cy="472320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79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и оптимизация структуры бюджетных расходов </a:t>
          </a:r>
          <a:endParaRPr lang="ru-RU" sz="1600" kern="1200" dirty="0"/>
        </a:p>
      </dsp:txBody>
      <dsp:txXfrm>
        <a:off x="411479" y="2252070"/>
        <a:ext cx="5760720" cy="472320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79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прозрачности  и открытости бюджетного процесса </a:t>
          </a:r>
          <a:endParaRPr lang="ru-RU" sz="1600" kern="1200" dirty="0"/>
        </a:p>
      </dsp:txBody>
      <dsp:txXfrm>
        <a:off x="411479" y="2977830"/>
        <a:ext cx="5760720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0.14912</cdr:x>
      <cdr:y>0.64286</cdr:y>
    </cdr:from>
    <cdr:to>
      <cdr:x>0.23122</cdr:x>
      <cdr:y>0.68421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224135" y="3518121"/>
          <a:ext cx="673951" cy="22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0.34388</cdr:x>
      <cdr:y>0.81222</cdr:y>
    </cdr:from>
    <cdr:to>
      <cdr:x>0.42345</cdr:x>
      <cdr:y>0.86842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2920" y="4444953"/>
          <a:ext cx="653166" cy="307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0,6%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 smtClean="0"/>
            <a:t>ожидаемое исполнение расходов местного бюджета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8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132" y="761473"/>
            <a:ext cx="7924905" cy="1143000"/>
          </a:xfrm>
        </p:spPr>
        <p:txBody>
          <a:bodyPr lIns="91120" tIns="45560" rIns="91120" bIns="4556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029" y="2361989"/>
            <a:ext cx="7692471" cy="3725041"/>
          </a:xfrm>
        </p:spPr>
        <p:txBody>
          <a:bodyPr lIns="91120" tIns="45560" rIns="91120" bIns="45560"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tIns="45560" bIns="45560"/>
          <a:lstStyle>
            <a:lvl1pPr>
              <a:defRPr/>
            </a:lvl1pPr>
          </a:lstStyle>
          <a:p>
            <a:pPr>
              <a:defRPr/>
            </a:pPr>
            <a:fld id="{5DAC6C71-4CB8-4102-9903-3068BB4AB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87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3DCD-7486-4FA8-96A2-EA13DEB90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76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3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929353"/>
          </a:xfr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C00000"/>
                </a:solidFill>
              </a:rPr>
              <a:t>ПРОЕКТ</a:t>
            </a:r>
            <a:r>
              <a:rPr lang="ru-RU" i="1" dirty="0" smtClean="0">
                <a:solidFill>
                  <a:schemeClr val="accent2"/>
                </a:solidFill>
              </a:rPr>
              <a:t> бюджета </a:t>
            </a:r>
            <a:br>
              <a:rPr lang="ru-RU" i="1" dirty="0" smtClean="0">
                <a:solidFill>
                  <a:schemeClr val="accent2"/>
                </a:solidFill>
              </a:rPr>
            </a:br>
            <a:r>
              <a:rPr lang="ru-RU" i="1" dirty="0" smtClean="0">
                <a:solidFill>
                  <a:schemeClr val="accent2"/>
                </a:solidFill>
              </a:rPr>
              <a:t>Малиновского сельского поселения </a:t>
            </a:r>
            <a:r>
              <a:rPr lang="ru-RU" i="1" dirty="0" err="1" smtClean="0">
                <a:solidFill>
                  <a:schemeClr val="accent2"/>
                </a:solidFill>
              </a:rPr>
              <a:t>Дальнереченского</a:t>
            </a:r>
            <a:r>
              <a:rPr lang="ru-RU" i="1" dirty="0" smtClean="0">
                <a:solidFill>
                  <a:schemeClr val="accent2"/>
                </a:solidFill>
              </a:rPr>
              <a:t> муниципального  района на 2022 год и на плановый период 2023 и 2024 годов</a:t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52928" cy="10441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2022 - 2024 годы (в рублях)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2640850"/>
              </p:ext>
            </p:extLst>
          </p:nvPr>
        </p:nvGraphicFramePr>
        <p:xfrm>
          <a:off x="611562" y="1628800"/>
          <a:ext cx="8208909" cy="4608511"/>
        </p:xfrm>
        <a:graphic>
          <a:graphicData uri="http://schemas.openxmlformats.org/drawingml/2006/table">
            <a:tbl>
              <a:tblPr/>
              <a:tblGrid>
                <a:gridCol w="1693550"/>
                <a:gridCol w="1114760"/>
                <a:gridCol w="1008112"/>
                <a:gridCol w="819099"/>
                <a:gridCol w="1136874"/>
                <a:gridCol w="1218257"/>
                <a:gridCol w="1218257"/>
              </a:tblGrid>
              <a:tr h="5273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бюджета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Рост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(снижение)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 (%)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(+;-)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Плановый период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6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- ВСЕГО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9680313,15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12972073,15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134,0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3291760,0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11438607,15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8581227,15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2439197,15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2198597,15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90,1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-240600,0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2220597,0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2340597,15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безвозмездные поступления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7241116,0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10773476,0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148,8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3532360,0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9218010,0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6240630,0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– 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9680313,15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12972073,15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134,0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3291760,0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11438607,15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8581227,15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 Е Ф И Ц И Т (-) ПРОФИЦИТ (+)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0  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2022 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7246055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12972,1 </a:t>
                      </a:r>
                      <a:r>
                        <a:rPr lang="ru-RU" sz="1400" dirty="0" smtClean="0"/>
                        <a:t>тыс. 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664366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         </a:t>
                      </a:r>
                      <a:r>
                        <a:rPr lang="ru-RU" dirty="0" smtClean="0"/>
                        <a:t>12972,1 </a:t>
                      </a:r>
                      <a:r>
                        <a:rPr lang="ru-RU" sz="1400" dirty="0" smtClean="0"/>
                        <a:t>тыс. 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2619562"/>
              </p:ext>
            </p:extLst>
          </p:nvPr>
        </p:nvGraphicFramePr>
        <p:xfrm>
          <a:off x="500034" y="1857362"/>
          <a:ext cx="3714776" cy="419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в  муниципальной собственности   1034,6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142,0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</a:t>
                      </a:r>
                      <a:r>
                        <a:rPr lang="ru-RU" sz="1600" baseline="0" dirty="0" smtClean="0"/>
                        <a:t> имущество 870,0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 17,0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487302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Безвозмездные поступления  </a:t>
                      </a:r>
                      <a:r>
                        <a:rPr lang="ru-RU" sz="1600" baseline="0" dirty="0" smtClean="0"/>
                        <a:t>10773,5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256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 15,0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58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  77,0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E5"/>
                    </a:solidFill>
                  </a:tcPr>
                </a:tc>
              </a:tr>
              <a:tr h="2389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Платные услуги 43,0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4806510"/>
              </p:ext>
            </p:extLst>
          </p:nvPr>
        </p:nvGraphicFramePr>
        <p:xfrm>
          <a:off x="5214942" y="1857362"/>
          <a:ext cx="3643338" cy="409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90644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4670,4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21175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  1987,4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4427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4000,3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51871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345,9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4224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390,0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5299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1576,5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Малиновского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1482698"/>
              </p:ext>
            </p:extLst>
          </p:nvPr>
        </p:nvGraphicFramePr>
        <p:xfrm>
          <a:off x="611560" y="1428751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Малиновского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2976" y="5143512"/>
            <a:ext cx="141280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4997,58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3888" y="5143512"/>
            <a:ext cx="144016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5882,27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428728" y="6143644"/>
            <a:ext cx="83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995935" y="6143644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Основные направления налоговой политики Малиновского сельского поселения 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4024452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456198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5065641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780434" y="3068959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17,7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5364088" y="1772817"/>
            <a:ext cx="1008112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716017" y="1412776"/>
            <a:ext cx="1008112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1,4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3221764" y="1693398"/>
            <a:ext cx="1155700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27,9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5415982" y="4125592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43,8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1741413" y="4382171"/>
            <a:ext cx="857256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prstClr val="black"/>
                </a:solidFill>
                <a:cs typeface="Arial" charset="0"/>
              </a:rPr>
              <a:t>1,1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2630511" y="4272036"/>
            <a:ext cx="103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5,8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меСТНОГО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2021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487429" y="4214818"/>
            <a:ext cx="1155700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292080" y="5445224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Государственная пошлина 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17,0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5"/>
            <a:ext cx="8607330" cy="1365645"/>
            <a:chOff x="395536" y="5013176"/>
            <a:chExt cx="8414338" cy="1440832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3704601" cy="324722"/>
              <a:chOff x="395536" y="5013176"/>
              <a:chExt cx="3704601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41656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142,0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395536" y="5373216"/>
              <a:ext cx="4016070" cy="324722"/>
              <a:chOff x="395536" y="5373216"/>
              <a:chExt cx="4016070" cy="324722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3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728038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77,0 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395536" y="5848873"/>
              <a:ext cx="3981846" cy="569144"/>
              <a:chOff x="395536" y="5848873"/>
              <a:chExt cx="3981846" cy="569144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1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3693814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Налог на имущество физических лиц– 170,0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5076056" y="5469011"/>
              <a:ext cx="3524309" cy="984997"/>
              <a:chOff x="5220072" y="5108971"/>
              <a:chExt cx="3524309" cy="984997"/>
            </a:xfrm>
          </p:grpSpPr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5220303" y="5108971"/>
                <a:ext cx="3442192" cy="984997"/>
                <a:chOff x="5220303" y="5108971"/>
                <a:chExt cx="3442192" cy="984997"/>
              </a:xfrm>
            </p:grpSpPr>
            <p:pic>
              <p:nvPicPr>
                <p:cNvPr id="19484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20303" y="5108971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462079" y="5314636"/>
                  <a:ext cx="3200416" cy="77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Доходы от сдачи в аренду имущества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1034,6</a:t>
                  </a: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Группа 40"/>
              <p:cNvGrpSpPr>
                <a:grpSpLocks/>
              </p:cNvGrpSpPr>
              <p:nvPr/>
            </p:nvGrpSpPr>
            <p:grpSpPr bwMode="auto">
              <a:xfrm>
                <a:off x="5220072" y="5445224"/>
                <a:ext cx="3524309" cy="596248"/>
                <a:chOff x="5220072" y="5445224"/>
                <a:chExt cx="3524309" cy="596248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220072" y="5445224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550211" y="5716750"/>
                  <a:ext cx="3194170" cy="324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Штрафы, санкции 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15,0</a:t>
                  </a:r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076056" y="5085184"/>
              <a:ext cx="3733818" cy="537359"/>
              <a:chOff x="5220072" y="5805264"/>
              <a:chExt cx="3733818" cy="537359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20072" y="580526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31915" y="6017901"/>
                <a:ext cx="34219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Платные услуги– 43,0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2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2396043" cy="563522"/>
              <a:chOff x="395536" y="5733256"/>
              <a:chExt cx="2396043" cy="563522"/>
            </a:xfrm>
          </p:grpSpPr>
          <p:sp>
            <p:nvSpPr>
              <p:cNvPr id="20500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2108011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Земельный налог– 700,0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652534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в 2023-2024 годах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022365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поступлений налога на доходы физических лиц в местный бюджет </a:t>
            </a:r>
            <a:endParaRPr lang="ru-RU" sz="3200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349512148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18062371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198993113"/>
              </p:ext>
            </p:extLst>
          </p:nvPr>
        </p:nvGraphicFramePr>
        <p:xfrm>
          <a:off x="4000496" y="1071546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b="1" dirty="0"/>
              <a:t>«Бюджет для граждан»</a:t>
            </a:r>
            <a:r>
              <a:rPr lang="ru-RU" dirty="0"/>
              <a:t> — это упрощенная версия бюджета, облегчающая гражданам его понимание, объясняющая планы и действия Администрации во время бюджетного года. Таким образом, мы с вами теперь сможем понять, </a:t>
            </a:r>
            <a:r>
              <a:rPr lang="ru-RU" b="1" dirty="0"/>
              <a:t>куда уходят (расходуются) бюджетные деньги</a:t>
            </a:r>
            <a:r>
              <a:rPr lang="ru-RU" dirty="0"/>
              <a:t> (а по сути </a:t>
            </a:r>
            <a:r>
              <a:rPr lang="ru-RU" b="1" dirty="0"/>
              <a:t>деньги налогоплательщиков</a:t>
            </a:r>
            <a:r>
              <a:rPr lang="ru-RU" dirty="0"/>
              <a:t>) и какие у </a:t>
            </a:r>
            <a:r>
              <a:rPr lang="ru-RU" dirty="0" smtClean="0"/>
              <a:t>поселения </a:t>
            </a:r>
            <a:r>
              <a:rPr lang="ru-RU" dirty="0"/>
              <a:t>дополнительные </a:t>
            </a:r>
            <a:r>
              <a:rPr lang="ru-RU" i="1" dirty="0"/>
              <a:t>источники </a:t>
            </a:r>
            <a:r>
              <a:rPr lang="ru-RU" i="1" dirty="0" smtClean="0"/>
              <a:t>дохода</a:t>
            </a:r>
            <a:r>
              <a:rPr lang="ru-RU" dirty="0" smtClean="0"/>
              <a:t>.</a:t>
            </a:r>
          </a:p>
          <a:p>
            <a:pPr algn="just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/>
              <a:t>«Бюджет для граждан» повышается информированность россиян и общественных организаций о бюджетных приоритетах и компонентах бюджета страны, о возможности реализации общественного контроля за расходованием средств, использования в учебных целях, возможности влияния на управленческие решения.</a:t>
            </a:r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2173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5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301227" cy="873873"/>
          </a:xfrm>
          <a:solidFill>
            <a:schemeClr val="accent4"/>
          </a:solidFill>
        </p:spPr>
        <p:txBody>
          <a:bodyPr lIns="91120" tIns="45560" rIns="91120" bIns="45560"/>
          <a:lstStyle/>
          <a:p>
            <a:pPr algn="ctr" eaLnBrk="1" hangingPunct="1"/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СРАВНЕНИЕ ОБЪЕМОВ МЕЖБЮДЖЕТНЫХ ТРАНСФЕРТОВ </a:t>
            </a:r>
            <a:r>
              <a:rPr lang="ru-RU" sz="1900" dirty="0" smtClean="0">
                <a:solidFill>
                  <a:srgbClr val="06072E"/>
                </a:solidFill>
                <a:latin typeface="Times New Roman" pitchFamily="18" charset="0"/>
              </a:rPr>
              <a:t>2021 </a:t>
            </a:r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И 20</a:t>
            </a:r>
            <a:r>
              <a:rPr lang="en-US" sz="1900" dirty="0" smtClean="0">
                <a:solidFill>
                  <a:srgbClr val="06072E"/>
                </a:solidFill>
                <a:latin typeface="Times New Roman" pitchFamily="18" charset="0"/>
              </a:rPr>
              <a:t>2</a:t>
            </a:r>
            <a:r>
              <a:rPr lang="ru-RU" sz="1900" dirty="0" smtClean="0">
                <a:solidFill>
                  <a:srgbClr val="06072E"/>
                </a:solidFill>
                <a:latin typeface="Times New Roman" pitchFamily="18" charset="0"/>
              </a:rPr>
              <a:t>2-2024 </a:t>
            </a:r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ГОДОВ</a:t>
            </a:r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59465099"/>
              </p:ext>
            </p:extLst>
          </p:nvPr>
        </p:nvGraphicFramePr>
        <p:xfrm>
          <a:off x="390525" y="1568450"/>
          <a:ext cx="4894263" cy="4846638"/>
        </p:xfrm>
        <a:graphic>
          <a:graphicData uri="http://schemas.openxmlformats.org/presentationml/2006/ole">
            <p:oleObj spid="_x0000_s1033" name="Worksheet" r:id="rId3" imgW="4905343" imgH="4857852" progId="Excel.Sheet.8">
              <p:embed/>
            </p:oleObj>
          </a:graphicData>
        </a:graphic>
      </p:graphicFrame>
      <p:graphicFrame>
        <p:nvGraphicFramePr>
          <p:cNvPr id="39003" name="Group 9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89410669"/>
              </p:ext>
            </p:extLst>
          </p:nvPr>
        </p:nvGraphicFramePr>
        <p:xfrm>
          <a:off x="5219496" y="1138251"/>
          <a:ext cx="3456473" cy="5670069"/>
        </p:xfrm>
        <a:graphic>
          <a:graphicData uri="http://schemas.openxmlformats.org/drawingml/2006/table">
            <a:tbl>
              <a:tblPr/>
              <a:tblGrid>
                <a:gridCol w="1584349"/>
                <a:gridCol w="1872124"/>
              </a:tblGrid>
              <a:tr h="782133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Определение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Subvenire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приходить на помощь)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финансирование «переданных» полномочий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Субсидия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subsidium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поддержка) 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условиях долевого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софинансирования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расходов других бюджетов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1197689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Dotatio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дар, пожертвование)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без определения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конкетной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цели их использования</a:t>
                      </a:r>
                    </a:p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</a:tr>
              <a:tr h="1367922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из бюджетов разного уровня в соответствии с нормативными актами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14171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2022-2024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403487"/>
              </p:ext>
            </p:extLst>
          </p:nvPr>
        </p:nvGraphicFramePr>
        <p:xfrm>
          <a:off x="467544" y="1340769"/>
          <a:ext cx="8208912" cy="380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558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8021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10 773,5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9 218,0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6 240,6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5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65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5 849,5</a:t>
                      </a:r>
                      <a:endParaRPr kumimoji="0" lang="ru-RU" sz="20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5 860,5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5 870,5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785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269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345,9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357,6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410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1 578,1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3420099431"/>
              </p:ext>
            </p:extLst>
          </p:nvPr>
        </p:nvGraphicFramePr>
        <p:xfrm>
          <a:off x="0" y="980728"/>
          <a:ext cx="939653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300" dirty="0"/>
              <a:t>СТРУКТУРА РАСХОДОВ БЮДЖЕТА </a:t>
            </a:r>
            <a:r>
              <a:rPr lang="ru-RU" sz="1300" dirty="0" smtClean="0"/>
              <a:t>МАЛИНОВСКОГО СЕЛЬСКОГО ПОСЕЛЕНИЯ НА </a:t>
            </a:r>
            <a:r>
              <a:rPr lang="ru-RU" sz="1300" dirty="0"/>
              <a:t>ФИНАНСОВОЕ ОБЕСПЕЧЕНИЕ МУНИЦИПАЛЬНЫХ ПРОГРАММ И НЕПРОГРАММНЫХ НАПРАВЛЕНИЙ НА </a:t>
            </a:r>
            <a:r>
              <a:rPr lang="ru-RU" sz="1300" dirty="0" smtClean="0"/>
              <a:t>2022 </a:t>
            </a:r>
            <a:r>
              <a:rPr lang="ru-RU" sz="1300" dirty="0"/>
              <a:t>ГОД  </a:t>
            </a:r>
            <a:br>
              <a:rPr lang="ru-RU" sz="1300" dirty="0"/>
            </a:br>
            <a:r>
              <a:rPr lang="ru-RU" sz="1300" dirty="0" smtClean="0"/>
              <a:t>12972,1 </a:t>
            </a:r>
            <a:r>
              <a:rPr lang="ru-RU" sz="1300" dirty="0" smtClean="0"/>
              <a:t>тыс. руб.</a:t>
            </a:r>
            <a:endParaRPr lang="ru-RU" sz="1300" dirty="0"/>
          </a:p>
        </p:txBody>
      </p:sp>
      <p:graphicFrame>
        <p:nvGraphicFramePr>
          <p:cNvPr id="1638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4065007"/>
              </p:ext>
            </p:extLst>
          </p:nvPr>
        </p:nvGraphicFramePr>
        <p:xfrm>
          <a:off x="1165225" y="2365375"/>
          <a:ext cx="7358063" cy="3611563"/>
        </p:xfrm>
        <a:graphic>
          <a:graphicData uri="http://schemas.openxmlformats.org/presentationml/2006/ole">
            <p:oleObj spid="_x0000_s3078" name="Worksheet" r:id="rId3" imgW="7315200" imgH="3590959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7336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86" y="227967"/>
            <a:ext cx="7931230" cy="683900"/>
          </a:xfrm>
        </p:spPr>
        <p:txBody>
          <a:bodyPr/>
          <a:lstStyle/>
          <a:p>
            <a:pPr algn="ctr" eaLnBrk="1" hangingPunct="1"/>
            <a:r>
              <a:rPr lang="ru-RU" sz="1600">
                <a:solidFill>
                  <a:srgbClr val="06072E"/>
                </a:solidFill>
              </a:rPr>
              <a:t>РАСХОДЫ НА НЕПРОГРАММНЫЕ НАПРАВЛЕНИЯ ДЕЯТЕЛЬНОСТИ, СОСТАВЛЯЮЩИЕ БОЛЕЕ 1%</a:t>
            </a:r>
            <a:r>
              <a:rPr lang="ru-RU" sz="1600"/>
              <a:t> </a:t>
            </a:r>
            <a:r>
              <a:rPr lang="ru-RU" sz="1600">
                <a:solidFill>
                  <a:schemeClr val="tx1"/>
                </a:solidFill>
              </a:rPr>
              <a:t>РАСХОДОВ, ВКЛЮЧАЯ РЕЗЕРВНЫЙ ФОНД</a:t>
            </a:r>
          </a:p>
        </p:txBody>
      </p:sp>
      <p:graphicFrame>
        <p:nvGraphicFramePr>
          <p:cNvPr id="2662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7471959"/>
              </p:ext>
            </p:extLst>
          </p:nvPr>
        </p:nvGraphicFramePr>
        <p:xfrm>
          <a:off x="622300" y="1527175"/>
          <a:ext cx="7962900" cy="4819650"/>
        </p:xfrm>
        <a:graphic>
          <a:graphicData uri="http://schemas.openxmlformats.org/presentationml/2006/ole">
            <p:oleObj spid="_x0000_s4102" name="Worksheet" r:id="rId3" imgW="7962925" imgH="4819582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02615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Малиновского сельского поселения в 2022 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775160"/>
            <a:ext cx="3096344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Благоустройство территории Малиновского сельского поселения </a:t>
            </a:r>
            <a:r>
              <a:rPr lang="ru-RU" sz="1400" dirty="0" smtClean="0"/>
              <a:t>4,0%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780928"/>
            <a:ext cx="3065564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и сохранение культуры на территории Малиновского сельского поселения  </a:t>
            </a:r>
            <a:r>
              <a:rPr lang="ru-RU" sz="1400" dirty="0" smtClean="0"/>
              <a:t>14,2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1196752"/>
            <a:ext cx="4104456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современной городской среды в Малиновском сельском поселении </a:t>
            </a:r>
            <a:r>
              <a:rPr lang="ru-RU" sz="1400" dirty="0" smtClean="0"/>
              <a:t>26,8%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4149080"/>
            <a:ext cx="388843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Пожарная безопасность на территории Малиновского сельского поселения </a:t>
            </a:r>
            <a:r>
              <a:rPr lang="ru-RU" sz="1400" dirty="0" smtClean="0"/>
              <a:t>3,0 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4" name="Ромб 3"/>
          <p:cNvSpPr/>
          <p:nvPr/>
        </p:nvSpPr>
        <p:spPr>
          <a:xfrm>
            <a:off x="3779912" y="2602268"/>
            <a:ext cx="1584176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48,0</a:t>
            </a:r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Малиновского сельского поселения на 2022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1714488"/>
            <a:ext cx="8032406" cy="4666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       6 </a:t>
            </a:r>
            <a:r>
              <a:rPr lang="ru-RU" b="1" dirty="0" smtClean="0"/>
              <a:t>22</a:t>
            </a:r>
            <a:r>
              <a:rPr lang="ru-RU" b="1" dirty="0" smtClean="0"/>
              <a:t>7,7 </a:t>
            </a:r>
            <a:r>
              <a:rPr lang="ru-RU" b="1" dirty="0" smtClean="0"/>
              <a:t>тыс. руб.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203848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Социальные программы (</a:t>
            </a:r>
            <a:r>
              <a:rPr lang="ru-RU" dirty="0" smtClean="0">
                <a:solidFill>
                  <a:schemeClr val="bg2"/>
                </a:solidFill>
              </a:rPr>
              <a:t>1837,4 </a:t>
            </a:r>
            <a:r>
              <a:rPr lang="ru-RU" dirty="0" smtClean="0">
                <a:solidFill>
                  <a:schemeClr val="bg2"/>
                </a:solidFill>
              </a:rPr>
              <a:t>тыс. </a:t>
            </a:r>
            <a:r>
              <a:rPr lang="ru-RU" dirty="0">
                <a:solidFill>
                  <a:schemeClr val="bg2"/>
                </a:solidFill>
              </a:rPr>
              <a:t>р</a:t>
            </a:r>
            <a:r>
              <a:rPr lang="ru-RU" dirty="0" smtClean="0">
                <a:solidFill>
                  <a:schemeClr val="bg2"/>
                </a:solidFill>
              </a:rPr>
              <a:t>уб.- </a:t>
            </a:r>
            <a:r>
              <a:rPr lang="ru-RU" dirty="0" smtClean="0">
                <a:solidFill>
                  <a:schemeClr val="bg2"/>
                </a:solidFill>
              </a:rPr>
              <a:t>29,5%)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7584" y="3252652"/>
            <a:ext cx="3024336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Инфраструктурные программы (4000,3 тыс. руб</a:t>
            </a:r>
            <a:r>
              <a:rPr lang="ru-RU" dirty="0" smtClean="0">
                <a:solidFill>
                  <a:schemeClr val="bg2"/>
                </a:solidFill>
              </a:rPr>
              <a:t>.-64,2%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8104" y="3293534"/>
            <a:ext cx="2880320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З</a:t>
            </a:r>
            <a:r>
              <a:rPr lang="ru-RU" dirty="0" smtClean="0">
                <a:solidFill>
                  <a:schemeClr val="bg2"/>
                </a:solidFill>
              </a:rPr>
              <a:t>ащита от ЧС (390,0 тыс. руб.- </a:t>
            </a:r>
            <a:r>
              <a:rPr lang="ru-RU" dirty="0" smtClean="0">
                <a:solidFill>
                  <a:schemeClr val="bg2"/>
                </a:solidFill>
              </a:rPr>
              <a:t>6,3%)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местного бюджета, формируемые в рамках муниципальных программ Малиновского сельского поселения и непрограммные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240386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2021</a:t>
            </a:r>
            <a:r>
              <a:rPr lang="ru-RU" dirty="0" smtClean="0"/>
              <a:t>                     </a:t>
            </a:r>
            <a:r>
              <a:rPr lang="ru-RU" sz="1600" dirty="0" smtClean="0"/>
              <a:t>2022                               2023                                   2024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791580" y="1772816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3615,1</a:t>
            </a:r>
          </a:p>
          <a:p>
            <a:pPr algn="ctr"/>
            <a:r>
              <a:rPr lang="ru-RU" sz="1600" dirty="0" smtClean="0"/>
              <a:t>тыс. рублей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4932040" y="1700808"/>
            <a:ext cx="1656184" cy="151216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6504,3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85786" y="3212976"/>
            <a:ext cx="1553966" cy="157334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6065,2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771800" y="3212976"/>
            <a:ext cx="1872208" cy="165618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6744,4</a:t>
            </a:r>
            <a:endParaRPr lang="ru-RU" i="1" dirty="0" smtClean="0"/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 формируемые в рамках муниципальных программ  Малиновского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 местного бюджета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915816" y="1700808"/>
            <a:ext cx="1512168" cy="14401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6227,7</a:t>
            </a:r>
            <a:endParaRPr lang="ru-RU" dirty="0" smtClean="0"/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148064" y="3429000"/>
            <a:ext cx="1296144" cy="129614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4732,3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>
            <a:off x="7092280" y="1772816"/>
            <a:ext cx="1368152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3425,8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236296" y="3429000"/>
            <a:ext cx="1248076" cy="129614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4744,9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Резервный фонд Малиновского сельского поселения – 200,0 тыс.рублей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 – 2181,0 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2289,4 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8550875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 smtClean="0"/>
              <a:t>Культура, кинематография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240800978"/>
              </p:ext>
            </p:extLst>
          </p:nvPr>
        </p:nvGraphicFramePr>
        <p:xfrm>
          <a:off x="5364087" y="3046002"/>
          <a:ext cx="3603043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428298" y="7647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4314" y="836712"/>
            <a:ext cx="4447726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муниципальной программы учреждением культуры </a:t>
            </a:r>
            <a:endParaRPr lang="ru-RU" dirty="0" smtClean="0"/>
          </a:p>
          <a:p>
            <a:r>
              <a:rPr lang="ru-RU" dirty="0" smtClean="0"/>
              <a:t>1837,4 </a:t>
            </a:r>
            <a:r>
              <a:rPr lang="ru-RU" dirty="0" smtClean="0"/>
              <a:t>тыс.рублей  в </a:t>
            </a:r>
            <a:r>
              <a:rPr lang="ru-RU" dirty="0" smtClean="0"/>
              <a:t>2022году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2014,0 </a:t>
            </a:r>
            <a:r>
              <a:rPr lang="ru-RU" dirty="0" smtClean="0"/>
              <a:t>тыс.рублей в </a:t>
            </a:r>
            <a:r>
              <a:rPr lang="ru-RU" dirty="0" smtClean="0"/>
              <a:t>2023 </a:t>
            </a:r>
            <a:r>
              <a:rPr lang="ru-RU" dirty="0" smtClean="0"/>
              <a:t>году;  </a:t>
            </a:r>
            <a:endParaRPr lang="ru-RU" dirty="0" smtClean="0"/>
          </a:p>
          <a:p>
            <a:r>
              <a:rPr lang="ru-RU" dirty="0" smtClean="0"/>
              <a:t>1755,8 </a:t>
            </a:r>
            <a:r>
              <a:rPr lang="ru-RU" dirty="0" smtClean="0"/>
              <a:t>тыс.рублей в </a:t>
            </a:r>
            <a:r>
              <a:rPr lang="ru-RU" dirty="0" smtClean="0"/>
              <a:t>2024 году.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35054"/>
            <a:ext cx="4546848" cy="393430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МКУ</a:t>
            </a:r>
          </a:p>
          <a:p>
            <a:pPr marL="137160" indent="0">
              <a:buNone/>
            </a:pPr>
            <a:r>
              <a:rPr lang="ru-RU" dirty="0" smtClean="0"/>
              <a:t>«МИДЦ»</a:t>
            </a:r>
            <a:endParaRPr lang="ru-RU" dirty="0"/>
          </a:p>
        </p:txBody>
      </p:sp>
      <p:pic>
        <p:nvPicPr>
          <p:cNvPr id="49154" name="Picture 2" descr="http://cdkmalinovo.ru/_ph/1/2/90058030.jpg?16376428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37112"/>
            <a:ext cx="3600400" cy="2282204"/>
          </a:xfrm>
          <a:prstGeom prst="rect">
            <a:avLst/>
          </a:prstGeom>
          <a:noFill/>
        </p:spPr>
      </p:pic>
      <p:pic>
        <p:nvPicPr>
          <p:cNvPr id="49156" name="Picture 4" descr="http://cdkmalinovo.ru/_ph/1/724795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764704"/>
            <a:ext cx="3744416" cy="2232248"/>
          </a:xfrm>
          <a:prstGeom prst="rect">
            <a:avLst/>
          </a:prstGeom>
          <a:noFill/>
        </p:spPr>
      </p:pic>
      <p:pic>
        <p:nvPicPr>
          <p:cNvPr id="49158" name="Picture 6" descr="http://cdkmalinovo.ru/_ph/1/226450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780928"/>
            <a:ext cx="309634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И еще…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Малиновского сельского поселения , а именно: проекта бюджета поселения на предстоящий 2022 год и на плановый период 2023 и 2024 годов</a:t>
            </a:r>
          </a:p>
          <a:p>
            <a:pPr algn="just"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Малиновского сельского поселения.</a:t>
            </a:r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Малиновском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sz="3200" dirty="0" smtClean="0"/>
              <a:t>инамика расходов местного бюджета на пожарную безопасность территории поселения</a:t>
            </a:r>
            <a:endParaRPr lang="ru-RU" sz="3200" dirty="0"/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477804368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Тыс. рублей</a:t>
            </a:r>
            <a:endParaRPr lang="ru-RU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и национальной экономики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5 578,4 тыс.рублей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,из них: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Дорожное хозяйство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-1426,4 тыс.руб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Благоустройство –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4152,0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6864" cy="14401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500" dirty="0" smtClean="0"/>
              <a:t>НА ТЕРРИТОРИИ ПОСЕЛЕНИЯ ДЕЙСТВУЕТ ПРИОРИТЕТНЫЙ ПРОЕКТ «ФОРМИРОВАНИЕ СОВРЕМЕННОЙ ГОРОДСКОЙ СРЕДЫ»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568952" cy="3158083"/>
          </a:xfrm>
        </p:spPr>
        <p:txBody>
          <a:bodyPr/>
          <a:lstStyle/>
          <a:p>
            <a:pPr eaLnBrk="1" hangingPunct="1"/>
            <a:r>
              <a:rPr lang="ru-RU" dirty="0" smtClean="0"/>
              <a:t>Цель приоритетного проекта - создание условий для системного повышения качества и комфорта городской среды на территории Малиновского сельского поселения путем реализации ежегодно (в период с 2018 по 2024 годы) комплекса первоочередных мероприятий по благоустройству. </a:t>
            </a:r>
          </a:p>
        </p:txBody>
      </p:sp>
      <p:pic>
        <p:nvPicPr>
          <p:cNvPr id="5122" name="Picture 2" descr="C:\Users\USER\AppData\Local\Temp\7zOCCDF48C7\20191028_160751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47525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7992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smtClean="0"/>
              <a:t>МЕРОПРИЯТИЯ, НАПРАВЛЕННЫЕ НА ДОСТИЖЕНИЕ ПОСТАВЛЕННЫХ ЦЕЛЕЙ</a:t>
            </a:r>
            <a:r>
              <a:rPr lang="ru-RU" sz="380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zh-CN" sz="2100" dirty="0" smtClean="0"/>
              <a:t>«Обустройство мест массового отдыха», в </a:t>
            </a:r>
            <a:r>
              <a:rPr lang="ru-RU" altLang="zh-CN" sz="2100" dirty="0" err="1" smtClean="0"/>
              <a:t>т.ч</a:t>
            </a:r>
            <a:r>
              <a:rPr lang="ru-RU" altLang="zh-CN" sz="2100" dirty="0" smtClean="0"/>
              <a:t>.</a:t>
            </a:r>
            <a:r>
              <a:rPr lang="ru-RU" altLang="zh-CN" sz="25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2800" dirty="0" smtClean="0"/>
              <a:t>    </a:t>
            </a:r>
            <a:r>
              <a:rPr lang="ru-RU" altLang="zh-CN" sz="1800" dirty="0" smtClean="0"/>
              <a:t>- Создание условий для массового отдыха жителей поселения;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1800" dirty="0" smtClean="0"/>
              <a:t>      - Организация обустройства мест массового пребывания населения.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1300" dirty="0" smtClean="0"/>
          </a:p>
          <a:p>
            <a:pPr eaLnBrk="1" hangingPunct="1"/>
            <a:r>
              <a:rPr lang="ru-RU" altLang="zh-CN" sz="2100" dirty="0" smtClean="0"/>
              <a:t>«Благоустройство общественных территорий Малиновского сельского поселения», в </a:t>
            </a:r>
            <a:r>
              <a:rPr lang="ru-RU" altLang="zh-CN" sz="2100" dirty="0" err="1" smtClean="0"/>
              <a:t>т.ч</a:t>
            </a:r>
            <a:r>
              <a:rPr lang="ru-RU" altLang="zh-CN" sz="2100" dirty="0" smtClean="0"/>
              <a:t>.</a:t>
            </a:r>
          </a:p>
          <a:p>
            <a:pPr marL="137160" indent="0" eaLnBrk="1" hangingPunct="1">
              <a:buNone/>
            </a:pPr>
            <a:r>
              <a:rPr lang="ru-RU" altLang="zh-CN" sz="2100" dirty="0"/>
              <a:t> </a:t>
            </a:r>
            <a:r>
              <a:rPr lang="ru-RU" altLang="zh-CN" sz="2100" dirty="0" smtClean="0"/>
              <a:t>    </a:t>
            </a:r>
            <a:r>
              <a:rPr lang="ru-RU" altLang="zh-CN" sz="1800" dirty="0" smtClean="0"/>
              <a:t>- Формирование (обустройство) детских площадок, устройство спортивных и танцевальных площадок.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100" dirty="0" smtClean="0"/>
              <a:t>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100" dirty="0" smtClean="0"/>
              <a:t>   Мероприятия осуществляются в рамках муниципальной программы «Формирование современной городской среды в Малиновском сельском поселении» на 2018-2024 годы, утвержденной постановлением администрации МСП от 12.12.2017 № 69-па</a:t>
            </a:r>
          </a:p>
        </p:txBody>
      </p:sp>
    </p:spTree>
    <p:extLst>
      <p:ext uri="{BB962C8B-B14F-4D97-AF65-F5344CB8AC3E}">
        <p14:creationId xmlns:p14="http://schemas.microsoft.com/office/powerpoint/2010/main" xmlns="" val="907579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5263" y="476672"/>
            <a:ext cx="8015287" cy="1008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500" dirty="0" smtClean="0"/>
              <a:t>ПРОГНОЗИРУЕМЫЙ ОБЩИЙ ОБЪЕМ ФИНАНСИРОВАНИЯ ПРОЕКТА – </a:t>
            </a:r>
            <a:r>
              <a:rPr lang="ru-RU" sz="2500" dirty="0" smtClean="0"/>
              <a:t>14737,1 </a:t>
            </a:r>
            <a:r>
              <a:rPr lang="ru-RU" sz="2500" dirty="0" smtClean="0"/>
              <a:t>ТЫС.РУБ.</a:t>
            </a:r>
            <a:br>
              <a:rPr lang="ru-RU" sz="2500" dirty="0" smtClean="0"/>
            </a:br>
            <a:endParaRPr lang="ru-RU" sz="1400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076056" y="1916832"/>
            <a:ext cx="3530352" cy="2664296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За счет краевых средств: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/>
            <a:r>
              <a:rPr lang="ru-RU" altLang="zh-CN" sz="1600" dirty="0" smtClean="0"/>
              <a:t>2018 год – 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2019 год – 1200,0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2020 год – 3000,0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2021 год – 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2022 год – 3000,0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sz="1600" dirty="0" smtClean="0"/>
              <a:t>2023 год – 3000,0 тыс. руб.</a:t>
            </a:r>
          </a:p>
          <a:p>
            <a:pPr eaLnBrk="1" hangingPunct="1"/>
            <a:r>
              <a:rPr lang="ru-RU" sz="1600" dirty="0" smtClean="0"/>
              <a:t>2024 год – 0,0 тыс. руб.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971600" y="1772816"/>
            <a:ext cx="3600400" cy="3600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За счет средств местного бюджета: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/>
            <a:r>
              <a:rPr lang="ru-RU" altLang="zh-CN" sz="1600" dirty="0" smtClean="0"/>
              <a:t>2018 год – 331,0 тыс</a:t>
            </a:r>
            <a:r>
              <a:rPr lang="ru-RU" altLang="zh-CN" sz="1600" dirty="0" smtClean="0"/>
              <a:t>. 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2019 год – 90,0 тыс</a:t>
            </a:r>
            <a:r>
              <a:rPr lang="ru-RU" altLang="zh-CN" sz="1600" dirty="0" smtClean="0"/>
              <a:t>. 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2020 год – 453,5 тыс</a:t>
            </a:r>
            <a:r>
              <a:rPr lang="ru-RU" altLang="zh-CN" sz="1600" dirty="0" smtClean="0"/>
              <a:t>. 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2021 год – </a:t>
            </a:r>
            <a:r>
              <a:rPr lang="ru-RU" altLang="zh-CN" sz="1600" dirty="0" smtClean="0"/>
              <a:t>1842,0 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2022 год – </a:t>
            </a:r>
            <a:r>
              <a:rPr lang="ru-RU" altLang="zh-CN" sz="1600" dirty="0" smtClean="0"/>
              <a:t>480,3 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sz="1600" dirty="0" smtClean="0"/>
              <a:t>2023 год – </a:t>
            </a:r>
            <a:r>
              <a:rPr lang="ru-RU" sz="1600" dirty="0" smtClean="0"/>
              <a:t>580,3 </a:t>
            </a:r>
            <a:r>
              <a:rPr lang="ru-RU" sz="1600" dirty="0" smtClean="0"/>
              <a:t>тыс. руб.</a:t>
            </a:r>
          </a:p>
          <a:p>
            <a:pPr eaLnBrk="1" hangingPunct="1"/>
            <a:r>
              <a:rPr lang="ru-RU" sz="1600" dirty="0" smtClean="0"/>
              <a:t>2024 год – </a:t>
            </a:r>
            <a:r>
              <a:rPr lang="ru-RU" sz="1600" dirty="0" smtClean="0"/>
              <a:t>760,0 </a:t>
            </a:r>
            <a:r>
              <a:rPr lang="ru-RU" sz="1600" dirty="0" smtClean="0"/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281440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smtClean="0"/>
              <a:t>ОЖИДАЕМЫЕ РЕЗУЛЬТАТЫ РЕАЛИЗАЦИИ ПРОЕКТА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Устройство детских - 3 ед., спортивных - 4 ед. и танцевальных площадок - 1 ед. 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Благоустройство 6 общественных территорий Малиновского сельского поселения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Обустройство территории общего пользования общей площадью 814 </a:t>
            </a:r>
            <a:r>
              <a:rPr lang="ru-RU" altLang="zh-CN" sz="2500" dirty="0" err="1" smtClean="0"/>
              <a:t>кв.м</a:t>
            </a:r>
            <a:r>
              <a:rPr lang="ru-RU" altLang="zh-CN" sz="2500" dirty="0" smtClean="0"/>
              <a:t>.</a:t>
            </a:r>
            <a:endParaRPr lang="ru-RU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155202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09600"/>
            <a:ext cx="7416824" cy="8751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Нормативная база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8003232" cy="3888432"/>
          </a:xfrm>
        </p:spPr>
        <p:txBody>
          <a:bodyPr/>
          <a:lstStyle/>
          <a:p>
            <a:pPr algn="just"/>
            <a:r>
              <a:rPr lang="ru-RU" sz="2200" b="1" dirty="0" smtClean="0"/>
              <a:t>       Проект Решения </a:t>
            </a:r>
            <a:r>
              <a:rPr lang="ru-RU" sz="2200" b="1" dirty="0"/>
              <a:t>муниципального комитета Малиновского сельского поселения </a:t>
            </a:r>
            <a:r>
              <a:rPr lang="ru-RU" sz="2200" b="1" dirty="0" smtClean="0"/>
              <a:t>«</a:t>
            </a:r>
            <a:r>
              <a:rPr lang="ru-RU" sz="2200" b="1" dirty="0"/>
              <a:t>О бюджете Малиновского сельского поселения на </a:t>
            </a:r>
            <a:r>
              <a:rPr lang="ru-RU" sz="2200" b="1" dirty="0" smtClean="0"/>
              <a:t>2022 </a:t>
            </a:r>
            <a:r>
              <a:rPr lang="ru-RU" sz="2200" b="1" dirty="0"/>
              <a:t>год и плановый период </a:t>
            </a:r>
            <a:r>
              <a:rPr lang="ru-RU" sz="2200" b="1" dirty="0" smtClean="0"/>
              <a:t>2023 </a:t>
            </a:r>
            <a:r>
              <a:rPr lang="ru-RU" sz="2200" b="1" dirty="0"/>
              <a:t>и </a:t>
            </a:r>
            <a:r>
              <a:rPr lang="ru-RU" sz="2200" b="1" dirty="0" smtClean="0"/>
              <a:t>2024 </a:t>
            </a:r>
            <a:r>
              <a:rPr lang="ru-RU" sz="2200" b="1" dirty="0"/>
              <a:t>годов</a:t>
            </a:r>
            <a:r>
              <a:rPr lang="ru-RU" sz="2200" b="1" dirty="0" smtClean="0"/>
              <a:t>»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b="1" dirty="0" smtClean="0"/>
              <a:t>        Прогноз </a:t>
            </a:r>
            <a:r>
              <a:rPr lang="ru-RU" sz="2200" b="1" dirty="0"/>
              <a:t>социально-экономического развития</a:t>
            </a:r>
            <a:endParaRPr lang="ru-RU" sz="2200" dirty="0"/>
          </a:p>
          <a:p>
            <a:pPr algn="just"/>
            <a:r>
              <a:rPr lang="ru-RU" sz="2200" b="1" dirty="0"/>
              <a:t>Малиновского сельского поселения на </a:t>
            </a:r>
            <a:r>
              <a:rPr lang="ru-RU" sz="2200" b="1" dirty="0" smtClean="0"/>
              <a:t>2021 год</a:t>
            </a:r>
            <a:r>
              <a:rPr lang="ru-RU" sz="2200" dirty="0"/>
              <a:t> </a:t>
            </a:r>
            <a:r>
              <a:rPr lang="ru-RU" sz="2200" b="1" dirty="0" smtClean="0"/>
              <a:t>и </a:t>
            </a:r>
            <a:r>
              <a:rPr lang="ru-RU" sz="2200" b="1" dirty="0"/>
              <a:t>на период </a:t>
            </a:r>
            <a:r>
              <a:rPr lang="ru-RU" sz="2200" b="1" dirty="0" smtClean="0"/>
              <a:t>2022-2023 годов (Постановление администрации Малиновского сельского поселения от 10.08.2020 г № 30-па)</a:t>
            </a:r>
            <a:endParaRPr lang="ru-RU" sz="2200" dirty="0"/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9254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45183244"/>
              </p:ext>
            </p:extLst>
          </p:nvPr>
        </p:nvGraphicFramePr>
        <p:xfrm>
          <a:off x="755577" y="620688"/>
          <a:ext cx="7474023" cy="50406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91341"/>
                <a:gridCol w="2491341"/>
                <a:gridCol w="2491341"/>
              </a:tblGrid>
              <a:tr h="5040659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очередной финансовый год и на плановый период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(Постановление Администрации Малиновского сельского поселения от 21.08.2018 № 40-па (в редакции от 08.08.2019 № 44-па)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Малиновского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2022-2024 годы (Администрации Малиновского сельского поселения)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Малиновского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2018-2024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533263" y="4803323"/>
            <a:ext cx="8293495" cy="1715849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2022 год и плановый период 2023 и 2024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0" dirty="0">
                <a:effectLst/>
              </a:rPr>
              <a:t>График подготовки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ru-RU" dirty="0" smtClean="0"/>
              <a:t>        Финансовый </a:t>
            </a:r>
            <a:r>
              <a:rPr lang="ru-RU" dirty="0"/>
              <a:t>орган </a:t>
            </a:r>
            <a:r>
              <a:rPr lang="ru-RU" dirty="0" smtClean="0"/>
              <a:t>Малиновского сельского поселения  </a:t>
            </a:r>
            <a:r>
              <a:rPr lang="ru-RU" dirty="0"/>
              <a:t>разрабатывает, </a:t>
            </a:r>
            <a:r>
              <a:rPr lang="ru-RU" dirty="0" smtClean="0"/>
              <a:t>глава поселения представляет </a:t>
            </a:r>
            <a:r>
              <a:rPr lang="ru-RU" dirty="0"/>
              <a:t>в </a:t>
            </a:r>
            <a:r>
              <a:rPr lang="ru-RU" dirty="0" smtClean="0"/>
              <a:t>муниципальный комитет проекты </a:t>
            </a:r>
            <a:r>
              <a:rPr lang="ru-RU" dirty="0"/>
              <a:t>решений о бюджете </a:t>
            </a:r>
            <a:r>
              <a:rPr lang="ru-RU" dirty="0" smtClean="0"/>
              <a:t>Малиновского сельского</a:t>
            </a:r>
          </a:p>
          <a:p>
            <a:pPr marL="137160" indent="0" algn="just">
              <a:buNone/>
            </a:pPr>
            <a:r>
              <a:rPr lang="ru-RU" dirty="0" smtClean="0"/>
              <a:t>поселения, </a:t>
            </a:r>
            <a:r>
              <a:rPr lang="ru-RU" dirty="0"/>
              <a:t>о внесении изменений в </a:t>
            </a:r>
            <a:r>
              <a:rPr lang="ru-RU" dirty="0" smtClean="0"/>
              <a:t>решение.</a:t>
            </a:r>
          </a:p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Порядок </a:t>
            </a:r>
            <a:r>
              <a:rPr lang="ru-RU" dirty="0"/>
              <a:t>и сроки составления проекта бюджета </a:t>
            </a:r>
            <a:r>
              <a:rPr lang="ru-RU" dirty="0" smtClean="0"/>
              <a:t>Малиновского сельского поселения, а </a:t>
            </a:r>
            <a:r>
              <a:rPr lang="ru-RU" dirty="0"/>
              <a:t>также порядок работы над документами и материалами, обязательными для представления одновременно с проектом Решения о бюджете </a:t>
            </a:r>
            <a:r>
              <a:rPr lang="ru-RU" dirty="0" smtClean="0"/>
              <a:t>Малиновского сельского поселения,</a:t>
            </a:r>
          </a:p>
          <a:p>
            <a:pPr marL="137160" indent="0" algn="just">
              <a:buNone/>
            </a:pPr>
            <a:r>
              <a:rPr lang="ru-RU" dirty="0" smtClean="0"/>
              <a:t>устанавливаются </a:t>
            </a:r>
            <a:r>
              <a:rPr lang="ru-RU" dirty="0"/>
              <a:t>администрацией </a:t>
            </a:r>
            <a:r>
              <a:rPr lang="ru-RU" dirty="0" smtClean="0"/>
              <a:t>поселения.</a:t>
            </a:r>
          </a:p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Рассмотрению </a:t>
            </a:r>
            <a:r>
              <a:rPr lang="ru-RU" dirty="0"/>
              <a:t>проекта решения о бюджете </a:t>
            </a:r>
            <a:r>
              <a:rPr lang="ru-RU" dirty="0" smtClean="0"/>
              <a:t>Малиновского сельского поселения предшествует </a:t>
            </a:r>
            <a:r>
              <a:rPr lang="ru-RU" dirty="0"/>
              <a:t>проведение публичных слушаний в соответствии с Положением о порядке организации и проведения публичных слушаний в </a:t>
            </a:r>
            <a:r>
              <a:rPr lang="ru-RU" dirty="0" smtClean="0"/>
              <a:t>Малиновском сельском поселении, </a:t>
            </a:r>
            <a:r>
              <a:rPr lang="ru-RU" dirty="0"/>
              <a:t>утвержденным решением </a:t>
            </a:r>
            <a:r>
              <a:rPr lang="ru-RU" dirty="0" smtClean="0"/>
              <a:t>муниципального комитета Малиновского сельского поселения.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33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2565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 января по сентябрь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772816"/>
            <a:ext cx="230425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Утверждение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</a:t>
            </a:r>
            <a:r>
              <a:rPr lang="ru-RU" dirty="0" smtClean="0"/>
              <a:t>октября </a:t>
            </a:r>
            <a:r>
              <a:rPr lang="ru-RU" dirty="0"/>
              <a:t>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96638" y="1361970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Исполнение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0644" y="422108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Отчетность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9792" y="4186676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803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Бюджет на 2022 год и плановый период 2023 и 2024 годов содержит приоритетные пути реализации основных задач: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3234</TotalTime>
  <Words>1845</Words>
  <Application>Microsoft Office PowerPoint</Application>
  <PresentationFormat>Экран (4:3)</PresentationFormat>
  <Paragraphs>399</Paragraphs>
  <Slides>35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Апекс</vt:lpstr>
      <vt:lpstr>Лист Microsoft Office Excel 97-2003</vt:lpstr>
      <vt:lpstr>  ПРОЕКТ бюджета  Малиновского сельского поселения Дальнереченского муниципального  района на 2022 год и на плановый период 2023 и 2024 годов </vt:lpstr>
      <vt:lpstr>Что такое «Бюджет для граждан?»</vt:lpstr>
      <vt:lpstr>И еще…</vt:lpstr>
      <vt:lpstr>Основные понятия</vt:lpstr>
      <vt:lpstr>  Нормативная база</vt:lpstr>
      <vt:lpstr>Слайд 6</vt:lpstr>
      <vt:lpstr>График подготовки проекта</vt:lpstr>
      <vt:lpstr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vt:lpstr>
      <vt:lpstr>Бюджет на 2022 год и плановый период 2023 и 2024 годов содержит приоритетные пути реализации основных задач:</vt:lpstr>
      <vt:lpstr>Основные характеристики местного бюджета  на 2022 - 2024 годы (в рублях)</vt:lpstr>
      <vt:lpstr>Основные параметры местного бюджета на 2022 год</vt:lpstr>
      <vt:lpstr>Динамика доходов бюджета  Малиновского сельского поселения </vt:lpstr>
      <vt:lpstr>Слайд 13</vt:lpstr>
      <vt:lpstr>Основные направления налоговой политики Малиновского сельского поселения </vt:lpstr>
      <vt:lpstr>Налоговые и неналоговые доходы местного бюджета</vt:lpstr>
      <vt:lpstr>Слайд 16</vt:lpstr>
      <vt:lpstr>Структура налоговых и неналоговых доходов местного бюджета в 2023-2024 годах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СРАВНЕНИЕ ОБЪЕМОВ МЕЖБЮДЖЕТНЫХ ТРАНСФЕРТОВ 2021 И 2022-2024 ГОДОВ</vt:lpstr>
      <vt:lpstr>Объемы межбюджетных трансфертов  на 2022-2024 годы </vt:lpstr>
      <vt:lpstr>Слайд 22</vt:lpstr>
      <vt:lpstr>СТРУКТУРА РАСХОДОВ БЮДЖЕТА МАЛИНОВСКОГО СЕЛЬСКОГО ПОСЕЛЕНИЯ НА ФИНАНСОВОЕ ОБЕСПЕЧЕНИЕ МУНИЦИПАЛЬНЫХ ПРОГРАММ И НЕПРОГРАММНЫХ НАПРАВЛЕНИЙ НА 2022 ГОД   12972,1 тыс. руб.</vt:lpstr>
      <vt:lpstr>РАСХОДЫ НА НЕПРОГРАММНЫЕ НАПРАВЛЕНИЯ ДЕЯТЕЛЬНОСТИ, СОСТАВЛЯЮЩИЕ БОЛЕЕ 1% РАСХОДОВ, ВКЛЮЧАЯ РЕЗЕРВНЫЙ ФОНД</vt:lpstr>
      <vt:lpstr>Доля муниципальных программ в общем объеме расходов , запланированных на реализацию муниципальных программ Малиновского сельского поселения в 2022 году</vt:lpstr>
      <vt:lpstr>Структура муниципальных программ Малиновского сельского поселения на 2022 год</vt:lpstr>
      <vt:lpstr>Расходы местного бюджета, формируемые в рамках муниципальных программ Малиновского сельского поселения и непрограммные расходы</vt:lpstr>
      <vt:lpstr>Раздел «Общегосударственные вопросы»</vt:lpstr>
      <vt:lpstr>Культура, кинематография </vt:lpstr>
      <vt:lpstr>Динамика расходов местного бюджета на пожарную безопасность территории поселения</vt:lpstr>
      <vt:lpstr>Финансирование мероприятий по развитию жилищно-коммунальной инфраструктуры и национальной экономики в 2022 году</vt:lpstr>
      <vt:lpstr>НА ТЕРРИТОРИИ ПОСЕЛЕНИЯ ДЕЙСТВУЕТ ПРИОРИТЕТНЫЙ ПРОЕКТ «ФОРМИРОВАНИЕ СОВРЕМЕННОЙ ГОРОДСКОЙ СРЕДЫ»</vt:lpstr>
      <vt:lpstr>МЕРОПРИЯТИЯ, НАПРАВЛЕННЫЕ НА ДОСТИЖЕНИЕ ПОСТАВЛЕННЫХ ЦЕЛЕЙ </vt:lpstr>
      <vt:lpstr>ПРОГНОЗИРУЕМЫЙ ОБЩИЙ ОБЪЕМ ФИНАНСИРОВАНИЯ ПРОЕКТА – 14737,1 ТЫС.РУБ. </vt:lpstr>
      <vt:lpstr>ОЖИДАЕМЫЕ РЕЗУЛЬТАТЫ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Пользователь</cp:lastModifiedBy>
  <cp:revision>308</cp:revision>
  <dcterms:created xsi:type="dcterms:W3CDTF">2015-12-04T10:25:22Z</dcterms:created>
  <dcterms:modified xsi:type="dcterms:W3CDTF">2021-11-29T04:50:45Z</dcterms:modified>
</cp:coreProperties>
</file>