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3" r:id="rId6"/>
    <p:sldId id="266" r:id="rId7"/>
    <p:sldId id="261" r:id="rId8"/>
    <p:sldId id="267" r:id="rId9"/>
    <p:sldId id="268" r:id="rId10"/>
    <p:sldId id="269" r:id="rId11"/>
    <p:sldId id="270" r:id="rId12"/>
    <p:sldId id="271" r:id="rId13"/>
    <p:sldId id="26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4411B"/>
    <a:srgbClr val="4F540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>
        <p:scale>
          <a:sx n="100" d="100"/>
          <a:sy n="100" d="100"/>
        </p:scale>
        <p:origin x="-1944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BB5CE5-ABE1-409B-B91A-D7C6E168D472}" type="datetimeFigureOut">
              <a:rPr lang="ru-RU" smtClean="0"/>
              <a:pPr/>
              <a:t>27.02.2023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99D98-1B12-4EF6-9843-A7AD1AFEFC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01627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99D98-1B12-4EF6-9843-A7AD1AFEFCD6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78609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28166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75880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98011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20881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4035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81516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7341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78071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41425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5997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45739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147002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7975" y="4725144"/>
            <a:ext cx="8424936" cy="2304256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chemeClr val="tx1"/>
                </a:solidFill>
                <a:latin typeface="+mj-lt"/>
              </a:rPr>
              <a:t>Отчет об исполнении  бюджета </a:t>
            </a:r>
          </a:p>
          <a:p>
            <a:r>
              <a:rPr lang="ru-RU" sz="2800" b="1" i="1" dirty="0" smtClean="0">
                <a:solidFill>
                  <a:schemeClr val="tx1"/>
                </a:solidFill>
                <a:latin typeface="+mj-lt"/>
              </a:rPr>
              <a:t>Сальского сельского поселения Дальнереченского муниципального района </a:t>
            </a:r>
          </a:p>
          <a:p>
            <a:r>
              <a:rPr lang="ru-RU" sz="2800" b="1" i="1" dirty="0" smtClean="0">
                <a:solidFill>
                  <a:schemeClr val="tx1"/>
                </a:solidFill>
                <a:latin typeface="+mj-lt"/>
              </a:rPr>
              <a:t>за 2022 год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122" name="AutoShape 2" descr="https://lucidgypsy.files.wordpress.com/2013/12/sky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8126" y="0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МУНИЦИПАЛЬНОЙ ПРОГРАММЫ  «Благоустройство территории Сальского  сельского поселения на </a:t>
            </a:r>
            <a:r>
              <a:rPr lang="ru-RU" sz="2800" b="1" dirty="0" smtClean="0">
                <a:solidFill>
                  <a:srgbClr val="002060"/>
                </a:solidFill>
              </a:rPr>
              <a:t>2017-2024 </a:t>
            </a:r>
            <a:r>
              <a:rPr lang="ru-RU" sz="2800" b="1" dirty="0" smtClean="0">
                <a:solidFill>
                  <a:srgbClr val="002060"/>
                </a:solidFill>
              </a:rPr>
              <a:t>годы»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08480699"/>
              </p:ext>
            </p:extLst>
          </p:nvPr>
        </p:nvGraphicFramePr>
        <p:xfrm>
          <a:off x="192571" y="1806951"/>
          <a:ext cx="8856984" cy="3383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120680"/>
                <a:gridCol w="979547"/>
                <a:gridCol w="1036677"/>
                <a:gridCol w="720080"/>
              </a:tblGrid>
              <a:tr h="99625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311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2515,89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2399,94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95,39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8542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«Организация уличного освещения Сальского сельского поселения»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1,54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1,54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0826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«Благоустройство территории </a:t>
                      </a:r>
                      <a:r>
                        <a:rPr lang="ru-RU" sz="1600" b="1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Сальского </a:t>
                      </a:r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сельского поселения»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426,9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426,9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3110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«Дорожное хозяйство»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2087,45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1971,504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94,44</a:t>
                      </a:r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4100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0"/>
            <a:ext cx="9143998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8126" y="0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МУНИЦИПАЛЬНОЙ ПРОГРАММЫ  «Формирование современной городской среды в  Сальского сельском поселении на 2020-2024 годы»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81594881"/>
              </p:ext>
            </p:extLst>
          </p:nvPr>
        </p:nvGraphicFramePr>
        <p:xfrm>
          <a:off x="213249" y="2060848"/>
          <a:ext cx="8856984" cy="381642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66863"/>
                <a:gridCol w="1368152"/>
                <a:gridCol w="1296144"/>
                <a:gridCol w="825825"/>
              </a:tblGrid>
              <a:tr h="136003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7438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3430,05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3430,05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9790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«Благоустройство общественных территорий</a:t>
                      </a:r>
                      <a:r>
                        <a:rPr lang="ru-RU" sz="1600" b="1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Сальского сельского поселения</a:t>
                      </a:r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3430,05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3430,05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49166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5334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0"/>
            <a:ext cx="9143998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8126" y="0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МУНИЦИПАЛЬНОЙ ПРОГРАММЫ  « Управление муниципальным имуществом Сальского сельского поселения на 2018 -</a:t>
            </a:r>
            <a:r>
              <a:rPr lang="ru-RU" sz="2800" b="1" dirty="0" smtClean="0">
                <a:solidFill>
                  <a:srgbClr val="002060"/>
                </a:solidFill>
              </a:rPr>
              <a:t>2024 </a:t>
            </a:r>
            <a:r>
              <a:rPr lang="ru-RU" sz="2800" b="1" dirty="0" smtClean="0">
                <a:solidFill>
                  <a:srgbClr val="002060"/>
                </a:solidFill>
              </a:rPr>
              <a:t>годы»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42708181"/>
              </p:ext>
            </p:extLst>
          </p:nvPr>
        </p:nvGraphicFramePr>
        <p:xfrm>
          <a:off x="213249" y="2060848"/>
          <a:ext cx="8856984" cy="448366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66863"/>
                <a:gridCol w="1368152"/>
                <a:gridCol w="1296144"/>
                <a:gridCol w="825825"/>
              </a:tblGrid>
              <a:tr h="136003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7438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360,96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357,26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98,97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9790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«Содержание муниципального имущества»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163,10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159,4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97,73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49166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«Имущественные</a:t>
                      </a:r>
                      <a:r>
                        <a:rPr lang="ru-RU" sz="1600" b="1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отношения</a:t>
                      </a:r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endParaRPr lang="ru-RU" sz="1600" b="1" i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Развитие информационно-коммуникационной инфраструктуры в Сальском сельском поселении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177,59</a:t>
                      </a:r>
                    </a:p>
                    <a:p>
                      <a:pPr algn="ctr" fontAlgn="t"/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20,27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177,59</a:t>
                      </a:r>
                    </a:p>
                    <a:p>
                      <a:pPr algn="r" fontAlgn="t"/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20,27</a:t>
                      </a:r>
                    </a:p>
                    <a:p>
                      <a:pPr algn="r" fontAlgn="t"/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  <a:p>
                      <a:pPr algn="ctr"/>
                      <a:endParaRPr lang="ru-RU" sz="14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3917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13792" y="4919007"/>
            <a:ext cx="83164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Администрация Сальского  сельского поселения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Телефон: 8 4235656117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>
                <a:solidFill>
                  <a:srgbClr val="002060"/>
                </a:solidFill>
              </a:rPr>
              <a:t>adm-salskoe@mail.ru</a:t>
            </a:r>
            <a:endParaRPr lang="ru-RU" sz="20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755576" y="188640"/>
            <a:ext cx="7488832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altLang="ru-RU" sz="32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Уважаемые жители </a:t>
            </a:r>
            <a:r>
              <a:rPr lang="ru-RU" altLang="ru-RU" sz="3600" b="1" dirty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altLang="ru-RU" sz="36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альского сельского поселения!</a:t>
            </a:r>
            <a:endParaRPr lang="ru-RU" sz="3600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844824"/>
            <a:ext cx="87129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002060"/>
                </a:solidFill>
              </a:rPr>
              <a:t>       </a:t>
            </a:r>
            <a:r>
              <a:rPr lang="ru-RU" sz="2800" b="1" i="1" dirty="0" smtClean="0">
                <a:solidFill>
                  <a:srgbClr val="002060"/>
                </a:solidFill>
              </a:rPr>
              <a:t>Представляем Вашему вниманию Отчет об исполнении  бюджета Сальского сельского поселения Дальнереченского муниципального  района за 2022 год.</a:t>
            </a:r>
          </a:p>
          <a:p>
            <a:pPr algn="just"/>
            <a:r>
              <a:rPr lang="ru-RU" sz="2800" b="1" i="1" dirty="0" smtClean="0">
                <a:solidFill>
                  <a:srgbClr val="002060"/>
                </a:solidFill>
              </a:rPr>
              <a:t>        Бюджет для граждан нацелен на получение обратной связи от жителей поселения, которых волнуют проблемы муниципальных финансов. Надеемся, что представление бюджета в понятной для жителей форме повысит уровень общественного участия граждан в бюджетном процессе.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25760" y="620688"/>
            <a:ext cx="88924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ОСНОВНЫЕ ПАРАМЕТРЫ ИСПОЛНЕНИЯ  БЮДЖЕТА САЛЬСКОГО СЕЛЬСКОГО ПОСЕЛЕНИЯ ЗА 2022 ГОД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29892313"/>
              </p:ext>
            </p:extLst>
          </p:nvPr>
        </p:nvGraphicFramePr>
        <p:xfrm>
          <a:off x="971600" y="2564903"/>
          <a:ext cx="7200800" cy="2194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76963"/>
                <a:gridCol w="1538035"/>
                <a:gridCol w="1383704"/>
                <a:gridCol w="1902098"/>
              </a:tblGrid>
              <a:tr h="59619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Показатель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План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Факт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Исполнение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(%)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214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Доход</a:t>
                      </a:r>
                      <a:endParaRPr lang="ru-RU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10998,47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10871,21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98,84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214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Расход</a:t>
                      </a:r>
                      <a:endParaRPr lang="ru-RU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11141,94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10992,01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98,65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214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Дефицит</a:t>
                      </a:r>
                      <a:endParaRPr lang="ru-RU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143,47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483,04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-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99997" y="1043910"/>
            <a:ext cx="83440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ИСПОЛНЕНИЕ БЮДЖЕТА САЛЬСКОГО СЕЛЬСКОГО ПОСЕЛЕНИЯ ЗА 2022 ГОД ПО ДОХОДАМ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35688983"/>
              </p:ext>
            </p:extLst>
          </p:nvPr>
        </p:nvGraphicFramePr>
        <p:xfrm>
          <a:off x="643102" y="3140968"/>
          <a:ext cx="7704856" cy="2880320"/>
        </p:xfrm>
        <a:graphic>
          <a:graphicData uri="http://schemas.openxmlformats.org/drawingml/2006/table">
            <a:tbl>
              <a:tblPr/>
              <a:tblGrid>
                <a:gridCol w="6056792"/>
                <a:gridCol w="1648064"/>
              </a:tblGrid>
              <a:tr h="9089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местного бюджета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10871,21</a:t>
                      </a: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6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kumimoji="0" lang="ru-RU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налоговые и неналоговые доходы</a:t>
                      </a: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4125,13</a:t>
                      </a: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48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</a:t>
                      </a: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6746,08</a:t>
                      </a: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100" y="-2573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СТРУКТУРА И ОБЪЕМ НАЛОГОВЫХ И НЕНАЛОГОВЫХ ДОХОДОВ БЮДЖЕТА САЛЬСКОГО СЕЛЬСКОГО ПОСЕЛЕНИЯ ЗА 2022 ГОД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21202128"/>
              </p:ext>
            </p:extLst>
          </p:nvPr>
        </p:nvGraphicFramePr>
        <p:xfrm>
          <a:off x="1511660" y="1372333"/>
          <a:ext cx="6120680" cy="5483094"/>
        </p:xfrm>
        <a:graphic>
          <a:graphicData uri="http://schemas.openxmlformats.org/drawingml/2006/table">
            <a:tbl>
              <a:tblPr/>
              <a:tblGrid>
                <a:gridCol w="2641746"/>
                <a:gridCol w="886646"/>
                <a:gridCol w="1512168"/>
                <a:gridCol w="1080120"/>
              </a:tblGrid>
              <a:tr h="299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Поступило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Отклонения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</a:tr>
              <a:tr h="46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4136,44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4125,13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-11,31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46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1170,0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1267,86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97,86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  <a:tr h="46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 налог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0,087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0,087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272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552,87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451,64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-101,23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  <a:tr h="272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149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143,85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-5,15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844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Доходы от использования имущества,  находящегося в государственной и муниципальной собственности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  <a:tr h="272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8,47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8,67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272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  <a:tr h="6535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-3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46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земельных участков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2235,99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2236,0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0,01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  <a:tr h="46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6862,03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6746,08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-115,95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272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ДОХОДОВ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10998,47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10871,21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-127,26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30635619"/>
              </p:ext>
            </p:extLst>
          </p:nvPr>
        </p:nvGraphicFramePr>
        <p:xfrm>
          <a:off x="500035" y="1340766"/>
          <a:ext cx="8320436" cy="4392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171"/>
                <a:gridCol w="1280882"/>
                <a:gridCol w="1280882"/>
                <a:gridCol w="1812501"/>
              </a:tblGrid>
              <a:tr h="47922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Факт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Исполнение(%)</a:t>
                      </a:r>
                      <a:endParaRPr lang="ru-RU" dirty="0"/>
                    </a:p>
                  </a:txBody>
                  <a:tcPr/>
                </a:tc>
              </a:tr>
              <a:tr h="469014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ВСЕГО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11141,94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10992,01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98,65</a:t>
                      </a:r>
                      <a:endParaRPr lang="ru-RU" b="1" dirty="0"/>
                    </a:p>
                  </a:txBody>
                  <a:tcPr/>
                </a:tc>
              </a:tr>
              <a:tr h="46901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Общегосударственные вопросы</a:t>
                      </a:r>
                      <a:r>
                        <a:rPr lang="ru-RU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2871,83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2715,23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94,55</a:t>
                      </a:r>
                      <a:endParaRPr lang="ru-RU" b="0" dirty="0"/>
                    </a:p>
                  </a:txBody>
                  <a:tcPr/>
                </a:tc>
              </a:tr>
              <a:tr h="554015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Национальная оборона</a:t>
                      </a:r>
                      <a:endParaRPr lang="ru-RU" sz="18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183,40</a:t>
                      </a:r>
                      <a:endParaRPr lang="ru-RU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183,40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100</a:t>
                      </a:r>
                      <a:endParaRPr lang="ru-RU" b="0" dirty="0" smtClean="0"/>
                    </a:p>
                  </a:txBody>
                  <a:tcPr/>
                </a:tc>
              </a:tr>
              <a:tr h="836849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Национальная безопасность и правоохранительная деятельность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950,31</a:t>
                      </a:r>
                      <a:endParaRPr lang="ru-RU" b="0" dirty="0" smtClean="0"/>
                    </a:p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950,31</a:t>
                      </a:r>
                      <a:endParaRPr lang="ru-RU" b="0" dirty="0" smtClean="0"/>
                    </a:p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100</a:t>
                      </a:r>
                      <a:endParaRPr lang="ru-RU" b="0" dirty="0"/>
                    </a:p>
                  </a:txBody>
                  <a:tcPr/>
                </a:tc>
              </a:tr>
              <a:tr h="6463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Национальная экономика</a:t>
                      </a:r>
                      <a:endParaRPr lang="ru-RU" sz="180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2157,44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2041,51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94.63</a:t>
                      </a:r>
                      <a:endParaRPr lang="ru-RU" b="0" dirty="0"/>
                    </a:p>
                  </a:txBody>
                  <a:tcPr/>
                </a:tc>
              </a:tr>
              <a:tr h="46901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Жилищно-коммунальное</a:t>
                      </a:r>
                      <a:r>
                        <a:rPr lang="ru-RU" sz="18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хозяйство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3858,49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3858,49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100</a:t>
                      </a:r>
                      <a:endParaRPr lang="ru-RU" b="0" dirty="0"/>
                    </a:p>
                  </a:txBody>
                  <a:tcPr/>
                </a:tc>
              </a:tr>
              <a:tr h="46901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Культура</a:t>
                      </a:r>
                      <a:r>
                        <a:rPr lang="ru-RU" sz="18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и кинематография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1120,48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1094,84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97,71</a:t>
                      </a:r>
                      <a:endParaRPr lang="ru-RU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95536" y="188640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СТРУКТУРА И ОБЪЕМ РАСХОДОВ БЮДЖЕТА САЛЬСКОГО СЕЛЬСКОГО ПОСЕЛЕНИЯ ЗА 2022 (ТЫС.РУБ.)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-1"/>
            <a:ext cx="9143998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9063" y="620688"/>
            <a:ext cx="90458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МУНИЦИПАЛЬНЫХ ПРОГРАММ ЗА 2022 ГОД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80405736"/>
              </p:ext>
            </p:extLst>
          </p:nvPr>
        </p:nvGraphicFramePr>
        <p:xfrm>
          <a:off x="251520" y="1916832"/>
          <a:ext cx="8640960" cy="459329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89659"/>
                <a:gridCol w="1290842"/>
                <a:gridCol w="1434268"/>
                <a:gridCol w="1326191"/>
              </a:tblGrid>
              <a:tr h="75685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5271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ПРОГРАММАМ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8377,68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8232,39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98.27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47892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«Благоустройство территории Сальского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 на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2017-2024годы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2515,89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2399,94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95,39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2593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«Обеспечение пожарной безопасности на территории Сальского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 на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2017-2024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годы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950,30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950,30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576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«Развитие и сохранение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культуры на территории 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Сальского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 на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2017-2024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годы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1120,48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1094,84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97.71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17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«Формирование современной городской среды 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Сальского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сельского поселения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2020-2027 годы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3430,05</a:t>
                      </a:r>
                      <a:endParaRPr lang="ru-RU" sz="12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3430,05</a:t>
                      </a:r>
                      <a:endParaRPr lang="ru-RU" sz="12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 fontAlgn="t"/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  <a:p>
                      <a:pPr algn="ctr"/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1741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«Управление муниципальным имуществом Сальского сельского поселения на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2018-2024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годы»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360,96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357,261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98,97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7189" y="764704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МУНИЦИПАЛЬНОЙ ПРОГРАММЫ  «Развитие  и сохранение культуры на территории Сальского сельского поселения на </a:t>
            </a:r>
            <a:r>
              <a:rPr lang="ru-RU" sz="2800" b="1" dirty="0" smtClean="0">
                <a:solidFill>
                  <a:srgbClr val="002060"/>
                </a:solidFill>
              </a:rPr>
              <a:t>2017-2024 </a:t>
            </a:r>
            <a:r>
              <a:rPr lang="ru-RU" sz="2800" b="1" dirty="0" smtClean="0">
                <a:solidFill>
                  <a:srgbClr val="002060"/>
                </a:solidFill>
              </a:rPr>
              <a:t>годы»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60210901"/>
              </p:ext>
            </p:extLst>
          </p:nvPr>
        </p:nvGraphicFramePr>
        <p:xfrm>
          <a:off x="251520" y="3140968"/>
          <a:ext cx="8640960" cy="278291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89659"/>
                <a:gridCol w="1290842"/>
                <a:gridCol w="1434268"/>
                <a:gridCol w="1326191"/>
              </a:tblGrid>
              <a:tr h="76590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1120,48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1094,84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97,71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46264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«Развитие культурно-досуговой деятельности</a:t>
                      </a:r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endParaRPr lang="ru-RU" sz="1600" b="1" i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«Развитие материально-</a:t>
                      </a:r>
                      <a:r>
                        <a:rPr lang="ru-RU" sz="1600" b="1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технической базы учреждений культуры»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1068,78</a:t>
                      </a:r>
                    </a:p>
                    <a:p>
                      <a:pPr algn="ctr" fontAlgn="t"/>
                      <a:endParaRPr lang="ru-RU" sz="14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4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4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4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4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51,70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1043,14</a:t>
                      </a:r>
                    </a:p>
                    <a:p>
                      <a:pPr algn="r" fontAlgn="t"/>
                      <a:endParaRPr lang="ru-RU" sz="14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4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4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4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4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51,70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97,60</a:t>
                      </a:r>
                    </a:p>
                    <a:p>
                      <a:pPr algn="ctr"/>
                      <a:endParaRPr lang="ru-RU" sz="1400" b="0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3816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559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3622" y="836712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МУНИЦИПАЛЬНОЙ ПРОГРАММЫ  «Обеспечение пожарной безопасности на территории Сальского сельского поселения на </a:t>
            </a:r>
            <a:r>
              <a:rPr lang="ru-RU" sz="2800" b="1" dirty="0" smtClean="0">
                <a:solidFill>
                  <a:srgbClr val="002060"/>
                </a:solidFill>
              </a:rPr>
              <a:t>2017-2024 </a:t>
            </a:r>
            <a:r>
              <a:rPr lang="ru-RU" sz="2800" b="1" dirty="0" smtClean="0">
                <a:solidFill>
                  <a:srgbClr val="002060"/>
                </a:solidFill>
              </a:rPr>
              <a:t>годы»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26636318"/>
              </p:ext>
            </p:extLst>
          </p:nvPr>
        </p:nvGraphicFramePr>
        <p:xfrm>
          <a:off x="127762" y="2780928"/>
          <a:ext cx="8856984" cy="326109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120680"/>
                <a:gridCol w="979547"/>
                <a:gridCol w="1036677"/>
                <a:gridCol w="720080"/>
              </a:tblGrid>
              <a:tr h="102694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275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950,30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950,30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92215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«Проведение мероприятий по повышению уровня пожарной безопасности в населенных пунктах,</a:t>
                      </a:r>
                      <a:r>
                        <a:rPr lang="ru-RU" sz="1600" b="1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обучение населения мерам пожарной безопасности</a:t>
                      </a:r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950,30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950,30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92215">
                <a:tc>
                  <a:txBody>
                    <a:bodyPr/>
                    <a:lstStyle/>
                    <a:p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endParaRPr lang="ru-RU" sz="1400" b="0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6657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3666</TotalTime>
  <Words>681</Words>
  <Application>Microsoft Office PowerPoint</Application>
  <PresentationFormat>Экран (4:3)</PresentationFormat>
  <Paragraphs>283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Галина</dc:creator>
  <cp:lastModifiedBy>Пользователь</cp:lastModifiedBy>
  <cp:revision>92</cp:revision>
  <dcterms:created xsi:type="dcterms:W3CDTF">2018-03-07T10:41:26Z</dcterms:created>
  <dcterms:modified xsi:type="dcterms:W3CDTF">2023-02-27T03:55:42Z</dcterms:modified>
</cp:coreProperties>
</file>