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7" r:id="rId3"/>
    <p:sldId id="259" r:id="rId4"/>
    <p:sldId id="263" r:id="rId5"/>
    <p:sldId id="275" r:id="rId6"/>
    <p:sldId id="264" r:id="rId7"/>
    <p:sldId id="276" r:id="rId8"/>
    <p:sldId id="258" r:id="rId9"/>
    <p:sldId id="266" r:id="rId10"/>
    <p:sldId id="265" r:id="rId11"/>
    <p:sldId id="261" r:id="rId12"/>
    <p:sldId id="267" r:id="rId13"/>
    <p:sldId id="268" r:id="rId14"/>
    <p:sldId id="269" r:id="rId15"/>
    <p:sldId id="277" r:id="rId16"/>
    <p:sldId id="270" r:id="rId17"/>
    <p:sldId id="260" r:id="rId18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4411B"/>
    <a:srgbClr val="4F540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14" y="-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6"/>
  <c:chart>
    <c:title>
      <c:tx>
        <c:rich>
          <a:bodyPr/>
          <a:lstStyle/>
          <a:p>
            <a:pPr>
              <a:defRPr/>
            </a:pPr>
            <a:r>
              <a:rPr lang="ru-RU"/>
              <a:t>Доходы всего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0655523628930193"/>
          <c:y val="0.11916939476658156"/>
          <c:w val="0.89344476371069814"/>
          <c:h val="0.4581277139332238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1.9524199652828554E-2"/>
                  <c:y val="-4.7118959620096497E-2"/>
                </c:manualLayout>
              </c:layout>
              <c:showVal val="1"/>
            </c:dLbl>
            <c:dLbl>
              <c:idx val="1"/>
              <c:layout>
                <c:manualLayout>
                  <c:x val="2.6057513874633821E-2"/>
                  <c:y val="-4.6474199967477786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3.0627375430299149E-2"/>
                </c:manualLayout>
              </c:layout>
              <c:showVal val="1"/>
            </c:dLbl>
            <c:dLbl>
              <c:idx val="3"/>
              <c:layout>
                <c:manualLayout>
                  <c:x val="3.044102088158156E-3"/>
                  <c:y val="-3.5002714777484734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Факт 2020 г</c:v>
                </c:pt>
                <c:pt idx="1">
                  <c:v>Первоначальный план 2021 г</c:v>
                </c:pt>
                <c:pt idx="2">
                  <c:v>Уточненный план 2021 г</c:v>
                </c:pt>
                <c:pt idx="3">
                  <c:v>Факт 2021 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11804</c:v>
                </c:pt>
                <c:pt idx="1">
                  <c:v>8415.2999999999993</c:v>
                </c:pt>
                <c:pt idx="2">
                  <c:v>9976.6</c:v>
                </c:pt>
                <c:pt idx="3">
                  <c:v>10008.299999999999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125245696"/>
        <c:axId val="125251584"/>
        <c:axId val="0"/>
      </c:bar3DChart>
      <c:catAx>
        <c:axId val="125245696"/>
        <c:scaling>
          <c:orientation val="minMax"/>
        </c:scaling>
        <c:axPos val="b"/>
        <c:majorTickMark val="none"/>
        <c:tickLblPos val="nextTo"/>
        <c:crossAx val="125251584"/>
        <c:crosses val="autoZero"/>
        <c:auto val="1"/>
        <c:lblAlgn val="ctr"/>
        <c:lblOffset val="100"/>
      </c:catAx>
      <c:valAx>
        <c:axId val="125251584"/>
        <c:scaling>
          <c:orientation val="minMax"/>
        </c:scaling>
        <c:delete val="1"/>
        <c:axPos val="l"/>
        <c:numFmt formatCode="General" sourceLinked="1"/>
        <c:tickLblPos val="none"/>
        <c:crossAx val="1252456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44941664017703E-2"/>
          <c:y val="0.37852059647693481"/>
          <c:w val="0.86449834587174268"/>
          <c:h val="0.534585354713673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1301.5</c:v>
                </c:pt>
                <c:pt idx="1">
                  <c:v>1094.5</c:v>
                </c:pt>
                <c:pt idx="2">
                  <c:v>7612.3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6.258296395059991E-2"/>
          <c:y val="4.5485378167857825E-2"/>
          <c:w val="0.82451003833712522"/>
          <c:h val="0.2593703212870534"/>
        </c:manualLayout>
      </c:layout>
      <c:txPr>
        <a:bodyPr/>
        <a:lstStyle/>
        <a:p>
          <a:pPr>
            <a:defRPr b="1">
              <a:solidFill>
                <a:schemeClr val="accent6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0"/>
          <c:y val="1.5882163886552288E-2"/>
          <c:w val="0.96088347262686091"/>
          <c:h val="0.80611038808739055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9.3438736507909376E-2"/>
                  <c:y val="-0.1027103139333724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1094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9.6662470195619285E-2"/>
                  <c:y val="-0.1087292384179535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1114,5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2020 г.</c:v>
                </c:pt>
                <c:pt idx="1">
                  <c:v>2021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1445.4</c:v>
                </c:pt>
                <c:pt idx="1">
                  <c:v>1281.5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-4.2396464495397947E-2"/>
                  <c:y val="0.128913999634961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1445,4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5.5963466666096931E-2"/>
                  <c:y val="0.128913999634961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1281,5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2020 г.</c:v>
                </c:pt>
                <c:pt idx="1">
                  <c:v>2021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1094</c:v>
                </c:pt>
                <c:pt idx="1">
                  <c:v>1114.5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2.3742020117422848E-2"/>
                  <c:y val="-4.185034054596569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9264,6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2046161537606943E-2"/>
                  <c:y val="-4.483965058496326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7612,3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2020 г.</c:v>
                </c:pt>
                <c:pt idx="1">
                  <c:v>2021 г.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9264.6</c:v>
                </c:pt>
                <c:pt idx="1">
                  <c:v>7612.3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194498560"/>
        <c:axId val="194500096"/>
        <c:axId val="194482624"/>
      </c:bar3DChart>
      <c:catAx>
        <c:axId val="194498560"/>
        <c:scaling>
          <c:orientation val="minMax"/>
        </c:scaling>
        <c:axPos val="b"/>
        <c:majorTickMark val="none"/>
        <c:tickLblPos val="nextTo"/>
        <c:crossAx val="194500096"/>
        <c:crosses val="autoZero"/>
        <c:auto val="1"/>
        <c:lblAlgn val="ctr"/>
        <c:lblOffset val="100"/>
      </c:catAx>
      <c:valAx>
        <c:axId val="194500096"/>
        <c:scaling>
          <c:orientation val="minMax"/>
        </c:scaling>
        <c:delete val="1"/>
        <c:axPos val="l"/>
        <c:numFmt formatCode="General" sourceLinked="1"/>
        <c:tickLblPos val="none"/>
        <c:crossAx val="194498560"/>
        <c:crosses val="autoZero"/>
        <c:crossBetween val="between"/>
      </c:valAx>
      <c:serAx>
        <c:axId val="194482624"/>
        <c:scaling>
          <c:orientation val="minMax"/>
        </c:scaling>
        <c:axPos val="b"/>
        <c:tickLblPos val="nextTo"/>
        <c:crossAx val="194500096"/>
        <c:crosses val="autoZero"/>
      </c:ser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2.2646410584449259E-2"/>
          <c:y val="0.13906080116339278"/>
          <c:w val="0.96088347262686091"/>
          <c:h val="0.72212501186586164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6.1532408733382324E-3"/>
                  <c:y val="-0.35241996172333051"/>
                </c:manualLayout>
              </c:layout>
              <c:showVal val="1"/>
            </c:dLbl>
            <c:dLbl>
              <c:idx val="1"/>
              <c:layout>
                <c:manualLayout>
                  <c:x val="2.0956116216775279E-2"/>
                  <c:y val="-0.37705352800196507"/>
                </c:manualLayout>
              </c:layout>
              <c:showVal val="1"/>
            </c:dLbl>
            <c:dLbl>
              <c:idx val="2"/>
              <c:layout>
                <c:manualLayout>
                  <c:x val="4.3234056570312138E-2"/>
                  <c:y val="-0.32003573948537878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Фактическое исполнение 2020 г</c:v>
                </c:pt>
                <c:pt idx="1">
                  <c:v>Уточненный план 2021 г</c:v>
                </c:pt>
                <c:pt idx="2">
                  <c:v>Фактическое исполнение 2021 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11022.1</c:v>
                </c:pt>
                <c:pt idx="1">
                  <c:v>9822.6</c:v>
                </c:pt>
                <c:pt idx="2">
                  <c:v>9822.6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delete val="1"/>
          </c:dLbls>
          <c:cat>
            <c:strRef>
              <c:f>Лист1!$A$2:$A$4</c:f>
              <c:strCache>
                <c:ptCount val="3"/>
                <c:pt idx="0">
                  <c:v>Фактическое исполнение 2020 г</c:v>
                </c:pt>
                <c:pt idx="1">
                  <c:v>Уточненный план 2021 г</c:v>
                </c:pt>
                <c:pt idx="2">
                  <c:v>Фактическое исполнение 2021 г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2.4</c:v>
                </c:pt>
                <c:pt idx="2">
                  <c:v>2.4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194928640"/>
        <c:axId val="194930176"/>
        <c:axId val="0"/>
      </c:bar3DChart>
      <c:catAx>
        <c:axId val="194928640"/>
        <c:scaling>
          <c:orientation val="minMax"/>
        </c:scaling>
        <c:axPos val="b"/>
        <c:majorTickMark val="none"/>
        <c:tickLblPos val="nextTo"/>
        <c:crossAx val="194930176"/>
        <c:crosses val="autoZero"/>
        <c:auto val="1"/>
        <c:lblAlgn val="ctr"/>
        <c:lblOffset val="100"/>
      </c:catAx>
      <c:valAx>
        <c:axId val="194930176"/>
        <c:scaling>
          <c:orientation val="minMax"/>
        </c:scaling>
        <c:delete val="1"/>
        <c:axPos val="l"/>
        <c:numFmt formatCode="General" sourceLinked="1"/>
        <c:tickLblPos val="none"/>
        <c:crossAx val="19492864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00"/>
            </a:pPr>
            <a:r>
              <a:rPr lang="ru-RU" sz="1600" b="1" dirty="0" smtClean="0">
                <a:solidFill>
                  <a:srgbClr val="00B050"/>
                </a:solidFill>
                <a:effectLst/>
              </a:rPr>
              <a:t>Структура исполнения расходов бюджета в </a:t>
            </a:r>
            <a:r>
              <a:rPr lang="ru-RU" sz="1600" b="1" dirty="0" smtClean="0">
                <a:solidFill>
                  <a:srgbClr val="00B050"/>
                </a:solidFill>
                <a:effectLst/>
              </a:rPr>
              <a:t>2021 </a:t>
            </a:r>
            <a:r>
              <a:rPr lang="ru-RU" sz="1600" b="1" dirty="0" smtClean="0">
                <a:solidFill>
                  <a:srgbClr val="00B050"/>
                </a:solidFill>
                <a:effectLst/>
              </a:rPr>
              <a:t>году</a:t>
            </a:r>
            <a:endParaRPr lang="ru-RU" sz="1600" dirty="0">
              <a:solidFill>
                <a:srgbClr val="00B050"/>
              </a:solidFill>
              <a:effectLst/>
            </a:endParaRPr>
          </a:p>
        </c:rich>
      </c:tx>
      <c:layout>
        <c:manualLayout>
          <c:xMode val="edge"/>
          <c:yMode val="edge"/>
          <c:x val="0.184291912891513"/>
          <c:y val="2.3515905640114073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0"/>
            <c:explosion val="0"/>
          </c:dPt>
          <c:dPt>
            <c:idx val="1"/>
            <c:explosion val="18"/>
          </c:dPt>
          <c:dLbls>
            <c:dLbl>
              <c:idx val="0"/>
              <c:layout>
                <c:manualLayout>
                  <c:x val="-0.18363978702066142"/>
                  <c:y val="-1.441052004322752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37,9%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14866264859460065"/>
                  <c:y val="-1.332171800730850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62,1%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Расходы в рамках муниципальных программ</c:v>
                </c:pt>
                <c:pt idx="1">
                  <c:v>Непрограммные направления  деятельности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37.9</c:v>
                </c:pt>
                <c:pt idx="1">
                  <c:v>62.1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00"/>
            </a:pPr>
            <a:r>
              <a:rPr lang="ru-RU" sz="1600" b="1" dirty="0" smtClean="0">
                <a:solidFill>
                  <a:srgbClr val="00B050"/>
                </a:solidFill>
                <a:effectLst/>
              </a:rPr>
              <a:t>Структура исполнения расходов бюджета в </a:t>
            </a:r>
            <a:r>
              <a:rPr lang="ru-RU" sz="1600" b="1" dirty="0" smtClean="0">
                <a:solidFill>
                  <a:srgbClr val="00B050"/>
                </a:solidFill>
                <a:effectLst/>
              </a:rPr>
              <a:t>2020 </a:t>
            </a:r>
            <a:r>
              <a:rPr lang="ru-RU" sz="1600" b="1" dirty="0" smtClean="0">
                <a:solidFill>
                  <a:srgbClr val="00B050"/>
                </a:solidFill>
                <a:effectLst/>
              </a:rPr>
              <a:t>году</a:t>
            </a:r>
            <a:endParaRPr lang="ru-RU" sz="1600" dirty="0">
              <a:solidFill>
                <a:srgbClr val="00B050"/>
              </a:solidFill>
              <a:effectLst/>
            </a:endParaRPr>
          </a:p>
        </c:rich>
      </c:tx>
      <c:layout>
        <c:manualLayout>
          <c:xMode val="edge"/>
          <c:yMode val="edge"/>
          <c:x val="0.184291912891513"/>
          <c:y val="2.3515905640114073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0"/>
            <c:explosion val="0"/>
          </c:dPt>
          <c:dPt>
            <c:idx val="1"/>
            <c:explosion val="18"/>
          </c:dPt>
          <c:dLbls>
            <c:dLbl>
              <c:idx val="0"/>
              <c:layout>
                <c:manualLayout>
                  <c:x val="-0.18363978702066142"/>
                  <c:y val="-1.441052004322752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46,1%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11251551491982051"/>
                  <c:y val="2.205237429759266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53</a:t>
                    </a:r>
                    <a:r>
                      <a:rPr lang="en-US" dirty="0" smtClean="0"/>
                      <a:t>,9</a:t>
                    </a:r>
                    <a:r>
                      <a:rPr lang="ru-RU" dirty="0" smtClean="0"/>
                      <a:t>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Расходы в рамках муниципальных программ</c:v>
                </c:pt>
                <c:pt idx="1">
                  <c:v>Непрограммные направления  деятельности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46.1</c:v>
                </c:pt>
                <c:pt idx="1">
                  <c:v>53.9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в рамках муниципальных программ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Исполнено в 2020 г.</c:v>
                </c:pt>
                <c:pt idx="1">
                  <c:v>Исполнено в 2021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5076</c:v>
                </c:pt>
                <c:pt idx="1">
                  <c:v>3723.8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направления деятельности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Исполнено в 2020 г.</c:v>
                </c:pt>
                <c:pt idx="1">
                  <c:v>Исполнено в 2021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5946</c:v>
                </c:pt>
                <c:pt idx="1">
                  <c:v>6098.8</c:v>
                </c:pt>
              </c:numCache>
            </c:numRef>
          </c:val>
        </c:ser>
        <c:gapWidth val="100"/>
        <c:shape val="cylinder"/>
        <c:axId val="195851776"/>
        <c:axId val="195853312"/>
        <c:axId val="0"/>
      </c:bar3DChart>
      <c:catAx>
        <c:axId val="195851776"/>
        <c:scaling>
          <c:orientation val="minMax"/>
        </c:scaling>
        <c:axPos val="b"/>
        <c:numFmt formatCode="General" sourceLinked="1"/>
        <c:tickLblPos val="nextTo"/>
        <c:crossAx val="195853312"/>
        <c:crosses val="autoZero"/>
        <c:auto val="1"/>
        <c:lblAlgn val="ctr"/>
        <c:lblOffset val="100"/>
      </c:catAx>
      <c:valAx>
        <c:axId val="195853312"/>
        <c:scaling>
          <c:orientation val="minMax"/>
        </c:scaling>
        <c:axPos val="l"/>
        <c:majorGridlines/>
        <c:numFmt formatCode="0%" sourceLinked="1"/>
        <c:tickLblPos val="nextTo"/>
        <c:crossAx val="19585177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0.43951</cdr:x>
      <cdr:y>0.13731</cdr:y>
    </cdr:from>
    <cdr:to>
      <cdr:x>0.60293</cdr:x>
      <cdr:y>0.31893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11224" y="561245"/>
          <a:ext cx="1008112" cy="7423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400" b="1" dirty="0">
            <a:solidFill>
              <a:schemeClr val="accent6">
                <a:lumMod val="75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B5CE5-ABE1-409B-B91A-D7C6E168D472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99D98-1B12-4EF6-9843-A7AD1AFEFC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1627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99D98-1B12-4EF6-9843-A7AD1AFEFCD6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Бюджет для граждан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501008"/>
            <a:ext cx="8424936" cy="230425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Отчет об исполнении  бюджета </a:t>
            </a:r>
          </a:p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Малиновского сельского поселения </a:t>
            </a:r>
            <a:r>
              <a:rPr lang="ru-RU" sz="2800" b="1" i="1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Дальнереченского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 муниципального района </a:t>
            </a:r>
          </a:p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за 2021 год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22" name="AutoShape 2" descr="https://lucidgypsy.files.wordpress.com/2013/12/sky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188640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СРАВНИТЕЛЬНЫЙ АНАЛИЗ РАСХОДОВ БЮДЖЕТА </a:t>
            </a:r>
            <a:r>
              <a:rPr lang="ru-RU" b="1" spc="-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МАЛИНОВСКОГО СЕЛЬСКОГО ПОСЕЛЕНИЯ ЗА </a:t>
            </a:r>
            <a:r>
              <a:rPr lang="ru-RU" b="1" spc="-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2020, 2021  </a:t>
            </a:r>
            <a:r>
              <a:rPr lang="ru-RU" b="1" spc="-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ГОДЫ (тыс. руб.)</a:t>
            </a:r>
            <a:endParaRPr lang="ru-RU" b="1" spc="-1" dirty="0">
              <a:solidFill>
                <a:schemeClr val="accent2">
                  <a:lumMod val="75000"/>
                </a:schemeClr>
              </a:solidFill>
              <a:latin typeface="Arial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770967995"/>
              </p:ext>
            </p:extLst>
          </p:nvPr>
        </p:nvGraphicFramePr>
        <p:xfrm>
          <a:off x="827584" y="980728"/>
          <a:ext cx="784887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4869160"/>
            <a:ext cx="8712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-1" dirty="0">
                <a:solidFill>
                  <a:srgbClr val="000000"/>
                </a:solidFill>
                <a:latin typeface="Times New Roman"/>
              </a:rPr>
              <a:t>Расходы бюджета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Малиновского сельского поселения за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2021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год составили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9822,6 тыс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. рублей. По сравнению с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2020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годом расходы бюджета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уменьшились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на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1199,5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тыс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. рублей или на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10,9%.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Увеличение расходов по общегосударственным вопросам на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7,2%; уменьшение расходов по национальной экономике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на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14,8%;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жилищно-коммунальное хозяйство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уменьшение на 40,2%; национальная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оборона 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уменьшение на 2,5%.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По разделу культура по сравнению с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2020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г. в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2021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году расходы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увеличились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на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17%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РАСХОДЫ БЮДЖЕТА ПОСЕЛЕНИЯ В РАМКАХ МУНИЦИПАЛЬНЫХ ПРОГРАММ ЗА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2021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ГОД (РУБ.)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06292869"/>
              </p:ext>
            </p:extLst>
          </p:nvPr>
        </p:nvGraphicFramePr>
        <p:xfrm>
          <a:off x="179512" y="1412776"/>
          <a:ext cx="8640960" cy="46569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/>
                <a:gridCol w="1290842"/>
                <a:gridCol w="1434268"/>
                <a:gridCol w="1326191"/>
              </a:tblGrid>
              <a:tr h="75685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527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ПРОГРАММАМ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3723803,89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3723803,89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Малиновского сельского поселения на 2020 – 2024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305000,0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305000,0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259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«Пожарная безопасность на территории Малиновского сельского поселения на 2020 -2024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275000,0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275000,0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576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и сохранение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культуры на территории Малиновского сельского поселения на 2020-2024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1293123,89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1293123,89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17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«Формирование современной городской среды в Малиновском сельском поселении на 2018 – 2024 годы»</a:t>
                      </a:r>
                    </a:p>
                    <a:p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1850680,0</a:t>
                      </a:r>
                      <a:endParaRPr lang="ru-RU" sz="1400" b="0" i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1850680,0</a:t>
                      </a:r>
                      <a:endParaRPr lang="ru-RU" sz="1400" b="0" i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400" b="0" i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РАСХОДЫ БЮДЖЕТА ПОСЕЛЕНИЯ В РАМКАХ МУНИЦИПАЛЬНОЙ ПРОГРАММЫ  «Развитие  и сохранение культуры на территории Малиновского сельского поселения на 2020-2024 годы» (РУБ.)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43246145"/>
              </p:ext>
            </p:extLst>
          </p:nvPr>
        </p:nvGraphicFramePr>
        <p:xfrm>
          <a:off x="179512" y="1916831"/>
          <a:ext cx="8640960" cy="42494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/>
                <a:gridCol w="1290842"/>
                <a:gridCol w="1434268"/>
                <a:gridCol w="1326191"/>
              </a:tblGrid>
              <a:tr h="64807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57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1293123,89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1293123,89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1455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культурно-досуговой деятельности»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1007584,74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1007584,74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733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материально-технической базы учреждений культуры», в том числе: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285539,15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285539,15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733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-расходы на приобретение муниципальными учреждениями имущества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гирлянды для украшения зала и мест проведения новогодних мероприятий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баннеры, футболки, флажки, кулиса-задник, подставки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под флаги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285539,15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285539,15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3816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РАСХОДЫ БЮДЖЕТА ПОСЕЛЕНИЯ В РАМКАХ МУНИЦИПАЛЬНОЙ ПРОГРАММЫ  «Пожарная безопасность на территории Малиновского сельского поселения на 2020-2024 годы» (РУБ.)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29309554"/>
              </p:ext>
            </p:extLst>
          </p:nvPr>
        </p:nvGraphicFramePr>
        <p:xfrm>
          <a:off x="179512" y="1892384"/>
          <a:ext cx="8856984" cy="4632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/>
                <a:gridCol w="979547"/>
                <a:gridCol w="1036677"/>
                <a:gridCol w="720080"/>
              </a:tblGrid>
              <a:tr h="10269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27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275000,0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275000,0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215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 материального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стимулирования членов добровольной пожарной охраны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15000,00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15000,00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215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 первичных  мер пожарной безопасности», в том числе: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260000,0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260000,0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27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-противопожарная опашка населенных пунктов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150000,0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150000,0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27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-содержание источников противопожарного водоснабжения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80000,0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80000,0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27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-приобретение первичных средств пожаротушения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467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изготовление печатной продукции с основными требованиями норм пожарной безопасности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30000,00</a:t>
                      </a:r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6657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РАСХОДЫ БЮДЖЕТА ПОСЕЛЕНИЯ В РАМКАХ МУНИЦИПАЛЬНОЙ ПРОГРАММЫ  «Благоустройство территории Малиновского сельского поселения на 2020-2024 годы» (РУБ.)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46547249"/>
              </p:ext>
            </p:extLst>
          </p:nvPr>
        </p:nvGraphicFramePr>
        <p:xfrm>
          <a:off x="192571" y="1806951"/>
          <a:ext cx="8856984" cy="4480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/>
                <a:gridCol w="979547"/>
                <a:gridCol w="1036677"/>
                <a:gridCol w="720080"/>
              </a:tblGrid>
              <a:tr h="99625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305000,0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305000,0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8542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«Организация уличного освещения Малиновского сельского поселения», в том числе: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10000,0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10000,0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70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-уличное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освещение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586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-закуп светильников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826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«Прочее благоустройство территории МСП», в том числе: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295000,0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295000,0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-удаление сухостойных деревьев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15000,00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15000,00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-сезонное содержание  общественной территории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130000,0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130000,0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449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скашивание травы в летний период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150000,0</a:t>
                      </a:r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150000,0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4100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РАСХОДЫ БЮДЖЕТА ПОСЕЛЕНИЯ В РАМКАХ МУНИЦИПАЛЬНОЙ ПРОГРАММЫ 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«Формирование современной городской среды в Малиновском сельском поселении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на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2018-2024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годы» (РУБ.)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46547249"/>
              </p:ext>
            </p:extLst>
          </p:nvPr>
        </p:nvGraphicFramePr>
        <p:xfrm>
          <a:off x="192571" y="1806951"/>
          <a:ext cx="8856984" cy="503008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/>
                <a:gridCol w="979547"/>
                <a:gridCol w="1036677"/>
                <a:gridCol w="720080"/>
              </a:tblGrid>
              <a:tr h="99625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1850680,0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1850680,0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0009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«Обустройство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мест массового отдыха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», 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1339137,0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1339137,0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7040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по оплате договоров на выполнение работ, оказание услуг, приобретение основных</a:t>
                      </a:r>
                      <a:r>
                        <a:rPr lang="ru-RU" sz="14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средств и материальных запасов, связанных с проведением мероприятий по обустройству мест массового отдыха</a:t>
                      </a:r>
                      <a:endParaRPr lang="ru-RU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1339137,0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1339137,0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0168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общественных территорий Малиновского сельского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поселения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», 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511543,0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511543,0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3312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-расходы по оплате договоров на выполнение работ, оказание услуг, приобретение основных</a:t>
                      </a:r>
                      <a:r>
                        <a:rPr lang="ru-RU" sz="14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средств и материальных запасов, связанных с проведением мероприятий по благоустройству территорий детских и спортивных площадок</a:t>
                      </a:r>
                      <a:endParaRPr lang="ru-RU" sz="1400" b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499863,0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499863,0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11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проектно сметная документация на устройство детских и спортивных площадок</a:t>
                      </a:r>
                      <a:endParaRPr lang="ru-RU" sz="1400" b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11680,0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11680,0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4100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РАСХОДЫ БЮДЖЕТА </a:t>
            </a:r>
            <a:r>
              <a:rPr lang="ru-RU" sz="1600" b="1" spc="-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МАЛИНОВСКОГО СЕЛЬСКОГО ПОСЕЛЕНИЯ НА </a:t>
            </a:r>
            <a:r>
              <a:rPr lang="ru-RU" sz="1600" b="1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РЕАЛИЗАЦИЮ МУНИЦИПАЛЬНЫХ ПРОГРАММ ЗА </a:t>
            </a:r>
            <a:r>
              <a:rPr lang="ru-RU" sz="1600" b="1" spc="-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2020-2021 </a:t>
            </a:r>
            <a:r>
              <a:rPr lang="ru-RU" sz="1600" b="1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ГОДЫ, ТЫС.РУБЛЕЙ.</a:t>
            </a:r>
            <a:endParaRPr lang="ru-RU" sz="1600" b="1" spc="-1" dirty="0">
              <a:solidFill>
                <a:schemeClr val="accent2">
                  <a:lumMod val="75000"/>
                </a:schemeClr>
              </a:solidFill>
              <a:latin typeface="Arial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4006495258"/>
              </p:ext>
            </p:extLst>
          </p:nvPr>
        </p:nvGraphicFramePr>
        <p:xfrm>
          <a:off x="5292080" y="3717032"/>
          <a:ext cx="366882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1701115956"/>
              </p:ext>
            </p:extLst>
          </p:nvPr>
        </p:nvGraphicFramePr>
        <p:xfrm>
          <a:off x="5148064" y="692696"/>
          <a:ext cx="388843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170344808"/>
              </p:ext>
            </p:extLst>
          </p:nvPr>
        </p:nvGraphicFramePr>
        <p:xfrm>
          <a:off x="251520" y="584775"/>
          <a:ext cx="5184576" cy="6012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25334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4919008"/>
            <a:ext cx="83164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Администрация Малиновского сельского поселения</a:t>
            </a:r>
          </a:p>
          <a:p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Телефон: 8 (42356) 46117</a:t>
            </a:r>
          </a:p>
          <a:p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E-</a:t>
            </a:r>
            <a:r>
              <a:rPr lang="ru-RU" sz="2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mail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: </a:t>
            </a:r>
            <a:r>
              <a:rPr lang="en-U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adm-malinovo@yandex.ru</a:t>
            </a:r>
            <a:endParaRPr lang="ru-RU" sz="20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00496" y="3357562"/>
            <a:ext cx="1141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СПАСИБО</a:t>
            </a:r>
            <a:endParaRPr lang="ru-RU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14744" y="3857628"/>
            <a:ext cx="16884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ЗА ВНИМАНИЕ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 cstate="print">
              <a:lum bright="70000" contrast="-70000"/>
            </a:blip>
            <a:tile tx="0" ty="0" sx="100000" sy="100000" flip="none" algn="tl"/>
          </a:blipFill>
        </p:spPr>
      </p:pic>
      <p:sp>
        <p:nvSpPr>
          <p:cNvPr id="2" name="Прямоугольник 1"/>
          <p:cNvSpPr/>
          <p:nvPr/>
        </p:nvSpPr>
        <p:spPr>
          <a:xfrm>
            <a:off x="755576" y="188640"/>
            <a:ext cx="7488832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altLang="ru-RU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жители Малиновского сельского поселения!</a:t>
            </a:r>
            <a:endParaRPr lang="ru-RU" sz="36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44824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      </a:t>
            </a:r>
            <a:r>
              <a:rPr lang="ru-RU" sz="2800" b="1" i="1" dirty="0" smtClean="0">
                <a:solidFill>
                  <a:srgbClr val="34411B"/>
                </a:solidFill>
              </a:rPr>
              <a:t>Представляем Вашему вниманию Отчет об исполнении  бюджета Малиновского сельского поселения </a:t>
            </a:r>
            <a:r>
              <a:rPr lang="ru-RU" sz="2800" b="1" i="1" dirty="0" err="1" smtClean="0">
                <a:solidFill>
                  <a:srgbClr val="34411B"/>
                </a:solidFill>
              </a:rPr>
              <a:t>Дальнереченского</a:t>
            </a:r>
            <a:r>
              <a:rPr lang="ru-RU" sz="2800" b="1" i="1" dirty="0" smtClean="0">
                <a:solidFill>
                  <a:srgbClr val="34411B"/>
                </a:solidFill>
              </a:rPr>
              <a:t> муниципального  района за 2021 год.</a:t>
            </a:r>
          </a:p>
          <a:p>
            <a:pPr algn="just"/>
            <a:r>
              <a:rPr lang="ru-RU" sz="2800" b="1" i="1" dirty="0" smtClean="0">
                <a:solidFill>
                  <a:srgbClr val="34411B"/>
                </a:solidFill>
              </a:rPr>
              <a:t>        Бюджет для граждан нацелен на получение обратной связи от жителей поселения, которых волнуют проблемы муниципальных финансов. Надеемся, что представление бюджета в понятной для жителей форме повысит уровень общественного участия граждан в бюджетном процессе.</a:t>
            </a:r>
            <a:endParaRPr lang="ru-RU" sz="2800" b="1" i="1" dirty="0">
              <a:solidFill>
                <a:srgbClr val="34411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719065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8" y="332656"/>
            <a:ext cx="8344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ИСПОЛНЕНИЕ БЮДЖЕТА МАЛИНОВСКОГО СЕЛЬСКОГО ПОСЕЛЕНИЯ ЗА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2021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ГОД ПО ДОХОДАМ (ТЫС.РУБ.)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1984973537"/>
              </p:ext>
            </p:extLst>
          </p:nvPr>
        </p:nvGraphicFramePr>
        <p:xfrm>
          <a:off x="179512" y="1052736"/>
          <a:ext cx="489654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="" xmlns:p14="http://schemas.microsoft.com/office/powerpoint/2010/main" val="1896327797"/>
              </p:ext>
            </p:extLst>
          </p:nvPr>
        </p:nvGraphicFramePr>
        <p:xfrm>
          <a:off x="4495530" y="1916832"/>
          <a:ext cx="464847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ИСПОЛНЕНИЕ ОСНОВНЫХ ДОХОДНЫХ ИСТОЧНИКОВ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ЗА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2021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ГОД (ТЫС.РУБ.)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55973367"/>
              </p:ext>
            </p:extLst>
          </p:nvPr>
        </p:nvGraphicFramePr>
        <p:xfrm>
          <a:off x="251520" y="1091564"/>
          <a:ext cx="8712968" cy="5211394"/>
        </p:xfrm>
        <a:graphic>
          <a:graphicData uri="http://schemas.openxmlformats.org/drawingml/2006/table">
            <a:tbl>
              <a:tblPr/>
              <a:tblGrid>
                <a:gridCol w="4799478"/>
                <a:gridCol w="959822"/>
                <a:gridCol w="885991"/>
                <a:gridCol w="1033653"/>
                <a:gridCol w="1034024"/>
              </a:tblGrid>
              <a:tr h="6024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Фактическое исполнение </a:t>
                      </a: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2020г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 план </a:t>
                      </a: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2021г</a:t>
                      </a: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. 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Фактическое исполнение        </a:t>
                      </a: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2021г</a:t>
                      </a: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. 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 к уточненному бюджету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доходы   всего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1445,4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1258,7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1281,5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101,8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  <a:endParaRPr lang="ru-RU" sz="10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141,6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153,6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109,7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Единый сельскохозяйственный налог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71,4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178,7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178,7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465,6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183,0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186,9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102,1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  <a:endParaRPr lang="ru-RU" sz="10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753,0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744,0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748,7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100,6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13,8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13,6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104,6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Неналоговые доходы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1094,0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1105,5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1114,5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100,8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аренды имущества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1034,6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1034,6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1043,0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100,8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 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138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Штрафные санкции, возмещение ущерба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19,4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28,9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29,5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 ПЕРЕЧИСЛЕНИЯ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9264,6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7612,3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7612,3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Дотации от других бюджетов бюджетной системы Российской Федерации</a:t>
                      </a:r>
                      <a:endParaRPr lang="ru-RU" sz="10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4689,4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4732,5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4732,5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177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бюджетам субъектов Российской Федерации и муниципальных образований</a:t>
                      </a:r>
                      <a:endParaRPr lang="ru-RU" sz="10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3029,7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50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бюджетам субъектов Российской Федерации и муниципальных образований</a:t>
                      </a:r>
                      <a:endParaRPr lang="ru-RU" sz="10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342,1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333,6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333,6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Иные межбюджетные трансферты</a:t>
                      </a:r>
                      <a:endParaRPr lang="ru-RU" sz="10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1203,4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2546,2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2546,2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доходов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11804,0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9976,5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10008,3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100,3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51775634"/>
              </p:ext>
            </p:extLst>
          </p:nvPr>
        </p:nvGraphicFramePr>
        <p:xfrm>
          <a:off x="323529" y="1411856"/>
          <a:ext cx="8568951" cy="496072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751101"/>
                <a:gridCol w="1315412"/>
                <a:gridCol w="1364966"/>
                <a:gridCol w="1137472"/>
              </a:tblGrid>
              <a:tr h="990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Уточненный план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Фактическое исполнение </a:t>
                      </a: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2021 </a:t>
                      </a: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г.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исполнение </a:t>
                      </a:r>
                      <a:r>
                        <a:rPr lang="ru-RU" sz="15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 уточненному бюджету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320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2364,2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2396,0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   + </a:t>
                      </a:r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31,8</a:t>
                      </a:r>
                      <a:endParaRPr lang="ru-RU" sz="15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351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Налог на доходы физических </a:t>
                      </a: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лиц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140,0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153,6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+ </a:t>
                      </a: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13,6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98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Единый сельскохозяйственный налог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178,7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178,7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0,0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98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Налог на имущество физических лиц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183,0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186,9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  + </a:t>
                      </a: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3,9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373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Земельный налог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744,0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748,7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  + </a:t>
                      </a: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4,7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98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Государственная пошлина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13,0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13,6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+ </a:t>
                      </a: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632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Арендная плата за земельные участки,  находящиеся в собственности поселения 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976,5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976,5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0,0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495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Арендная плата от сдачи в аренду имущества 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58,1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66,5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+ 8,4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537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Платные услуги и доходы от компенсации затрат государства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42,0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42,0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98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Штрафы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28,9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29,5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+ 0,6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СТРУКТУРА И ОБЪЕМ НАЛОГОВЫХ И НЕНАЛОГОВЫХ ДОХОДОВ БЮДЖЕТА МАЛИНОВСКОГО СЕЛЬСКОГО ПОСЕЛЕНИЯ ЗА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2021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ГОД (ТЫС.РУБ.)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60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396552" y="0"/>
            <a:ext cx="100091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СТРУКТУРА И ОБЪЕМ БЕЗВОЗМЕЗДНЫХ ПОСТУПЛЕНИЙ (ТЫС.РУБ.)  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18111286"/>
              </p:ext>
            </p:extLst>
          </p:nvPr>
        </p:nvGraphicFramePr>
        <p:xfrm>
          <a:off x="395536" y="1124744"/>
          <a:ext cx="8352928" cy="527765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52528"/>
                <a:gridCol w="1008112"/>
                <a:gridCol w="1008112"/>
                <a:gridCol w="1584176"/>
              </a:tblGrid>
              <a:tr h="764195">
                <a:tc>
                  <a:txBody>
                    <a:bodyPr/>
                    <a:lstStyle/>
                    <a:p>
                      <a:pPr algn="l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План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Факт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Исполнение(%)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83877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7612,3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9264,7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98,2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97743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на выравнивание уровня бюджетной обеспеченности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4732,5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4732,5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295809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 на осуществление полномочий по первичному воинскому учету  на территориях,  где отсутствуют военные комиссариаты 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333,6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333,6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69145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 бюджетам сельских поселений из местных бюджетов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69145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субсидии бюджетам</a:t>
                      </a:r>
                      <a:r>
                        <a:rPr lang="ru-RU" sz="18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сельских поселений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97743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межбюджетные трансферты, передаваемые бюджетам поселений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2546,2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2546,2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396552" y="0"/>
            <a:ext cx="10009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endParaRPr lang="ru-RU" spc="-1" dirty="0" smtClean="0">
              <a:solidFill>
                <a:srgbClr val="FFC000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ru-RU" spc="-1" dirty="0" smtClean="0">
                <a:solidFill>
                  <a:schemeClr val="accent2">
                    <a:lumMod val="75000"/>
                  </a:schemeClr>
                </a:solidFill>
              </a:rPr>
              <a:t>СРАВНИТЕЛЬНЫЙ </a:t>
            </a:r>
            <a:r>
              <a:rPr lang="ru-RU" spc="-1" dirty="0">
                <a:solidFill>
                  <a:schemeClr val="accent2">
                    <a:lumMod val="75000"/>
                  </a:schemeClr>
                </a:solidFill>
              </a:rPr>
              <a:t>АНАЛИЗ ПОСТУПЛЕНИЙ ДОХОДОВ БЮДЖЕТА </a:t>
            </a:r>
            <a:endParaRPr lang="ru-RU" spc="-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lnSpc>
                <a:spcPct val="100000"/>
              </a:lnSpc>
            </a:pPr>
            <a:r>
              <a:rPr lang="ru-RU" spc="-1" dirty="0" smtClean="0">
                <a:solidFill>
                  <a:schemeClr val="accent2">
                    <a:lumMod val="75000"/>
                  </a:schemeClr>
                </a:solidFill>
              </a:rPr>
              <a:t>МАЛИНОВСКОГО СЕЛЬСКОГО ПОСЕЛЕНИЯ ЗА </a:t>
            </a:r>
            <a:r>
              <a:rPr lang="ru-RU" spc="-1" dirty="0" smtClean="0">
                <a:solidFill>
                  <a:schemeClr val="accent2">
                    <a:lumMod val="75000"/>
                  </a:schemeClr>
                </a:solidFill>
              </a:rPr>
              <a:t>2020, 2021 </a:t>
            </a:r>
            <a:r>
              <a:rPr lang="ru-RU" spc="-1" dirty="0" smtClean="0">
                <a:solidFill>
                  <a:schemeClr val="accent2">
                    <a:lumMod val="75000"/>
                  </a:schemeClr>
                </a:solidFill>
              </a:rPr>
              <a:t>ГОДЫ</a:t>
            </a:r>
            <a:endParaRPr lang="ru-RU" spc="-1" dirty="0">
              <a:solidFill>
                <a:schemeClr val="accent2">
                  <a:lumMod val="75000"/>
                </a:schemeClr>
              </a:solidFill>
              <a:latin typeface="Arial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2868105521"/>
              </p:ext>
            </p:extLst>
          </p:nvPr>
        </p:nvGraphicFramePr>
        <p:xfrm>
          <a:off x="971600" y="1196752"/>
          <a:ext cx="748883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5536" y="5301208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Бюджет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Малиновского сельского поселения за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2021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год по доходам составил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10008,3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тыс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. рублей. По сравнению с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2020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годом доходы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уменьшились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на  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1795,7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тыс. рублей или на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15,2%. Уменьшение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произошло за счет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снижения 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безвозмездных поступлений на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17,8%.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Снижение по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налоговым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доходам составило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11,3%.</a:t>
            </a:r>
            <a:endParaRPr lang="ru-RU" sz="1600" spc="-1" dirty="0"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529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ОСНОВНЫЕ ХАРАКТЕРИСТИКИ БЮДЖЕТА МАЛИНОВСКОГО СЕЛЬСКОГО ПОСЕЛЕНИЯ ЗА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2021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ГОД (ТЫС.РУБ.)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5071264"/>
              </p:ext>
            </p:extLst>
          </p:nvPr>
        </p:nvGraphicFramePr>
        <p:xfrm>
          <a:off x="251519" y="980730"/>
          <a:ext cx="8640962" cy="50286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7086"/>
                <a:gridCol w="960107"/>
                <a:gridCol w="960107"/>
                <a:gridCol w="1033961"/>
                <a:gridCol w="1033961"/>
                <a:gridCol w="960107"/>
                <a:gridCol w="1107816"/>
                <a:gridCol w="1107817"/>
              </a:tblGrid>
              <a:tr h="115212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</a:t>
                      </a:r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Первоначальный план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</a:t>
                      </a:r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</a:rPr>
                        <a:t>Рост (снижение) 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</a:rPr>
                        <a:t>2021 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</a:rPr>
                        <a:t>г. к 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</a:rPr>
                        <a:t>2020 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</a:rPr>
                        <a:t>г (%)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</a:rPr>
                        <a:t>Изменение первоначального плана %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</a:rPr>
                        <a:t>2021 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</a:rPr>
                        <a:t>(отчет) к 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</a:rPr>
                        <a:t>2021 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</a:rPr>
                        <a:t>(уточненному план) 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4195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– всего,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11804,0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8415,3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9976,6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10008,3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84,8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118,6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100,3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57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налоговые, неналоговые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2539,4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2329,6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2364,3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2396,0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94,4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101,5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102,9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57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безвозмездные поступления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9264,7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6085,8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7612,3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7612,3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82,2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125,1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125,1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57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 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</a:rPr>
                        <a:t>дотация на выравнивание бюджетной обеспеченности 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4689,4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4732,5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4732,5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4732,5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100,9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57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- всего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11022,1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8415,3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9822,6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9822,6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89,1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116,7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116,7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57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Дефицит(-) (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Профицит (+))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+781,9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+154,0               +185,7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49563357"/>
              </p:ext>
            </p:extLst>
          </p:nvPr>
        </p:nvGraphicFramePr>
        <p:xfrm>
          <a:off x="500035" y="1052735"/>
          <a:ext cx="8320436" cy="5544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781"/>
                <a:gridCol w="1440160"/>
                <a:gridCol w="1371112"/>
                <a:gridCol w="1437200"/>
                <a:gridCol w="1656183"/>
              </a:tblGrid>
              <a:tr h="111936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Фактическое исполнение </a:t>
                      </a:r>
                      <a:r>
                        <a:rPr lang="ru-RU" sz="1400" dirty="0" smtClean="0"/>
                        <a:t>2020 </a:t>
                      </a:r>
                      <a:r>
                        <a:rPr lang="ru-RU" sz="1400" dirty="0" smtClean="0"/>
                        <a:t>г.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Уточненный план</a:t>
                      </a:r>
                    </a:p>
                    <a:p>
                      <a:pPr algn="ctr"/>
                      <a:r>
                        <a:rPr lang="ru-RU" sz="1400" dirty="0" smtClean="0"/>
                        <a:t>2021 </a:t>
                      </a:r>
                      <a:r>
                        <a:rPr lang="ru-RU" sz="1400" dirty="0" smtClean="0"/>
                        <a:t>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Фактическое исполнение </a:t>
                      </a:r>
                      <a:r>
                        <a:rPr lang="ru-RU" sz="1400" dirty="0" smtClean="0"/>
                        <a:t>2021 </a:t>
                      </a:r>
                      <a:r>
                        <a:rPr lang="ru-RU" sz="1400" dirty="0" smtClean="0"/>
                        <a:t>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r>
                        <a:rPr lang="ru-RU" sz="1400" baseline="0" dirty="0" smtClean="0"/>
                        <a:t> к уточненному бюджету</a:t>
                      </a:r>
                      <a:endParaRPr lang="ru-RU" sz="1400" dirty="0"/>
                    </a:p>
                  </a:txBody>
                  <a:tcPr/>
                </a:tc>
              </a:tr>
              <a:tr h="49212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РАСХОДЫ - ВСЕГО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11022,1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9822,6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9822,6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ru-RU" b="1" dirty="0"/>
                    </a:p>
                  </a:txBody>
                  <a:tcPr/>
                </a:tc>
              </a:tr>
              <a:tr h="40473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  <a:r>
                        <a:rPr lang="ru-RU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4380,0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4693,3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4693,3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   100,0</a:t>
                      </a:r>
                      <a:endParaRPr lang="ru-RU" b="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оборона</a:t>
                      </a:r>
                      <a:endParaRPr 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342,1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333,6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333,6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    100,0</a:t>
                      </a:r>
                    </a:p>
                  </a:txBody>
                  <a:tcPr/>
                </a:tc>
              </a:tr>
              <a:tr h="786837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275,0</a:t>
                      </a:r>
                      <a:endParaRPr lang="ru-RU" b="0" dirty="0" smtClean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275,0</a:t>
                      </a:r>
                      <a:endParaRPr lang="ru-RU" b="0" dirty="0" smtClean="0"/>
                    </a:p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275,0</a:t>
                      </a:r>
                      <a:endParaRPr lang="ru-RU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    100,0</a:t>
                      </a:r>
                    </a:p>
                    <a:p>
                      <a:pPr algn="ctr"/>
                      <a:endParaRPr lang="ru-RU" b="0" dirty="0"/>
                    </a:p>
                  </a:txBody>
                  <a:tcPr/>
                </a:tc>
              </a:tr>
              <a:tr h="6119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экономика</a:t>
                      </a:r>
                      <a:endParaRPr lang="ru-RU" sz="14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1063,5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906,3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906,3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     100,0</a:t>
                      </a:r>
                      <a:endParaRPr lang="ru-RU" b="0" dirty="0"/>
                    </a:p>
                  </a:txBody>
                  <a:tcPr/>
                </a:tc>
              </a:tr>
              <a:tr h="581773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Жилищно-коммунальное хозяйство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3835,8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2295,6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2295,6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     100,0</a:t>
                      </a:r>
                      <a:endParaRPr lang="ru-RU" b="0" dirty="0"/>
                    </a:p>
                  </a:txBody>
                  <a:tcPr/>
                </a:tc>
              </a:tr>
              <a:tr h="486216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Культура, кинематография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1105,2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1293,1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1293,1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      100,0</a:t>
                      </a:r>
                      <a:endParaRPr lang="ru-RU" b="0" dirty="0"/>
                    </a:p>
                  </a:txBody>
                  <a:tcPr/>
                </a:tc>
              </a:tr>
              <a:tr h="44417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Межбюджетные трансферты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20,4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25,7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25,7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      100,0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88640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РАСХОДЫ БЮДЖЕТА МАЛИНОВСКОГО СЕЛЬСКОГО ПОСЕЛЕНИЯ 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ЗА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2021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год  (ТЫС.РУБ.)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4067</TotalTime>
  <Words>1387</Words>
  <Application>Microsoft Office PowerPoint</Application>
  <PresentationFormat>Экран (4:3)</PresentationFormat>
  <Paragraphs>469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Бюджет для граждан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Галина</dc:creator>
  <cp:lastModifiedBy>Пользователь</cp:lastModifiedBy>
  <cp:revision>117</cp:revision>
  <cp:lastPrinted>2021-03-24T04:57:29Z</cp:lastPrinted>
  <dcterms:created xsi:type="dcterms:W3CDTF">2018-03-07T10:41:26Z</dcterms:created>
  <dcterms:modified xsi:type="dcterms:W3CDTF">2022-02-16T03:34:56Z</dcterms:modified>
</cp:coreProperties>
</file>