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3" r:id="rId6"/>
    <p:sldId id="275" r:id="rId7"/>
    <p:sldId id="264" r:id="rId8"/>
    <p:sldId id="276" r:id="rId9"/>
    <p:sldId id="266" r:id="rId10"/>
    <p:sldId id="265" r:id="rId11"/>
    <p:sldId id="261" r:id="rId12"/>
    <p:sldId id="267" r:id="rId13"/>
    <p:sldId id="268" r:id="rId14"/>
    <p:sldId id="269" r:id="rId15"/>
    <p:sldId id="270" r:id="rId16"/>
    <p:sldId id="260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76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Доходы всего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5552362893019"/>
          <c:y val="0.1191693947665815"/>
          <c:w val="0.89344476371069814"/>
          <c:h val="0.458127713933223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524199652828547E-2"/>
                  <c:y val="-4.7118959620096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57513874633807E-2"/>
                  <c:y val="-4.6474199967477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0627375430299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441020881581552E-3"/>
                  <c:y val="-3.5002714777484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Факт 2019 г</c:v>
                </c:pt>
                <c:pt idx="1">
                  <c:v>Первоначальный план 2020 г</c:v>
                </c:pt>
                <c:pt idx="2">
                  <c:v>Уточненный план 2020 г</c:v>
                </c:pt>
                <c:pt idx="3">
                  <c:v>Факт 2020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11139.8</c:v>
                </c:pt>
                <c:pt idx="1">
                  <c:v>11266.4</c:v>
                </c:pt>
                <c:pt idx="2">
                  <c:v>11906.7</c:v>
                </c:pt>
                <c:pt idx="3">
                  <c:v>11804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24224256"/>
        <c:axId val="124226944"/>
        <c:axId val="0"/>
      </c:bar3DChart>
      <c:catAx>
        <c:axId val="124224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4226944"/>
        <c:crosses val="autoZero"/>
        <c:auto val="1"/>
        <c:lblAlgn val="ctr"/>
        <c:lblOffset val="100"/>
        <c:noMultiLvlLbl val="0"/>
      </c:catAx>
      <c:valAx>
        <c:axId val="124226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4224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9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1445.4</c:v>
                </c:pt>
                <c:pt idx="1">
                  <c:v>1093.9000000000001</c:v>
                </c:pt>
                <c:pt idx="2">
                  <c:v>9264.7000000000007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2582963950599882E-2"/>
          <c:y val="4.5485378167857846E-2"/>
          <c:w val="0.82451003833712522"/>
          <c:h val="0.25937032128705317"/>
        </c:manualLayout>
      </c:layout>
      <c:overlay val="0"/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646410584449238E-2"/>
          <c:y val="1.5882274103582845E-2"/>
          <c:w val="0.96088347262686069"/>
          <c:h val="0.8061103880873907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7.139257497030245E-2"/>
                  <c:y val="-8.06640599255449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1107,0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879169408527262E-2"/>
                  <c:y val="-7.40852240523180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1379</c:v>
                </c:pt>
                <c:pt idx="1">
                  <c:v>1445.4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5.2571615974293454E-2"/>
                  <c:y val="6.27755108189485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1379,0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788181655029785E-2"/>
                  <c:y val="6.277551081894855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1445,4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1107</c:v>
                </c:pt>
                <c:pt idx="1">
                  <c:v>1094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3742020117422852E-2"/>
                  <c:y val="-4.1850340545965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8654,0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046161537606933E-2"/>
                  <c:y val="-4.48396505849632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9264,6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2019 г.</c:v>
                </c:pt>
                <c:pt idx="1">
                  <c:v>2020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8654</c:v>
                </c:pt>
                <c:pt idx="1">
                  <c:v>9264.6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58684672"/>
        <c:axId val="187142912"/>
        <c:axId val="199243520"/>
      </c:bar3DChart>
      <c:catAx>
        <c:axId val="1586846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87142912"/>
        <c:crosses val="autoZero"/>
        <c:auto val="1"/>
        <c:lblAlgn val="ctr"/>
        <c:lblOffset val="100"/>
        <c:noMultiLvlLbl val="0"/>
      </c:catAx>
      <c:valAx>
        <c:axId val="1871429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58684672"/>
        <c:crosses val="autoZero"/>
        <c:crossBetween val="between"/>
      </c:valAx>
      <c:serAx>
        <c:axId val="19924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87142912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646410584449238E-2"/>
          <c:y val="0.13906080116339273"/>
          <c:w val="0.96088347262686069"/>
          <c:h val="0.722125011865861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351179850433368E-3"/>
                  <c:y val="-0.262571452058494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56116216775268E-2"/>
                  <c:y val="-0.377053528001965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234056570312158E-2"/>
                  <c:y val="-0.320035739485378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Фактическое исполнение 2019 г</c:v>
                </c:pt>
                <c:pt idx="1">
                  <c:v>Уточненный план 2020 г</c:v>
                </c:pt>
                <c:pt idx="2">
                  <c:v>Фактическое исполнение 2020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10601</c:v>
                </c:pt>
                <c:pt idx="1">
                  <c:v>11282.7</c:v>
                </c:pt>
                <c:pt idx="2">
                  <c:v>11022.1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Фактическое исполнение 2019 г</c:v>
                </c:pt>
                <c:pt idx="1">
                  <c:v>Уточненный план 2020 г</c:v>
                </c:pt>
                <c:pt idx="2">
                  <c:v>Фактическое исполнение 2020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2">
                  <c:v>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36025088"/>
        <c:axId val="36111872"/>
        <c:axId val="0"/>
      </c:bar3DChart>
      <c:catAx>
        <c:axId val="360250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6111872"/>
        <c:crosses val="autoZero"/>
        <c:auto val="1"/>
        <c:lblAlgn val="ctr"/>
        <c:lblOffset val="100"/>
        <c:noMultiLvlLbl val="0"/>
      </c:catAx>
      <c:valAx>
        <c:axId val="361118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025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2020 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295"/>
          <c:y val="2.351590564011406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explosion val="0"/>
          </c:dPt>
          <c:dPt>
            <c:idx val="1"/>
            <c:bubble3D val="0"/>
            <c:explosion val="18"/>
          </c:dPt>
          <c:dLbls>
            <c:dLbl>
              <c:idx val="0"/>
              <c:layout>
                <c:manualLayout>
                  <c:x val="-0.18363978702066136"/>
                  <c:y val="-1.4410520043227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86626485946006"/>
                  <c:y val="-1.33217180073084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46.1</c:v>
                </c:pt>
                <c:pt idx="1">
                  <c:v>53.9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b="1" dirty="0" smtClean="0">
                <a:solidFill>
                  <a:srgbClr val="00B050"/>
                </a:solidFill>
                <a:effectLst/>
              </a:rPr>
              <a:t>Структура исполнения расходов бюджета в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2019 </a:t>
            </a:r>
            <a:r>
              <a:rPr lang="ru-RU" sz="1600" b="1" dirty="0" smtClean="0">
                <a:solidFill>
                  <a:srgbClr val="00B050"/>
                </a:solidFill>
                <a:effectLst/>
              </a:rPr>
              <a:t>году</a:t>
            </a:r>
            <a:endParaRPr lang="ru-RU" sz="1600" dirty="0">
              <a:solidFill>
                <a:srgbClr val="00B050"/>
              </a:solidFill>
              <a:effectLst/>
            </a:endParaRPr>
          </a:p>
        </c:rich>
      </c:tx>
      <c:layout>
        <c:manualLayout>
          <c:xMode val="edge"/>
          <c:yMode val="edge"/>
          <c:x val="0.18429191289151295"/>
          <c:y val="2.351590564011406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bubble3D val="0"/>
            <c:explosion val="0"/>
          </c:dPt>
          <c:dPt>
            <c:idx val="1"/>
            <c:bubble3D val="0"/>
            <c:explosion val="18"/>
          </c:dPt>
          <c:dLbls>
            <c:dLbl>
              <c:idx val="0"/>
              <c:layout>
                <c:manualLayout>
                  <c:x val="-0.18363978702066136"/>
                  <c:y val="-1.4410520043227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251551491982051"/>
                  <c:y val="2.20523742975926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45,9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в рамках муниципальных программ</c:v>
                </c:pt>
                <c:pt idx="1">
                  <c:v>Непрограммные направления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54.1</c:v>
                </c:pt>
                <c:pt idx="1">
                  <c:v>45.9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Исполнено в 2019 г.</c:v>
                </c:pt>
                <c:pt idx="1">
                  <c:v>Исполнено в 2020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5737.3</c:v>
                </c:pt>
                <c:pt idx="1">
                  <c:v>5076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деятельности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Исполнено в 2019 г.</c:v>
                </c:pt>
                <c:pt idx="1">
                  <c:v>Исполнено в 2020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4863.7</c:v>
                </c:pt>
                <c:pt idx="1">
                  <c:v>5946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03753728"/>
        <c:axId val="198474368"/>
        <c:axId val="0"/>
      </c:bar3DChart>
      <c:catAx>
        <c:axId val="20375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8474368"/>
        <c:auto val="1"/>
        <c:lblAlgn val="ctr"/>
        <c:lblOffset val="100"/>
        <c:noMultiLvlLbl val="0"/>
      </c:catAx>
      <c:valAx>
        <c:axId val="198474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3753728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0.43951</cdr:x>
      <cdr:y>0.13731</cdr:y>
    </cdr:from>
    <cdr:to>
      <cdr:x>0.60293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11224" y="561245"/>
          <a:ext cx="1008112" cy="742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Малиновского сельского поселения 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Дальнереченского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муниципального района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 2020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FFC000"/>
                </a:solidFill>
                <a:latin typeface="Times New Roman"/>
              </a:rPr>
              <a:t>СРАВНИТЕЛЬНЫЙ АНАЛИЗ РАСХОДОВ БЮДЖЕТА </a:t>
            </a:r>
            <a:r>
              <a:rPr lang="ru-RU" b="1" spc="-1" dirty="0" smtClean="0">
                <a:solidFill>
                  <a:srgbClr val="FFC000"/>
                </a:solidFill>
                <a:latin typeface="Times New Roman"/>
              </a:rPr>
              <a:t>МАЛИНОВСКОГО СЕЛЬСКОГО ПОСЕЛЕНИЯ ЗА 2019, 2020  ГОДЫ (тыс. руб.)</a:t>
            </a:r>
            <a:endParaRPr lang="ru-RU" b="1" spc="-1" dirty="0">
              <a:solidFill>
                <a:srgbClr val="FFC000"/>
              </a:solidFill>
              <a:latin typeface="Arial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70967995"/>
              </p:ext>
            </p:extLst>
          </p:nvPr>
        </p:nvGraphicFramePr>
        <p:xfrm>
          <a:off x="827584" y="980728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085184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pc="-1" dirty="0">
                <a:solidFill>
                  <a:srgbClr val="000000"/>
                </a:solidFill>
                <a:latin typeface="Times New Roman"/>
              </a:rPr>
              <a:t>Расходы бюджета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2020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 составили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11022,1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тыс. рублей. По сравнению с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2019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годом расходы бюджета увеличились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421,1 тыс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. рублей или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3,97%.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Увеличение расходов по общегосударственным вопросам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22,72%;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национальная экономика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16,23%;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жилищно-коммунальное хозяйство 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53,36%; национальная безопасность </a:t>
            </a:r>
            <a:r>
              <a:rPr lang="ru-RU" spc="-1" dirty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pc="-1" dirty="0" smtClean="0">
                <a:solidFill>
                  <a:srgbClr val="000000"/>
                </a:solidFill>
                <a:latin typeface="Times New Roman"/>
              </a:rPr>
              <a:t>99,28%;  национальная оборона  на 23,06%. По разделу культура по сравнению с 2019 г. в 2020 году расходы уменьшились на 265%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МУНИЦИПАЛЬНЫХ ПРОГРАММ ЗА 2020 ГОД 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292869"/>
              </p:ext>
            </p:extLst>
          </p:nvPr>
        </p:nvGraphicFramePr>
        <p:xfrm>
          <a:off x="179512" y="1412776"/>
          <a:ext cx="8640960" cy="46569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5113699,77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5076044,56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99,3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Малиновского сельского поселения на 2020 – 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279969,09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279969,09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 на территории Малиновского сельского поселения на 2020 -2024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Малиновского сельского поселения на 2020-2024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1105210,0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1105210,0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 Малиновском сельском поселении на 2018 – 2024 годы»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3453520,68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3415865,47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98,9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МУНИЦИПАЛЬНОЙ ПРОГРАММЫ  «Развитие  и сохранение культуры на территории Малиновского сельского поселения на 2020-2024 годы» 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46145"/>
              </p:ext>
            </p:extLst>
          </p:nvPr>
        </p:nvGraphicFramePr>
        <p:xfrm>
          <a:off x="179512" y="1916831"/>
          <a:ext cx="8640960" cy="40969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1105210,0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1105210,0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946587,0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946587,0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культуры», в том числе: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158623,0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158623,0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-расходы на приобретение муниципальными учреждениями имущества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гирлянды для украшения зала и мест проведения новогодних мероприятий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баннеры, футболки, флажки, кулиса-задник, подставки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 флаги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158623,0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158623,0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МУНИЦИПАЛЬНОЙ ПРОГРАММЫ  «Пожарная безопасность на территории Малиновского сельского поселения на 2020-2024 годы» 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309554"/>
              </p:ext>
            </p:extLst>
          </p:nvPr>
        </p:nvGraphicFramePr>
        <p:xfrm>
          <a:off x="179512" y="1892384"/>
          <a:ext cx="8856984" cy="463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275000,0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материального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стимулирования членов добровольной пожарной охраны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первичных  мер пожарной безопасности»,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265000,0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265000,0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-противопожарная опашка населенных пунктов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120000,0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-содержание источников противопожарного водоснабжения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35284,80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35284,80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-приобретение первичных средств пожаротушения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99715,20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99715,20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467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изготовление печатной продукции с основными требованиями норм пожарной безопасности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10000,00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10000,00</a:t>
                      </a: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МУНИЦИПАЛЬНОЙ ПРОГРАММЫ  «Благоустройство территории Малиновского сельского поселения на 2020-2024 годы» (РУБ.)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47249"/>
              </p:ext>
            </p:extLst>
          </p:nvPr>
        </p:nvGraphicFramePr>
        <p:xfrm>
          <a:off x="192571" y="1806951"/>
          <a:ext cx="8856984" cy="49644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279969,09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279969,09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Малиновского сельского поселения»,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50000,0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-уличное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освещение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58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-закуп светильников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«Прочее благоустройство территории МСП», в том числе: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229969,09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229969,09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-удаление сухостойных деревьев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10000,00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-сезонное содержание  общественной территории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78969,09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78969,09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44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скашивание травы в летний период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</a:tr>
              <a:tr h="48389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приобретение и установка указателей улиц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21000,0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>
                <a:solidFill>
                  <a:srgbClr val="FFC000"/>
                </a:solidFill>
                <a:latin typeface="Times New Roman"/>
              </a:rPr>
              <a:t>РАСХОДЫ БЮДЖЕТА </a:t>
            </a:r>
            <a:r>
              <a:rPr lang="ru-RU" sz="1600" b="1" spc="-1" dirty="0" smtClean="0">
                <a:solidFill>
                  <a:srgbClr val="FFC000"/>
                </a:solidFill>
                <a:latin typeface="Times New Roman"/>
              </a:rPr>
              <a:t>МАЛИНОВСКОГО СЕЛЬСКОГО ПОСЕЛЕНИЯ НА </a:t>
            </a:r>
            <a:r>
              <a:rPr lang="ru-RU" sz="1600" b="1" spc="-1" dirty="0">
                <a:solidFill>
                  <a:srgbClr val="FFC000"/>
                </a:solidFill>
                <a:latin typeface="Times New Roman"/>
              </a:rPr>
              <a:t>РЕАЛИЗАЦИЮ МУНИЦИПАЛЬНЫХ ПРОГРАММ ЗА </a:t>
            </a:r>
            <a:r>
              <a:rPr lang="ru-RU" sz="1600" b="1" spc="-1" dirty="0" smtClean="0">
                <a:solidFill>
                  <a:srgbClr val="FFC000"/>
                </a:solidFill>
                <a:latin typeface="Times New Roman"/>
              </a:rPr>
              <a:t>2019-2020 </a:t>
            </a:r>
            <a:r>
              <a:rPr lang="ru-RU" sz="1600" b="1" spc="-1" dirty="0">
                <a:solidFill>
                  <a:srgbClr val="FFC000"/>
                </a:solidFill>
                <a:latin typeface="Times New Roman"/>
              </a:rPr>
              <a:t>ГОДЫ, ТЫС.РУБЛЕЙ.</a:t>
            </a:r>
            <a:endParaRPr lang="ru-RU" sz="1600" b="1" spc="-1" dirty="0">
              <a:solidFill>
                <a:srgbClr val="FFC000"/>
              </a:solidFill>
              <a:latin typeface="Arial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06495258"/>
              </p:ext>
            </p:extLst>
          </p:nvPr>
        </p:nvGraphicFramePr>
        <p:xfrm>
          <a:off x="5292080" y="3717032"/>
          <a:ext cx="366882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01115956"/>
              </p:ext>
            </p:extLst>
          </p:nvPr>
        </p:nvGraphicFramePr>
        <p:xfrm>
          <a:off x="5148064" y="692696"/>
          <a:ext cx="388843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0344808"/>
              </p:ext>
            </p:extLst>
          </p:nvPr>
        </p:nvGraphicFramePr>
        <p:xfrm>
          <a:off x="251520" y="584775"/>
          <a:ext cx="5184576" cy="601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Малиновского сельского поселения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(42356) 46117</a:t>
            </a:r>
          </a:p>
          <a:p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E-</a:t>
            </a:r>
            <a:r>
              <a:rPr lang="ru-RU" sz="2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mail</a:t>
            </a:r>
            <a:r>
              <a:rPr lang="ru-RU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 </a:t>
            </a:r>
            <a:r>
              <a:rPr lang="en-US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adm-malinovo@yandex.ru</a:t>
            </a:r>
            <a:endParaRPr lang="ru-RU" sz="2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3357562"/>
            <a:ext cx="1141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857628"/>
            <a:ext cx="1688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Малиновского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i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Малиновского сельского поселения </a:t>
            </a:r>
            <a:r>
              <a:rPr lang="ru-RU" sz="2800" b="1" i="1" dirty="0" err="1" smtClean="0">
                <a:solidFill>
                  <a:srgbClr val="34411B"/>
                </a:solidFill>
              </a:rPr>
              <a:t>Дальнереченского</a:t>
            </a:r>
            <a:r>
              <a:rPr lang="ru-RU" sz="2800" b="1" i="1" dirty="0" smtClean="0">
                <a:solidFill>
                  <a:srgbClr val="34411B"/>
                </a:solidFill>
              </a:rPr>
              <a:t> муниципального  района за 2020 год.</a:t>
            </a:r>
          </a:p>
          <a:p>
            <a:pPr algn="just"/>
            <a:r>
              <a:rPr lang="ru-RU" sz="2800" b="1" i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ОСНОВНЫЕ ХАРАКТЕРИСТИКИ БЮДЖЕТА МАЛИНОВСКОГО СЕЛЬСКОГО ПОСЕЛЕНИЯ ЗА 2020 ГОД (ТЫС.РУБ.)</a:t>
            </a:r>
            <a:endParaRPr lang="ru-RU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71264"/>
              </p:ext>
            </p:extLst>
          </p:nvPr>
        </p:nvGraphicFramePr>
        <p:xfrm>
          <a:off x="251519" y="980730"/>
          <a:ext cx="8640962" cy="50286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7086"/>
                <a:gridCol w="960107"/>
                <a:gridCol w="960107"/>
                <a:gridCol w="1033961"/>
                <a:gridCol w="1033961"/>
                <a:gridCol w="960107"/>
                <a:gridCol w="1107816"/>
                <a:gridCol w="1107817"/>
              </a:tblGrid>
              <a:tr h="115212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2019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2020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Рост (снижение) 2020 г. к 2019 г (%)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Изменение первоначального плана %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2020 (отчет) к 2020 (уточненному план) 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195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– всего,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11139,8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11266,4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11906,7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11804,0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налоговые, неналоговые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2486,1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2362,6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2471,3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2539,4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безвозмездные поступления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8653,7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8903,8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9435,3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9264,7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 </a:t>
                      </a: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latin typeface="Times New Roman CYR"/>
                          <a:ea typeface="Times New Roman"/>
                        </a:rPr>
                        <a:t>дотация на выравнивание бюджетной обеспеченности 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3215,0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4689,4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4689,4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4689,4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10601,1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11266,4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11282,7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11022,1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57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(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 (+))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+538,7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+624,0               +781,9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906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C000"/>
                </a:solidFill>
              </a:rPr>
              <a:t>ИСПОЛНЕНИЕ БЮДЖЕТА МАЛИНОВСКОГО СЕЛЬСКОГО ПОСЕЛЕНИЯ ЗА 2020 ГОД ПО ДОХОДАМ (ТЫС.РУБ.)</a:t>
            </a:r>
            <a:endParaRPr lang="ru-RU" sz="16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84973537"/>
              </p:ext>
            </p:extLst>
          </p:nvPr>
        </p:nvGraphicFramePr>
        <p:xfrm>
          <a:off x="179512" y="1052736"/>
          <a:ext cx="48965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896327797"/>
              </p:ext>
            </p:extLst>
          </p:nvPr>
        </p:nvGraphicFramePr>
        <p:xfrm>
          <a:off x="4495530" y="1916832"/>
          <a:ext cx="464847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ОСНОВНЫХ ДОХОДНЫХ ИСТОЧНИКОВ</a:t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> ЗА 2020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73367"/>
              </p:ext>
            </p:extLst>
          </p:nvPr>
        </p:nvGraphicFramePr>
        <p:xfrm>
          <a:off x="251520" y="1091564"/>
          <a:ext cx="8712968" cy="5217754"/>
        </p:xfrm>
        <a:graphic>
          <a:graphicData uri="http://schemas.openxmlformats.org/drawingml/2006/table">
            <a:tbl>
              <a:tblPr/>
              <a:tblGrid>
                <a:gridCol w="4799478"/>
                <a:gridCol w="959822"/>
                <a:gridCol w="885991"/>
                <a:gridCol w="1033653"/>
                <a:gridCol w="1034024"/>
              </a:tblGrid>
              <a:tr h="602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Фактическое исполнение        </a:t>
                      </a: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2020г</a:t>
                      </a: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.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к уточненному бюджету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  всего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1379,0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1377,4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1445,4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141,6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571,0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465,6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103,5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1107,0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аренды имущества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 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Штрафные санкции, возмещение ущерба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ПЕРЕЧИСЛЕНИЯ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8654,0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9435,3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9264,6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98,2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от других бюджетов бюджетной системы Российской Федерации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3215,0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4689,4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4689,4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177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3067,4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3029,7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35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субъектов Российской Федерации и муниципальных образований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278,0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  <a:endParaRPr lang="ru-RU" sz="1000" b="0" strike="noStrike" spc="-1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5161,0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1336,4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1203,4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77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000" b="1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11140,0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11906,7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11804,0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  <a:endParaRPr lang="ru-RU" sz="10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75634"/>
              </p:ext>
            </p:extLst>
          </p:nvPr>
        </p:nvGraphicFramePr>
        <p:xfrm>
          <a:off x="323529" y="1411856"/>
          <a:ext cx="8568951" cy="504949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751101"/>
                <a:gridCol w="1315412"/>
                <a:gridCol w="1364966"/>
                <a:gridCol w="1137472"/>
              </a:tblGrid>
              <a:tr h="990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Уточненный 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Фактическое исполнение 2020 г.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исполнения к уточненному бюджету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20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2471,3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2539,4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    + 68,1</a:t>
                      </a:r>
                      <a:endParaRPr lang="ru-RU" sz="15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514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123,0</a:t>
                      </a: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+ 18,6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465,6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+ 15,6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73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753,0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+ 33,0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+ 0,8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632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за земельные участки,  находящиеся в собственности поселения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976,5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95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Арендная плата от сдачи в аренду имущества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58,1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5373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Платные услуги и доходы от компенсации затрат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8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19,4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НАЛОГОВЫХ И НЕНАЛОГОВЫХ ДОХОДОВ БЮДЖЕТА МАЛИНОВСКОГО СЕЛЬСКОГО ПОСЕЛЕНИЯ ЗА 2020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111286"/>
              </p:ext>
            </p:extLst>
          </p:nvPr>
        </p:nvGraphicFramePr>
        <p:xfrm>
          <a:off x="395536" y="1124744"/>
          <a:ext cx="8352928" cy="5277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64195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8387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9435,3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9264,7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98,2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4689,4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4689,4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95809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342,1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342,1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914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 бюджетам сельских поселений из местных бюджетов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67,4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67,4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91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субсидии бюджетам</a:t>
                      </a:r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сельских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2962,3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98,7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межбюджетные трансферты, передаваемые бюджетам поселений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1336,4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1203,4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ru-RU" spc="-1" dirty="0" smtClean="0">
              <a:solidFill>
                <a:srgbClr val="FFC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rgbClr val="FFC000"/>
                </a:solidFill>
              </a:rPr>
              <a:t>СРАВНИТЕЛЬНЫЙ </a:t>
            </a:r>
            <a:r>
              <a:rPr lang="ru-RU" spc="-1" dirty="0">
                <a:solidFill>
                  <a:srgbClr val="FFC000"/>
                </a:solidFill>
              </a:rPr>
              <a:t>АНАЛИЗ ПОСТУПЛЕНИЙ ДОХОДОВ БЮДЖЕТА </a:t>
            </a:r>
            <a:endParaRPr lang="ru-RU" spc="-1" dirty="0" smtClean="0">
              <a:solidFill>
                <a:srgbClr val="FFC00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rgbClr val="FFC000"/>
                </a:solidFill>
              </a:rPr>
              <a:t>МАЛИНОВСКОГО СЕЛЬСКОГО ПОСЕЛЕНИЯ ЗА 2019, 2020 ГОДЫ</a:t>
            </a:r>
            <a:endParaRPr lang="ru-RU" spc="-1" dirty="0">
              <a:solidFill>
                <a:srgbClr val="FFC000"/>
              </a:solidFill>
              <a:latin typeface="Arial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68105521"/>
              </p:ext>
            </p:extLst>
          </p:nvPr>
        </p:nvGraphicFramePr>
        <p:xfrm>
          <a:off x="971600" y="1196752"/>
          <a:ext cx="748883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6" y="566124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Бюджет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Малиновского сельского поселения за 2020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 по доходам составил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11804,0 тыс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. рублей. По сравнению с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2019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годом доходы увеличены на  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664,0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тыс. рублей или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5,96%.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Увеличение произошло за счет роста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налоговых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доходов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4,82%,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безвозмездных поступлений на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7,06%.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Снижение по неналоговым доходам составило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1,17%.</a:t>
            </a:r>
            <a:endParaRPr lang="ru-RU" sz="16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52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563357"/>
              </p:ext>
            </p:extLst>
          </p:nvPr>
        </p:nvGraphicFramePr>
        <p:xfrm>
          <a:off x="500035" y="1052735"/>
          <a:ext cx="8320436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781"/>
                <a:gridCol w="1440160"/>
                <a:gridCol w="1371112"/>
                <a:gridCol w="1437200"/>
                <a:gridCol w="1656183"/>
              </a:tblGrid>
              <a:tr h="11193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2019 г.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Уточненный план</a:t>
                      </a:r>
                    </a:p>
                    <a:p>
                      <a:pPr algn="ctr"/>
                      <a:r>
                        <a:rPr lang="ru-RU" sz="1400" dirty="0" smtClean="0"/>
                        <a:t>2020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Фактическое исполнение 2020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r>
                        <a:rPr lang="ru-RU" sz="1400" baseline="0" dirty="0" smtClean="0"/>
                        <a:t> к уточненному бюджету</a:t>
                      </a:r>
                      <a:endParaRPr lang="ru-RU" sz="1400" dirty="0"/>
                    </a:p>
                  </a:txBody>
                  <a:tcPr/>
                </a:tc>
              </a:tr>
              <a:tr h="4921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РАСХОДЫ - ВСЕГО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10601,0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11282,7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11022,1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97,7</a:t>
                      </a:r>
                      <a:endParaRPr lang="ru-RU" b="1" dirty="0"/>
                    </a:p>
                  </a:txBody>
                  <a:tcPr/>
                </a:tc>
              </a:tr>
              <a:tr h="40473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3569,0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4470,0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4380,0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98,0</a:t>
                      </a:r>
                      <a:endParaRPr lang="ru-RU" b="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4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278,0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342,1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342,1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</a:txBody>
                  <a:tcPr/>
                </a:tc>
              </a:tr>
              <a:tr h="786837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138,0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275,0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275,0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    100,0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</a:tr>
              <a:tr h="539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915,0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1196,5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1063,5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88,9</a:t>
                      </a:r>
                      <a:endParaRPr lang="ru-RU" b="0" dirty="0"/>
                    </a:p>
                  </a:txBody>
                  <a:tcPr/>
                </a:tc>
              </a:tr>
              <a:tr h="58177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1514,0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3873,4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3835,8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99,0</a:t>
                      </a:r>
                      <a:endParaRPr lang="ru-RU" b="0" dirty="0"/>
                    </a:p>
                  </a:txBody>
                  <a:tcPr/>
                </a:tc>
              </a:tr>
              <a:tr h="4862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4169,0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1105,2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1105,2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</a:t>
                      </a:r>
                      <a:r>
                        <a:rPr lang="ru-RU" b="0" dirty="0" smtClean="0"/>
                        <a:t>     </a:t>
                      </a:r>
                      <a:r>
                        <a:rPr lang="ru-RU" b="0" dirty="0" smtClean="0"/>
                        <a:t>100,0</a:t>
                      </a:r>
                      <a:endParaRPr lang="ru-RU" b="0" dirty="0"/>
                    </a:p>
                  </a:txBody>
                  <a:tcPr/>
                </a:tc>
              </a:tr>
              <a:tr h="44417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18,0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      100,0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РАСХОДЫ БЮДЖЕТА </a:t>
            </a:r>
            <a:r>
              <a:rPr lang="ru-RU" sz="2000" b="1" dirty="0" smtClean="0">
                <a:solidFill>
                  <a:srgbClr val="FFC000"/>
                </a:solidFill>
              </a:rPr>
              <a:t>МАЛИНОВСКОГО СЕЛЬСКОГО ПОСЕЛЕНИЯ </a:t>
            </a:r>
            <a:endParaRPr lang="ru-RU" sz="2000" b="1" dirty="0" smtClean="0">
              <a:solidFill>
                <a:srgbClr val="FFC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C000"/>
                </a:solidFill>
              </a:rPr>
              <a:t>ЗА 2020 год  </a:t>
            </a:r>
            <a:r>
              <a:rPr lang="ru-RU" sz="2000" b="1" dirty="0" smtClean="0">
                <a:solidFill>
                  <a:srgbClr val="FFC000"/>
                </a:solidFill>
              </a:rPr>
              <a:t>(ТЫС.РУБ.)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ббб</Template>
  <TotalTime>3794</TotalTime>
  <Words>1248</Words>
  <Application>Microsoft Office PowerPoint</Application>
  <PresentationFormat>Экран (4:3)</PresentationFormat>
  <Paragraphs>438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USER</cp:lastModifiedBy>
  <cp:revision>91</cp:revision>
  <cp:lastPrinted>2021-03-24T04:57:29Z</cp:lastPrinted>
  <dcterms:created xsi:type="dcterms:W3CDTF">2018-03-07T10:41:26Z</dcterms:created>
  <dcterms:modified xsi:type="dcterms:W3CDTF">2021-03-24T05:41:24Z</dcterms:modified>
</cp:coreProperties>
</file>