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vml" ContentType="application/vnd.openxmlformats-officedocument.vmlDrawing"/>
  <Override PartName="/ppt/charts/chart10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8"/>
  </p:notesMasterIdLst>
  <p:sldIdLst>
    <p:sldId id="256" r:id="rId2"/>
    <p:sldId id="293" r:id="rId3"/>
    <p:sldId id="282" r:id="rId4"/>
    <p:sldId id="283" r:id="rId5"/>
    <p:sldId id="294" r:id="rId6"/>
    <p:sldId id="257" r:id="rId7"/>
    <p:sldId id="295" r:id="rId8"/>
    <p:sldId id="296" r:id="rId9"/>
    <p:sldId id="259" r:id="rId10"/>
    <p:sldId id="287" r:id="rId11"/>
    <p:sldId id="260" r:id="rId12"/>
    <p:sldId id="261" r:id="rId13"/>
    <p:sldId id="262" r:id="rId14"/>
    <p:sldId id="263" r:id="rId15"/>
    <p:sldId id="264" r:id="rId16"/>
    <p:sldId id="288" r:id="rId17"/>
    <p:sldId id="281" r:id="rId18"/>
    <p:sldId id="266" r:id="rId19"/>
    <p:sldId id="268" r:id="rId20"/>
    <p:sldId id="297" r:id="rId21"/>
    <p:sldId id="291" r:id="rId22"/>
    <p:sldId id="289" r:id="rId23"/>
    <p:sldId id="298" r:id="rId24"/>
    <p:sldId id="299" r:id="rId25"/>
    <p:sldId id="269" r:id="rId26"/>
    <p:sldId id="270" r:id="rId27"/>
    <p:sldId id="271" r:id="rId28"/>
    <p:sldId id="272" r:id="rId29"/>
    <p:sldId id="273" r:id="rId30"/>
    <p:sldId id="304" r:id="rId31"/>
    <p:sldId id="274" r:id="rId32"/>
    <p:sldId id="275" r:id="rId33"/>
    <p:sldId id="300" r:id="rId34"/>
    <p:sldId id="301" r:id="rId35"/>
    <p:sldId id="302" r:id="rId36"/>
    <p:sldId id="30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66"/>
    <a:srgbClr val="4B0FF5"/>
    <a:srgbClr val="EE30E5"/>
    <a:srgbClr val="00FF00"/>
    <a:srgbClr val="FF99FF"/>
    <a:srgbClr val="57C75A"/>
    <a:srgbClr val="F4D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 autoAdjust="0"/>
    <p:restoredTop sz="94472" autoAdjust="0"/>
  </p:normalViewPr>
  <p:slideViewPr>
    <p:cSldViewPr>
      <p:cViewPr>
        <p:scale>
          <a:sx n="110" d="100"/>
          <a:sy n="110" d="100"/>
        </p:scale>
        <p:origin x="-2376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view3D>
      <c:rotX val="0"/>
      <c:rotY val="0"/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rgbClr val="FFFF00"/>
            </a:solidFill>
          </c:spPr>
          <c:invertIfNegative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ru-RU" sz="900" dirty="0" smtClean="0"/>
                      <a:t>022г</a:t>
                    </a:r>
                  </a:p>
                  <a:p>
                    <a:r>
                      <a:rPr lang="ru-RU" dirty="0" smtClean="0"/>
                      <a:t>1868,5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ru-RU" sz="900" dirty="0" smtClean="0"/>
                      <a:t>023г</a:t>
                    </a:r>
                  </a:p>
                  <a:p>
                    <a:r>
                      <a:rPr lang="ru-RU" dirty="0" smtClean="0"/>
                      <a:t>1665,6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4.718126609008112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ru-RU" sz="900" dirty="0" smtClean="0"/>
                      <a:t>024г</a:t>
                    </a:r>
                  </a:p>
                  <a:p>
                    <a:r>
                      <a:rPr lang="ru-RU" dirty="0" smtClean="0"/>
                      <a:t>1675,6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ru-RU" sz="900" dirty="0" smtClean="0"/>
                      <a:t>025г</a:t>
                    </a:r>
                    <a:endParaRPr lang="ru-RU" dirty="0" smtClean="0"/>
                  </a:p>
                  <a:p>
                    <a:r>
                      <a:rPr lang="ru-RU" dirty="0" smtClean="0"/>
                      <a:t>1667,6</a:t>
                    </a:r>
                    <a:endParaRPr lang="en-US" dirty="0"/>
                  </a:p>
                </c:rich>
              </c:tx>
              <c:showVal val="1"/>
            </c:dLbl>
            <c:delete val="1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1868.5</c:v>
                </c:pt>
                <c:pt idx="1">
                  <c:v>1665.6</c:v>
                </c:pt>
                <c:pt idx="2">
                  <c:v>1675.6</c:v>
                </c:pt>
                <c:pt idx="3">
                  <c:v>1667.6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безвозмездные поступления </c:v>
                </c:pt>
              </c:strCache>
            </c:strRef>
          </c:tx>
          <c:spPr>
            <a:solidFill>
              <a:srgbClr val="00B050"/>
            </a:solidFill>
          </c:spPr>
          <c:invertIfNegative val="1"/>
          <c:dLbls>
            <c:dLbl>
              <c:idx val="0"/>
              <c:layout>
                <c:manualLayout>
                  <c:x val="-1.5727088696693683E-3"/>
                  <c:y val="0.13406370960829328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2022г</a:t>
                    </a:r>
                  </a:p>
                  <a:p>
                    <a:r>
                      <a:rPr lang="ru-RU" dirty="0" smtClean="0"/>
                      <a:t>10935,8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572708869669369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2023г</a:t>
                    </a:r>
                  </a:p>
                  <a:p>
                    <a:r>
                      <a:rPr lang="ru-RU" dirty="0" smtClean="0"/>
                      <a:t>13665,04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2024г</a:t>
                    </a:r>
                  </a:p>
                  <a:p>
                    <a:r>
                      <a:rPr lang="ru-RU" dirty="0" smtClean="0"/>
                      <a:t>13310,5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1.1533065146622813E-16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2025г</a:t>
                    </a:r>
                  </a:p>
                  <a:p>
                    <a:r>
                      <a:rPr lang="ru-RU" dirty="0" smtClean="0"/>
                      <a:t>13000,0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10935.8</c:v>
                </c:pt>
                <c:pt idx="1">
                  <c:v>13665.04</c:v>
                </c:pt>
                <c:pt idx="2">
                  <c:v>13310.5</c:v>
                </c:pt>
                <c:pt idx="3">
                  <c:v>13000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gapWidth val="55"/>
        <c:gapDepth val="55"/>
        <c:shape val="box"/>
        <c:axId val="127995904"/>
        <c:axId val="127997440"/>
        <c:axId val="0"/>
      </c:bar3DChart>
      <c:catAx>
        <c:axId val="127995904"/>
        <c:scaling>
          <c:orientation val="minMax"/>
        </c:scaling>
        <c:delete val="1"/>
        <c:axPos val="b"/>
        <c:majorTickMark val="none"/>
        <c:minorTickMark val="cross"/>
        <c:tickLblPos val="none"/>
        <c:crossAx val="127997440"/>
        <c:crosses val="autoZero"/>
        <c:auto val="1"/>
        <c:lblAlgn val="ctr"/>
        <c:lblOffset val="100"/>
        <c:noMultiLvlLbl val="1"/>
      </c:catAx>
      <c:valAx>
        <c:axId val="127997440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cross"/>
        <c:tickLblPos val="none"/>
        <c:crossAx val="127995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"/>
          <c:w val="0.33810615388597165"/>
          <c:h val="0.23983195377905542"/>
        </c:manualLayout>
      </c:layout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plotArea>
      <c:layout>
        <c:manualLayout>
          <c:layoutTarget val="inner"/>
          <c:xMode val="edge"/>
          <c:yMode val="edge"/>
          <c:x val="7.9271272041147173E-2"/>
          <c:y val="8.0277443377474611E-2"/>
          <c:w val="0.80120616531448041"/>
          <c:h val="0.7967787452056325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1543,2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1650,0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1570,0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1"/>
            </c:dLbl>
            <c:showLegendKey val="1"/>
            <c:showVal val="1"/>
            <c:showCatName val="1"/>
            <c:showSerName val="1"/>
          </c:dLbls>
          <c:cat>
            <c:strRef>
              <c:f>Лист1!$A$2:$A$4</c:f>
              <c:strCache>
                <c:ptCount val="3"/>
                <c:pt idx="0">
                  <c:v>МКУ "МИДЦ" 2023</c:v>
                </c:pt>
                <c:pt idx="1">
                  <c:v>МКУ "МИДЦ" 2024</c:v>
                </c:pt>
                <c:pt idx="2">
                  <c:v>МКУ "МИДЦ"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1543.2</c:v>
                </c:pt>
                <c:pt idx="1">
                  <c:v>1650</c:v>
                </c:pt>
                <c:pt idx="2">
                  <c:v>1570</c:v>
                </c:pt>
              </c:numCache>
            </c:numRef>
          </c:val>
        </c:ser>
        <c:gapWidth val="100"/>
        <c:axId val="202145792"/>
        <c:axId val="202172672"/>
      </c:barChart>
      <c:catAx>
        <c:axId val="202145792"/>
        <c:scaling>
          <c:orientation val="minMax"/>
        </c:scaling>
        <c:axPos val="b"/>
        <c:tickLblPos val="nextTo"/>
        <c:crossAx val="202172672"/>
        <c:crosses val="autoZero"/>
        <c:auto val="1"/>
        <c:lblAlgn val="ctr"/>
        <c:lblOffset val="100"/>
      </c:catAx>
      <c:valAx>
        <c:axId val="202172672"/>
        <c:scaling>
          <c:orientation val="minMax"/>
        </c:scaling>
        <c:axPos val="l"/>
        <c:majorGridlines/>
        <c:numFmt formatCode="General" sourceLinked="1"/>
        <c:tickLblPos val="nextTo"/>
        <c:crossAx val="202145792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11940436351706037"/>
          <c:y val="6.3593750000000004E-2"/>
          <c:w val="0.70099868766404483"/>
          <c:h val="0.80511220472440947"/>
        </c:manualLayout>
      </c:layout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390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2803,4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390</c:v>
                </c:pt>
                <c:pt idx="1">
                  <c:v>2803.4</c:v>
                </c:pt>
                <c:pt idx="2">
                  <c:v>390</c:v>
                </c:pt>
                <c:pt idx="3">
                  <c:v>390</c:v>
                </c:pt>
              </c:numCache>
            </c:numRef>
          </c:val>
        </c:ser>
        <c:shape val="box"/>
        <c:axId val="203672192"/>
        <c:axId val="203673984"/>
        <c:axId val="202057920"/>
      </c:bar3DChart>
      <c:catAx>
        <c:axId val="203672192"/>
        <c:scaling>
          <c:orientation val="minMax"/>
        </c:scaling>
        <c:delete val="1"/>
        <c:axPos val="b"/>
        <c:majorTickMark val="cross"/>
        <c:minorTickMark val="cross"/>
        <c:tickLblPos val="none"/>
        <c:crossAx val="203673984"/>
        <c:crosses val="autoZero"/>
        <c:auto val="1"/>
        <c:lblAlgn val="ctr"/>
        <c:lblOffset val="100"/>
        <c:noMultiLvlLbl val="1"/>
      </c:catAx>
      <c:valAx>
        <c:axId val="203673984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one"/>
        <c:crossAx val="203672192"/>
        <c:crosses val="autoZero"/>
        <c:crossBetween val="between"/>
      </c:valAx>
      <c:serAx>
        <c:axId val="202057920"/>
        <c:scaling>
          <c:orientation val="minMax"/>
        </c:scaling>
        <c:delete val="1"/>
        <c:axPos val="b"/>
        <c:majorTickMark val="cross"/>
        <c:minorTickMark val="cross"/>
        <c:tickLblPos val="none"/>
        <c:crossAx val="203673984"/>
        <c:crosses val="autoZero"/>
      </c:serAx>
    </c:plotArea>
    <c:legend>
      <c:legendPos val="r"/>
      <c:layout/>
      <c:overlay val="1"/>
    </c:legend>
    <c:plotVisOnly val="1"/>
    <c:dispBlanksAs val="zero"/>
    <c:showDLblsOverMax val="1"/>
  </c:chart>
  <c:spPr>
    <a:solidFill>
      <a:schemeClr val="accent4">
        <a:lumMod val="5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style val="8"/>
  <c:chart>
    <c:autoTitleDeleted val="1"/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15069177116749319"/>
          <c:y val="7.6764651378970414E-2"/>
          <c:w val="0.8385057596967046"/>
          <c:h val="0.64751224528655849"/>
        </c:manualLayout>
      </c:layout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invertIfNegative val="1"/>
          <c:cat>
            <c:strRef>
              <c:f>Лист1!$A$2:$A$8</c:f>
              <c:strCache>
                <c:ptCount val="5"/>
                <c:pt idx="0">
                  <c:v>факт 2021 года</c:v>
                </c:pt>
                <c:pt idx="1">
                  <c:v>план 2022 года</c:v>
                </c:pt>
                <c:pt idx="2">
                  <c:v>проект 2023 года</c:v>
                </c:pt>
                <c:pt idx="3">
                  <c:v>проект 2024 года</c:v>
                </c:pt>
                <c:pt idx="4">
                  <c:v>проект 2025 года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2396</c:v>
                </c:pt>
                <c:pt idx="1">
                  <c:v>1868.5</c:v>
                </c:pt>
                <c:pt idx="2">
                  <c:v>1665.6</c:v>
                </c:pt>
                <c:pt idx="3">
                  <c:v>1675.6</c:v>
                </c:pt>
                <c:pt idx="4">
                  <c:v>1667.6</c:v>
                </c:pt>
                <c:pt idx="6">
                  <c:v>0</c:v>
                </c:pt>
              </c:numCache>
            </c:numRef>
          </c:val>
        </c:ser>
        <c:shape val="cylinder"/>
        <c:axId val="172660224"/>
        <c:axId val="172661760"/>
        <c:axId val="125904640"/>
      </c:bar3DChart>
      <c:catAx>
        <c:axId val="172660224"/>
        <c:scaling>
          <c:orientation val="minMax"/>
        </c:scaling>
        <c:axPos val="b"/>
        <c:majorTickMark val="none"/>
        <c:tickLblPos val="nextTo"/>
        <c:crossAx val="172661760"/>
        <c:crosses val="autoZero"/>
        <c:auto val="1"/>
        <c:lblAlgn val="ctr"/>
        <c:lblOffset val="100"/>
        <c:noMultiLvlLbl val="1"/>
      </c:catAx>
      <c:valAx>
        <c:axId val="172661760"/>
        <c:scaling>
          <c:orientation val="minMax"/>
        </c:scaling>
        <c:axPos val="l"/>
        <c:majorGridlines/>
        <c:title>
          <c:layout/>
        </c:title>
        <c:numFmt formatCode="General" sourceLinked="1"/>
        <c:majorTickMark val="none"/>
        <c:tickLblPos val="nextTo"/>
        <c:crossAx val="172660224"/>
        <c:crosses val="autoZero"/>
        <c:crossBetween val="between"/>
      </c:valAx>
      <c:serAx>
        <c:axId val="125904640"/>
        <c:scaling>
          <c:orientation val="minMax"/>
        </c:scaling>
        <c:delete val="1"/>
        <c:axPos val="b"/>
        <c:tickLblPos val="none"/>
        <c:crossAx val="172661760"/>
        <c:crosses val="autoZero"/>
      </c:ser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4.7824851819583472E-3"/>
          <c:y val="0"/>
          <c:w val="0.99057616839669582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dPt>
            <c:idx val="0"/>
            <c:explosion val="1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explosion val="30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9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explosion val="15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explosion val="14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elete val="1"/>
          </c:dLbls>
          <c:cat>
            <c:strRef>
              <c:f>Лист1!$A$2:$A$9</c:f>
              <c:strCache>
                <c:ptCount val="8"/>
                <c:pt idx="0">
                  <c:v>Налог на доходы  физических лиц</c:v>
                </c:pt>
                <c:pt idx="1">
                  <c:v>Единый сельско-хозяйственный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 </c:v>
                </c:pt>
                <c:pt idx="5">
                  <c:v>Платные услуги</c:v>
                </c:pt>
                <c:pt idx="6">
                  <c:v>Доходы от сдачи в аренду имущества</c:v>
                </c:pt>
                <c:pt idx="7">
                  <c:v>Штрафы, санкции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9.2459173871277631</c:v>
                </c:pt>
                <c:pt idx="1">
                  <c:v>0.66042267050912629</c:v>
                </c:pt>
                <c:pt idx="2">
                  <c:v>8.3453410182516805</c:v>
                </c:pt>
                <c:pt idx="3">
                  <c:v>15.309798270893374</c:v>
                </c:pt>
                <c:pt idx="4">
                  <c:v>0.72046109510086453</c:v>
                </c:pt>
                <c:pt idx="5">
                  <c:v>2.7017291066282425</c:v>
                </c:pt>
                <c:pt idx="6">
                  <c:v>62.115754082612874</c:v>
                </c:pt>
                <c:pt idx="7">
                  <c:v>0.90057636887608039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style val="10"/>
  <c:chart>
    <c:autoTitleDeleted val="1"/>
    <c:view3D>
      <c:rotX val="75"/>
      <c:rAngAx val="1"/>
    </c:view3D>
    <c:plotArea>
      <c:layout>
        <c:manualLayout>
          <c:layoutTarget val="inner"/>
          <c:xMode val="edge"/>
          <c:yMode val="edge"/>
          <c:x val="2.8549382716049392E-2"/>
          <c:y val="6.7894298108218648E-2"/>
          <c:w val="0.95370370370370372"/>
          <c:h val="0.926247816460572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3"/>
          <c:dLbls>
            <c:dLbl>
              <c:idx val="0"/>
              <c:layout>
                <c:manualLayout>
                  <c:x val="-3.7037037037037035E-2"/>
                  <c:y val="1.888064733648010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физических лиц 
</a:t>
                    </a:r>
                    <a:r>
                      <a:rPr lang="ru-RU" dirty="0" smtClean="0"/>
                      <a:t>9,7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-2.1330927384077002E-2"/>
                  <c:y val="3.506384695844240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имущество 
</a:t>
                    </a:r>
                    <a:r>
                      <a:rPr lang="ru-RU" dirty="0" smtClean="0"/>
                      <a:t>31,0%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-4.6297511422183409E-3"/>
                  <c:y val="-2.157809505099794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государственная </a:t>
                    </a:r>
                    <a:r>
                      <a:rPr lang="ru-RU" dirty="0" smtClean="0"/>
                      <a:t>пошлина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0,6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4.7839384660250776E-2"/>
                  <c:y val="-2.157788267026303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доходы </a:t>
                    </a:r>
                    <a:r>
                      <a:rPr lang="ru-RU" dirty="0"/>
                      <a:t>от использования имущества
</a:t>
                    </a:r>
                    <a:r>
                      <a:rPr lang="ru-RU" dirty="0" smtClean="0"/>
                      <a:t>53,2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-1.2345679012345684E-2"/>
                  <c:y val="0.18880647336480114"/>
                </c:manualLayout>
              </c:layout>
              <c:tx>
                <c:rich>
                  <a:bodyPr/>
                  <a:lstStyle/>
                  <a:p>
                    <a:endParaRPr lang="ru-RU" dirty="0" smtClean="0"/>
                  </a:p>
                  <a:p>
                    <a:r>
                      <a:rPr lang="ru-RU" dirty="0" smtClean="0"/>
                      <a:t>Штрафы, платные услуги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3,1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</a:p>
                  <a:p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5"/>
              <c:layout>
                <c:manualLayout>
                  <c:x val="-8.1790123456790154E-2"/>
                  <c:y val="8.091706001348626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Единый с/х</a:t>
                    </a:r>
                    <a:r>
                      <a:rPr lang="ru-RU" baseline="0" dirty="0" smtClean="0"/>
                      <a:t> налог </a:t>
                    </a:r>
                    <a:r>
                      <a:rPr lang="ru-RU" baseline="0" dirty="0" smtClean="0"/>
                      <a:t>2,4%</a:t>
                    </a:r>
                    <a:endParaRPr lang="en-US" dirty="0"/>
                  </a:p>
                </c:rich>
              </c:tx>
              <c:dLblPos val="bestFit"/>
              <c:showCatName val="1"/>
              <c:showPercent val="1"/>
            </c:dLbl>
            <c:dLbl>
              <c:idx val="6"/>
              <c:delete val="1"/>
            </c:dLbl>
            <c:dLblPos val="outEnd"/>
            <c:showCatName val="1"/>
            <c:showPercent val="1"/>
          </c:dLbls>
          <c:cat>
            <c:strRef>
              <c:f>Лист1!$A$2:$A$8</c:f>
              <c:strCache>
                <c:ptCount val="6"/>
                <c:pt idx="0">
                  <c:v>налог на доходы физических лиц </c:v>
                </c:pt>
                <c:pt idx="1">
                  <c:v>налоги на имущество </c:v>
                </c:pt>
                <c:pt idx="2">
                  <c:v>государственная пошлина</c:v>
                </c:pt>
                <c:pt idx="3">
                  <c:v>доходы от использования имущества</c:v>
                </c:pt>
                <c:pt idx="4">
                  <c:v>штрафы, санкции, платные услуги</c:v>
                </c:pt>
                <c:pt idx="5">
                  <c:v>единый сельскохоз.налог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180.4</c:v>
                </c:pt>
                <c:pt idx="1">
                  <c:v>538</c:v>
                </c:pt>
                <c:pt idx="2">
                  <c:v>12</c:v>
                </c:pt>
                <c:pt idx="3">
                  <c:v>1034.5999999999999</c:v>
                </c:pt>
                <c:pt idx="4">
                  <c:v>58.1</c:v>
                </c:pt>
                <c:pt idx="5">
                  <c:v>45.4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Лист1!$A$2:$A$8</c:f>
              <c:strCache>
                <c:ptCount val="6"/>
                <c:pt idx="0">
                  <c:v>налог на доходы физических лиц </c:v>
                </c:pt>
                <c:pt idx="1">
                  <c:v>налоги на имущество </c:v>
                </c:pt>
                <c:pt idx="2">
                  <c:v>государственная пошлина</c:v>
                </c:pt>
                <c:pt idx="3">
                  <c:v>доходы от использования имущества</c:v>
                </c:pt>
                <c:pt idx="4">
                  <c:v>штрафы, санкции, платные услуги</c:v>
                </c:pt>
                <c:pt idx="5">
                  <c:v>единый сельскохоз.налог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style val="20"/>
  <c:chart>
    <c:title>
      <c:tx>
        <c:rich>
          <a:bodyPr/>
          <a:lstStyle/>
          <a:p>
            <a:pPr>
              <a:defRPr b="0">
                <a:solidFill>
                  <a:srgbClr val="EE30E5"/>
                </a:solidFill>
              </a:defRPr>
            </a:pPr>
            <a:r>
              <a:rPr lang="ru-RU" b="0" dirty="0" smtClean="0">
                <a:solidFill>
                  <a:srgbClr val="EE30E5"/>
                </a:solidFill>
              </a:rPr>
              <a:t>Поступление налога на доходы физических лиц</a:t>
            </a:r>
          </a:p>
          <a:p>
            <a:pPr>
              <a:defRPr b="0">
                <a:solidFill>
                  <a:srgbClr val="EE30E5"/>
                </a:solidFill>
              </a:defRPr>
            </a:pPr>
            <a:endParaRPr lang="ru-RU" b="0" dirty="0">
              <a:solidFill>
                <a:srgbClr val="EE30E5"/>
              </a:solidFill>
            </a:endParaRPr>
          </a:p>
        </c:rich>
      </c:tx>
      <c:layout>
        <c:manualLayout>
          <c:xMode val="edge"/>
          <c:yMode val="edge"/>
          <c:x val="0.30923763100396251"/>
          <c:y val="1.9966334977455341E-2"/>
        </c:manualLayout>
      </c:layout>
    </c:title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16513261092682818"/>
          <c:y val="0.2985132155127424"/>
          <c:w val="0.81177141031949085"/>
          <c:h val="0.40183113825927097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2021 года</c:v>
                </c:pt>
                <c:pt idx="1">
                  <c:v>Оценка 2022 года </c:v>
                </c:pt>
                <c:pt idx="2">
                  <c:v>Проект 2023 года</c:v>
                </c:pt>
                <c:pt idx="3">
                  <c:v>Проект 2024 года</c:v>
                </c:pt>
                <c:pt idx="4">
                  <c:v>Проект 2025 года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153.6</c:v>
                </c:pt>
                <c:pt idx="1">
                  <c:v>180.4</c:v>
                </c:pt>
                <c:pt idx="2">
                  <c:v>154</c:v>
                </c:pt>
                <c:pt idx="3">
                  <c:v>155</c:v>
                </c:pt>
                <c:pt idx="4">
                  <c:v>146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2021 года</c:v>
                </c:pt>
                <c:pt idx="1">
                  <c:v>Оценка 2022 года </c:v>
                </c:pt>
                <c:pt idx="2">
                  <c:v>Проект 2023 года</c:v>
                </c:pt>
                <c:pt idx="3">
                  <c:v>Проект 2024 года</c:v>
                </c:pt>
                <c:pt idx="4">
                  <c:v>Проект 2025 года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2021 года</c:v>
                </c:pt>
                <c:pt idx="1">
                  <c:v>Оценка 2022 года </c:v>
                </c:pt>
                <c:pt idx="2">
                  <c:v>Проект 2023 года</c:v>
                </c:pt>
                <c:pt idx="3">
                  <c:v>Проект 2024 года</c:v>
                </c:pt>
                <c:pt idx="4">
                  <c:v>Проект 2025 года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shape val="box"/>
        <c:axId val="174875392"/>
        <c:axId val="174876928"/>
        <c:axId val="0"/>
      </c:bar3DChart>
      <c:catAx>
        <c:axId val="17487539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ru-RU"/>
          </a:p>
        </c:txPr>
        <c:crossAx val="174876928"/>
        <c:crosses val="autoZero"/>
        <c:auto val="1"/>
        <c:lblAlgn val="ctr"/>
        <c:lblOffset val="100"/>
        <c:noMultiLvlLbl val="1"/>
      </c:catAx>
      <c:valAx>
        <c:axId val="174876928"/>
        <c:scaling>
          <c:orientation val="minMax"/>
        </c:scaling>
        <c:axPos val="l"/>
        <c:majorGridlines/>
        <c:title>
          <c:layout/>
        </c:title>
        <c:numFmt formatCode="General" sourceLinked="1"/>
        <c:tickLblPos val="nextTo"/>
        <c:crossAx val="174875392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view3D>
      <c:rotX val="0"/>
      <c:rotY val="0"/>
      <c:rAngAx val="1"/>
    </c:view3D>
    <c:plotArea>
      <c:layout/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170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Факт 2021 года</c:v>
                </c:pt>
                <c:pt idx="1">
                  <c:v>План 2022 года </c:v>
                </c:pt>
                <c:pt idx="2">
                  <c:v>Проект 2023</c:v>
                </c:pt>
                <c:pt idx="3">
                  <c:v>Проект 2024</c:v>
                </c:pt>
                <c:pt idx="4">
                  <c:v>Проект 2025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935.6</c:v>
                </c:pt>
                <c:pt idx="1">
                  <c:v>170</c:v>
                </c:pt>
                <c:pt idx="2">
                  <c:v>139</c:v>
                </c:pt>
                <c:pt idx="3">
                  <c:v>147</c:v>
                </c:pt>
                <c:pt idx="4">
                  <c:v>147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Факт 2021 года</c:v>
                </c:pt>
                <c:pt idx="1">
                  <c:v>План 2022 года </c:v>
                </c:pt>
                <c:pt idx="2">
                  <c:v>Проект 2023</c:v>
                </c:pt>
                <c:pt idx="3">
                  <c:v>Проект 2024</c:v>
                </c:pt>
                <c:pt idx="4">
                  <c:v>Проект 2025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Факт 2021 года</c:v>
                </c:pt>
                <c:pt idx="1">
                  <c:v>План 2022 года </c:v>
                </c:pt>
                <c:pt idx="2">
                  <c:v>Проект 2023</c:v>
                </c:pt>
                <c:pt idx="3">
                  <c:v>Проект 2024</c:v>
                </c:pt>
                <c:pt idx="4">
                  <c:v>Проект 2025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  <c:shape val="cylinder"/>
        <c:axId val="175302912"/>
        <c:axId val="175443968"/>
        <c:axId val="175247360"/>
      </c:bar3DChart>
      <c:catAx>
        <c:axId val="175302912"/>
        <c:scaling>
          <c:orientation val="minMax"/>
        </c:scaling>
        <c:axPos val="b"/>
        <c:majorTickMark val="none"/>
        <c:tickLblPos val="nextTo"/>
        <c:crossAx val="175443968"/>
        <c:crosses val="autoZero"/>
        <c:auto val="1"/>
        <c:lblAlgn val="ctr"/>
        <c:lblOffset val="100"/>
        <c:noMultiLvlLbl val="1"/>
      </c:catAx>
      <c:valAx>
        <c:axId val="175443968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one"/>
        <c:crossAx val="175302912"/>
        <c:crosses val="autoZero"/>
        <c:crossBetween val="between"/>
      </c:valAx>
      <c:serAx>
        <c:axId val="175247360"/>
        <c:scaling>
          <c:orientation val="minMax"/>
        </c:scaling>
        <c:delete val="1"/>
        <c:axPos val="b"/>
        <c:majorTickMark val="cross"/>
        <c:minorTickMark val="cross"/>
        <c:tickLblPos val="none"/>
        <c:crossAx val="175443968"/>
        <c:crosses val="autoZero"/>
      </c:ser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Земельный налог</a:t>
            </a:r>
            <a:endParaRPr lang="ru-RU" dirty="0"/>
          </a:p>
        </c:rich>
      </c:tx>
      <c:layout>
        <c:manualLayout>
          <c:xMode val="edge"/>
          <c:yMode val="edge"/>
          <c:x val="0.31368874933508967"/>
          <c:y val="4.3242940580491947E-2"/>
        </c:manualLayout>
      </c:layout>
    </c:title>
    <c:view3D>
      <c:rotX val="0"/>
      <c:rotY val="0"/>
      <c:rAngAx val="1"/>
    </c:view3D>
    <c:plotArea>
      <c:layout/>
      <c:bar3D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Lbl>
              <c:idx val="1"/>
              <c:layout>
                <c:manualLayout>
                  <c:x val="5.5555166717993227E-3"/>
                  <c:y val="2.402385587805114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368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Факт 2021 года</c:v>
                </c:pt>
                <c:pt idx="1">
                  <c:v>План 2022 года </c:v>
                </c:pt>
                <c:pt idx="2">
                  <c:v>Проект 2023 года</c:v>
                </c:pt>
                <c:pt idx="3">
                  <c:v>Проект 2024 года</c:v>
                </c:pt>
                <c:pt idx="4">
                  <c:v>Проект 2025 года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748.7</c:v>
                </c:pt>
                <c:pt idx="1">
                  <c:v>368</c:v>
                </c:pt>
                <c:pt idx="2">
                  <c:v>255</c:v>
                </c:pt>
                <c:pt idx="3">
                  <c:v>255</c:v>
                </c:pt>
                <c:pt idx="4">
                  <c:v>255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1"/>
          <c:dLbls>
            <c:dLbl>
              <c:idx val="0"/>
              <c:layout>
                <c:manualLayout>
                  <c:x val="-5.5555166717993097E-3"/>
                  <c:y val="-6.2462025282932924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2021ф</a:t>
                    </a:r>
                    <a:endParaRPr lang="en-US" sz="9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2222066687197291E-2"/>
                  <c:y val="-2.8829005382100401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</a:t>
                    </a:r>
                    <a:r>
                      <a:rPr lang="ru-RU" dirty="0" smtClean="0"/>
                      <a:t>022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"/>
                  <c:y val="-4.80480900845413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8.3332750076989866E-3"/>
                  <c:y val="-8.168110998537382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2024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1.1111033343598645E-2"/>
                  <c:y val="-4.32429405804919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2025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Факт 2021 года</c:v>
                </c:pt>
                <c:pt idx="1">
                  <c:v>План 2022 года </c:v>
                </c:pt>
                <c:pt idx="2">
                  <c:v>Проект 2023 года</c:v>
                </c:pt>
                <c:pt idx="3">
                  <c:v>Проект 2024 года</c:v>
                </c:pt>
                <c:pt idx="4">
                  <c:v>Проект 2025 года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Факт 2021 года</c:v>
                </c:pt>
                <c:pt idx="1">
                  <c:v>План 2022 года </c:v>
                </c:pt>
                <c:pt idx="2">
                  <c:v>Проект 2023 года</c:v>
                </c:pt>
                <c:pt idx="3">
                  <c:v>Проект 2024 года</c:v>
                </c:pt>
                <c:pt idx="4">
                  <c:v>Проект 2025 года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  <c:gapWidth val="95"/>
        <c:gapDepth val="95"/>
        <c:shape val="cylinder"/>
        <c:axId val="175610496"/>
        <c:axId val="175735168"/>
        <c:axId val="0"/>
      </c:bar3DChart>
      <c:catAx>
        <c:axId val="175610496"/>
        <c:scaling>
          <c:orientation val="minMax"/>
        </c:scaling>
        <c:axPos val="b"/>
        <c:numFmt formatCode="General" sourceLinked="1"/>
        <c:majorTickMark val="none"/>
        <c:tickLblPos val="nextTo"/>
        <c:crossAx val="175735168"/>
        <c:crosses val="autoZero"/>
        <c:auto val="1"/>
        <c:lblAlgn val="ctr"/>
        <c:lblOffset val="100"/>
        <c:noMultiLvlLbl val="1"/>
      </c:catAx>
      <c:valAx>
        <c:axId val="175735168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one"/>
        <c:crossAx val="17561049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view3D>
      <c:hPercent val="210"/>
      <c:depthPercent val="100"/>
      <c:rAngAx val="1"/>
    </c:view3D>
    <c:floor>
      <c:spPr>
        <a:solidFill>
          <a:srgbClr val="9999FF"/>
        </a:solidFill>
      </c:spPr>
    </c:floor>
    <c:plotArea>
      <c:layout>
        <c:manualLayout>
          <c:layoutTarget val="inner"/>
          <c:xMode val="edge"/>
          <c:yMode val="edge"/>
          <c:x val="0.10679211998974988"/>
          <c:y val="0"/>
          <c:w val="0.61002916393871165"/>
          <c:h val="0.94364647407845315"/>
        </c:manualLayout>
      </c:layout>
      <c:bar3D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35,7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"/>
                  <c:y val="-1.7286931760177187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>
                        <a:solidFill>
                          <a:schemeClr val="bg1"/>
                        </a:solidFill>
                      </a:rPr>
                      <a:t>33,3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1.3515618947237621E-3"/>
                  <c:y val="-1.72869317601772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32,7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30,2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2022 год*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35.739251735866205</c:v>
                </c:pt>
                <c:pt idx="1">
                  <c:v>33.266799733865604</c:v>
                </c:pt>
                <c:pt idx="2">
                  <c:v>32.670502565905572</c:v>
                </c:pt>
                <c:pt idx="3">
                  <c:v>30.162271805273832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solidFill>
              <a:schemeClr val="tx1"/>
            </a:solidFill>
            <a:effectLst>
              <a:outerShdw blurRad="736600" sx="1000" sy="1000" algn="ctr" rotWithShape="0">
                <a:srgbClr val="000000">
                  <a:alpha val="57000"/>
                </a:srgbClr>
              </a:outerShdw>
            </a:effectLst>
            <a:scene3d>
              <a:camera prst="orthographicFront"/>
              <a:lightRig rig="threePt" dir="t"/>
            </a:scene3d>
            <a:sp3d/>
          </c:spPr>
          <c:dLbls>
            <c:dLbl>
              <c:idx val="0"/>
              <c:layout>
                <c:manualLayout>
                  <c:x val="-1.216405705251382E-2"/>
                  <c:y val="-0.125330255261284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18,5</a:t>
                    </a:r>
                    <a:endParaRPr lang="ru-RU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2.7032302116439585E-3"/>
                  <c:y val="-1.728693176017718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2,8</a:t>
                    </a:r>
                    <a:endParaRPr lang="ru-RU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0"/>
                  <c:y val="-1.728693176017718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3,1</a:t>
                    </a:r>
                    <a:endParaRPr lang="ru-RU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</c:dLbl>
            <c:dLbl>
              <c:idx val="3"/>
              <c:delete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2022 год*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2.8745630946223413</c:v>
                </c:pt>
                <c:pt idx="1">
                  <c:v>2.8126753029887936</c:v>
                </c:pt>
                <c:pt idx="2">
                  <c:v>3.0500131844950342</c:v>
                </c:pt>
                <c:pt idx="3">
                  <c:v>3.2699167657550534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безопасность</c:v>
                </c:pt>
              </c:strCache>
            </c:strRef>
          </c:tx>
          <c:spPr>
            <a:solidFill>
              <a:srgbClr val="FF0000"/>
            </a:solidFill>
          </c:spPr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2022 год*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3.0563784266704284</c:v>
                </c:pt>
                <c:pt idx="1">
                  <c:v>18.462421562104549</c:v>
                </c:pt>
                <c:pt idx="2">
                  <c:v>2.6368990067680409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-4.8656228210055233E-2"/>
                  <c:y val="-4.3217329400442924E-3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3,1</a:t>
                    </a:r>
                    <a:endParaRPr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1.216405705251382E-2"/>
                  <c:y val="-1.728693176017718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26,5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2022 год*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0.0</c:formatCode>
                <c:ptCount val="4"/>
                <c:pt idx="0">
                  <c:v>13.473926740960172</c:v>
                </c:pt>
                <c:pt idx="1">
                  <c:v>9.7413017103048798</c:v>
                </c:pt>
                <c:pt idx="2">
                  <c:v>24.994421944408764</c:v>
                </c:pt>
                <c:pt idx="3">
                  <c:v>26.48737497377072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FF3399"/>
            </a:solidFill>
          </c:spPr>
          <c:dLbls>
            <c:dLbl>
              <c:idx val="2"/>
              <c:layout>
                <c:manualLayout>
                  <c:x val="8.1093713683425429E-3"/>
                  <c:y val="-1.7286931760177187E-2"/>
                </c:manualLayout>
              </c:layout>
              <c:showVal val="1"/>
            </c:dLbl>
            <c:dLbl>
              <c:idx val="3"/>
              <c:layout>
                <c:manualLayout>
                  <c:x val="6.7578094736187953E-3"/>
                  <c:y val="-3.025213058031009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26,4</a:t>
                    </a:r>
                    <a:endParaRPr lang="ru-RU" dirty="0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2022 год*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0.0</c:formatCode>
                <c:ptCount val="4"/>
                <c:pt idx="0">
                  <c:v>32.53867494239902</c:v>
                </c:pt>
                <c:pt idx="1">
                  <c:v>25.467365921751266</c:v>
                </c:pt>
                <c:pt idx="2">
                  <c:v>25.492052115942425</c:v>
                </c:pt>
                <c:pt idx="3">
                  <c:v>26.371266699307547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solidFill>
              <a:schemeClr val="tx1"/>
            </a:solidFill>
          </c:spPr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2022 год*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Лист1!$G$2:$G$5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Образование</c:v>
                </c:pt>
              </c:strCache>
            </c:strRef>
          </c:tx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2022 год*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Лист1!$H$2:$H$5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-6.7578094736187953E-3"/>
                  <c:y val="-1.9447798230199261E-2"/>
                </c:manualLayout>
              </c:layout>
              <c:spPr/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9.4609332630663304E-3"/>
                  <c:y val="-6.4825994100664464E-3"/>
                </c:manualLayout>
              </c:layout>
              <c:spPr/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1.0812495157790062E-2"/>
                  <c:y val="-1.9447798230199341E-2"/>
                </c:manualLayout>
              </c:layout>
              <c:spPr/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1.0812388735593627E-2"/>
                  <c:y val="-1.9447798230199365E-2"/>
                </c:manualLayout>
              </c:layout>
              <c:spPr>
                <a:noFill/>
              </c:spPr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 algn="ctr">
                  <a:defRPr lang="ru-RU"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2022 год*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Лист1!$I$2:$I$5</c:f>
              <c:numCache>
                <c:formatCode>0.0</c:formatCode>
                <c:ptCount val="4"/>
                <c:pt idx="0">
                  <c:v>12.104825943167034</c:v>
                </c:pt>
                <c:pt idx="1">
                  <c:v>10.066142225353214</c:v>
                </c:pt>
                <c:pt idx="2">
                  <c:v>11.156111182480174</c:v>
                </c:pt>
                <c:pt idx="3">
                  <c:v>10.981324753444779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-0.28653112168143663"/>
                  <c:y val="-4.321732940044213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13,5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2022 год*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Лист1!$J$2:$J$5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Социальная политика</c:v>
                </c:pt>
              </c:strCache>
            </c:strRef>
          </c:tx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2022 год*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Лист1!$K$2:$K$5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FF0000"/>
            </a:solidFill>
          </c:spPr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2022 год*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Лист1!$L$2:$L$5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Средства массовой информации</c:v>
                </c:pt>
              </c:strCache>
            </c:strRef>
          </c:tx>
          <c:spPr>
            <a:solidFill>
              <a:schemeClr val="tx1"/>
            </a:solidFill>
          </c:spPr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2022 год*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Лист1!$M$2:$M$5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Обслуживание госдолга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delete val="1"/>
            </c:dLbl>
            <c:dLbl>
              <c:idx val="1"/>
              <c:layout>
                <c:manualLayout>
                  <c:x val="-0.24057801726082889"/>
                  <c:y val="-1.512606529015503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9,7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0.31761704526008344"/>
                  <c:y val="-4.321732940044291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25,0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delete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2022 год*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Лист1!$N$2:$N$5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2022 год*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Лист1!$O$2:$O$5</c:f>
              <c:numCache>
                <c:formatCode>0.0</c:formatCode>
                <c:ptCount val="4"/>
                <c:pt idx="0">
                  <c:v>0.21237911631479128</c:v>
                </c:pt>
                <c:pt idx="1">
                  <c:v>0.18329354363169087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Val val="1"/>
        </c:dLbls>
        <c:gapWidth val="50"/>
        <c:gapDepth val="0"/>
        <c:shape val="cylinder"/>
        <c:axId val="197051904"/>
        <c:axId val="197053440"/>
        <c:axId val="0"/>
      </c:bar3DChart>
      <c:catAx>
        <c:axId val="197051904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400" b="0" baseline="0"/>
            </a:pPr>
            <a:endParaRPr lang="ru-RU"/>
          </a:p>
        </c:txPr>
        <c:crossAx val="197053440"/>
        <c:crosses val="autoZero"/>
        <c:auto val="1"/>
        <c:lblAlgn val="ctr"/>
        <c:lblOffset val="100"/>
      </c:catAx>
      <c:valAx>
        <c:axId val="197053440"/>
        <c:scaling>
          <c:orientation val="minMax"/>
          <c:max val="1"/>
          <c:min val="0"/>
        </c:scaling>
        <c:delete val="1"/>
        <c:axPos val="b"/>
        <c:numFmt formatCode="0%" sourceLinked="1"/>
        <c:majorTickMark val="none"/>
        <c:tickLblPos val="none"/>
        <c:crossAx val="197051904"/>
        <c:crosses val="autoZero"/>
        <c:crossBetween val="between"/>
      </c:valAx>
    </c:plotArea>
    <c:legend>
      <c:legendPos val="r"/>
      <c:legendEntry>
        <c:idx val="5"/>
        <c:delete val="1"/>
      </c:legendEntry>
      <c:legendEntry>
        <c:idx val="6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ayout>
        <c:manualLayout>
          <c:xMode val="edge"/>
          <c:yMode val="edge"/>
          <c:x val="0.77666589049411583"/>
          <c:y val="7.3250310688360146E-2"/>
          <c:w val="0.17602944319055466"/>
          <c:h val="0.83189071392306113"/>
        </c:manualLayout>
      </c:layout>
      <c:txPr>
        <a:bodyPr/>
        <a:lstStyle/>
        <a:p>
          <a:pPr>
            <a:defRPr sz="1200" normalizeH="0" baseline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plotArea>
      <c:layout>
        <c:manualLayout>
          <c:layoutTarget val="inner"/>
          <c:xMode val="edge"/>
          <c:yMode val="edge"/>
          <c:x val="1.2500000000000001E-2"/>
          <c:y val="8.9474742801234214E-2"/>
          <c:w val="0.98749999999999949"/>
          <c:h val="0.832746390671001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rgbClr val="00FF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8.3979694106719547E-3"/>
                  <c:y val="-8.088225928432103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0111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200,0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4,0</a:t>
                    </a:r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en-US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1"/>
              <c:layout>
                <c:manualLayout>
                  <c:x val="1.4104400646180784E-2"/>
                  <c:y val="-0.23388608048401871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0102,</a:t>
                    </a:r>
                  </a:p>
                  <a:p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0104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,</a:t>
                    </a:r>
                  </a:p>
                  <a:p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0106</a:t>
                    </a:r>
                    <a:r>
                      <a:rPr lang="ru-RU" baseline="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 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-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2422,3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48,3</a:t>
                    </a:r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en-US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2"/>
              <c:layout>
                <c:manualLayout>
                  <c:x val="2.8515624741696317E-3"/>
                  <c:y val="-0.2224258647454523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0113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2397,8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47,7</a:t>
                    </a:r>
                    <a:r>
                      <a:rPr lang="en-US" sz="14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en-US" sz="1400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3"/>
              <c:layout>
                <c:manualLayout>
                  <c:x val="0.22674517408814254"/>
                  <c:y val="-1.2637821916172421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txPr>
              <a:bodyPr/>
              <a:lstStyle/>
              <a:p>
                <a:pPr>
                  <a:defRPr>
                    <a:solidFill>
                      <a:schemeClr val="bg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1"/>
          </c:dLbls>
          <c:cat>
            <c:strRef>
              <c:f>Лист1!$A$2:$A$4</c:f>
              <c:strCache>
                <c:ptCount val="3"/>
                <c:pt idx="0">
                  <c:v>0111</c:v>
                </c:pt>
                <c:pt idx="1">
                  <c:v>0102, 0104, 0106</c:v>
                </c:pt>
                <c:pt idx="2">
                  <c:v>0113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200</c:v>
                </c:pt>
                <c:pt idx="1">
                  <c:v>2422.3000000000002</c:v>
                </c:pt>
                <c:pt idx="2">
                  <c:v>2397.8000000000002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9F2D9-2A98-4EB0-B2E8-39DCCDEA5BDB}" type="doc">
      <dgm:prSet loTypeId="urn:microsoft.com/office/officeart/2005/8/layout/list1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6258FF-48F5-408F-B1BD-2D4C8F6E9994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Увеличение налогового потенциала сельского поселения, необходимого для сбалансированного исполнения бюджета</a:t>
          </a:r>
          <a:endParaRPr lang="ru-RU" dirty="0"/>
        </a:p>
      </dgm:t>
    </dgm:pt>
    <dgm:pt modelId="{7A166E8C-D154-4B9F-87CF-DB308D880F12}" type="parTrans" cxnId="{E8964598-5BFA-4E06-848A-6D96C9F75D75}">
      <dgm:prSet/>
      <dgm:spPr/>
      <dgm:t>
        <a:bodyPr/>
        <a:lstStyle/>
        <a:p>
          <a:endParaRPr lang="ru-RU"/>
        </a:p>
      </dgm:t>
    </dgm:pt>
    <dgm:pt modelId="{3A82D11D-0B47-4714-B178-D96FCAE2FF64}" type="sibTrans" cxnId="{E8964598-5BFA-4E06-848A-6D96C9F75D75}">
      <dgm:prSet/>
      <dgm:spPr/>
      <dgm:t>
        <a:bodyPr/>
        <a:lstStyle/>
        <a:p>
          <a:endParaRPr lang="ru-RU"/>
        </a:p>
      </dgm:t>
    </dgm:pt>
    <dgm:pt modelId="{F98FB74D-CDD7-4F6A-925D-19A6AEE1F19A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Повышение прозрачности  и открытости бюджетного процесса </a:t>
          </a:r>
          <a:endParaRPr lang="ru-RU" dirty="0"/>
        </a:p>
      </dgm:t>
    </dgm:pt>
    <dgm:pt modelId="{BA83A90D-7E71-408A-9507-6D991FE0FAD0}" type="parTrans" cxnId="{C4420884-8432-4913-A1C9-22C53E624C5A}">
      <dgm:prSet/>
      <dgm:spPr/>
      <dgm:t>
        <a:bodyPr/>
        <a:lstStyle/>
        <a:p>
          <a:endParaRPr lang="ru-RU"/>
        </a:p>
      </dgm:t>
    </dgm:pt>
    <dgm:pt modelId="{13C25D67-5198-48D1-B3E0-1B881BA2F47A}" type="sibTrans" cxnId="{C4420884-8432-4913-A1C9-22C53E624C5A}">
      <dgm:prSet/>
      <dgm:spPr/>
      <dgm:t>
        <a:bodyPr/>
        <a:lstStyle/>
        <a:p>
          <a:endParaRPr lang="ru-RU"/>
        </a:p>
      </dgm:t>
    </dgm:pt>
    <dgm:pt modelId="{46EB19B5-C096-41B0-BF30-B27CEA1D24B2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Повышение эффективности и оптимизация структуры бюджетных расходов </a:t>
          </a:r>
          <a:endParaRPr lang="ru-RU" dirty="0"/>
        </a:p>
      </dgm:t>
    </dgm:pt>
    <dgm:pt modelId="{AC184F84-A24C-48A1-9ABE-ACE32451344D}" type="sibTrans" cxnId="{45BFAA75-B18D-4330-B289-7735D12373A8}">
      <dgm:prSet/>
      <dgm:spPr/>
      <dgm:t>
        <a:bodyPr/>
        <a:lstStyle/>
        <a:p>
          <a:endParaRPr lang="ru-RU"/>
        </a:p>
      </dgm:t>
    </dgm:pt>
    <dgm:pt modelId="{602643F6-C561-4A9D-A4EF-11251D38A22D}" type="parTrans" cxnId="{45BFAA75-B18D-4330-B289-7735D12373A8}">
      <dgm:prSet/>
      <dgm:spPr/>
      <dgm:t>
        <a:bodyPr/>
        <a:lstStyle/>
        <a:p>
          <a:endParaRPr lang="ru-RU"/>
        </a:p>
      </dgm:t>
    </dgm:pt>
    <dgm:pt modelId="{B4250FF1-0AFB-4D7E-842A-E5F59CBE590E}" type="pres">
      <dgm:prSet presAssocID="{CB59F2D9-2A98-4EB0-B2E8-39DCCDEA5B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340C8B-3D2A-4232-92D3-3A85BF234D12}" type="pres">
      <dgm:prSet presAssocID="{4F6258FF-48F5-408F-B1BD-2D4C8F6E9994}" presName="parentLin" presStyleCnt="0"/>
      <dgm:spPr/>
    </dgm:pt>
    <dgm:pt modelId="{0603ADFF-1596-4B14-AA3D-41E58E57544E}" type="pres">
      <dgm:prSet presAssocID="{4F6258FF-48F5-408F-B1BD-2D4C8F6E999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080BF51-FF21-4F30-84A5-029524E91838}" type="pres">
      <dgm:prSet presAssocID="{4F6258FF-48F5-408F-B1BD-2D4C8F6E999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D28A9-AC93-43CC-AAC9-2A348DB7214A}" type="pres">
      <dgm:prSet presAssocID="{4F6258FF-48F5-408F-B1BD-2D4C8F6E9994}" presName="negativeSpace" presStyleCnt="0"/>
      <dgm:spPr/>
    </dgm:pt>
    <dgm:pt modelId="{FA9DFD90-62A4-431D-BAC3-DF57D55A57A0}" type="pres">
      <dgm:prSet presAssocID="{4F6258FF-48F5-408F-B1BD-2D4C8F6E9994}" presName="childText" presStyleLbl="conFgAcc1" presStyleIdx="0" presStyleCnt="3">
        <dgm:presLayoutVars>
          <dgm:bulletEnabled val="1"/>
        </dgm:presLayoutVars>
      </dgm:prSet>
      <dgm:spPr/>
    </dgm:pt>
    <dgm:pt modelId="{84D40BE1-534A-4EFF-B5B0-9C5B1EFDA8E7}" type="pres">
      <dgm:prSet presAssocID="{3A82D11D-0B47-4714-B178-D96FCAE2FF64}" presName="spaceBetweenRectangles" presStyleCnt="0"/>
      <dgm:spPr/>
    </dgm:pt>
    <dgm:pt modelId="{28A2D998-74D7-4C7D-A2BE-ECA897896779}" type="pres">
      <dgm:prSet presAssocID="{46EB19B5-C096-41B0-BF30-B27CEA1D24B2}" presName="parentLin" presStyleCnt="0"/>
      <dgm:spPr/>
    </dgm:pt>
    <dgm:pt modelId="{0D682BC1-9B35-4723-9234-286F9E0B2A20}" type="pres">
      <dgm:prSet presAssocID="{46EB19B5-C096-41B0-BF30-B27CEA1D24B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2FC2021-B1B1-470D-9AA9-33A49C348D2B}" type="pres">
      <dgm:prSet presAssocID="{46EB19B5-C096-41B0-BF30-B27CEA1D24B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0922C-7CAA-47FD-8D14-9CB1460E8182}" type="pres">
      <dgm:prSet presAssocID="{46EB19B5-C096-41B0-BF30-B27CEA1D24B2}" presName="negativeSpace" presStyleCnt="0"/>
      <dgm:spPr/>
    </dgm:pt>
    <dgm:pt modelId="{AE78B86C-A696-43AD-91DB-4DE76DBF27CC}" type="pres">
      <dgm:prSet presAssocID="{46EB19B5-C096-41B0-BF30-B27CEA1D24B2}" presName="childText" presStyleLbl="conFgAcc1" presStyleIdx="1" presStyleCnt="3">
        <dgm:presLayoutVars>
          <dgm:bulletEnabled val="1"/>
        </dgm:presLayoutVars>
      </dgm:prSet>
      <dgm:spPr/>
    </dgm:pt>
    <dgm:pt modelId="{E63FD2D5-98A4-4FC1-8882-CBD503A10BFB}" type="pres">
      <dgm:prSet presAssocID="{AC184F84-A24C-48A1-9ABE-ACE32451344D}" presName="spaceBetweenRectangles" presStyleCnt="0"/>
      <dgm:spPr/>
    </dgm:pt>
    <dgm:pt modelId="{357DBE4B-2D5F-4815-BA0B-67D4D7CFA0EA}" type="pres">
      <dgm:prSet presAssocID="{F98FB74D-CDD7-4F6A-925D-19A6AEE1F19A}" presName="parentLin" presStyleCnt="0"/>
      <dgm:spPr/>
    </dgm:pt>
    <dgm:pt modelId="{CDC4E215-94EA-45E9-A5F5-66EECAD1F6ED}" type="pres">
      <dgm:prSet presAssocID="{F98FB74D-CDD7-4F6A-925D-19A6AEE1F19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1446243-E24B-4DB0-B778-3A651140464D}" type="pres">
      <dgm:prSet presAssocID="{F98FB74D-CDD7-4F6A-925D-19A6AEE1F19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DB1AB-72FA-4AEE-A1D3-2226C40BD3EC}" type="pres">
      <dgm:prSet presAssocID="{F98FB74D-CDD7-4F6A-925D-19A6AEE1F19A}" presName="negativeSpace" presStyleCnt="0"/>
      <dgm:spPr/>
    </dgm:pt>
    <dgm:pt modelId="{D38AF840-5623-4B5B-9C46-5433C98ABEE7}" type="pres">
      <dgm:prSet presAssocID="{F98FB74D-CDD7-4F6A-925D-19A6AEE1F19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0C1CA9C-FABC-4812-958A-82C44B9C3EF0}" type="presOf" srcId="{4F6258FF-48F5-408F-B1BD-2D4C8F6E9994}" destId="{8080BF51-FF21-4F30-84A5-029524E91838}" srcOrd="1" destOrd="0" presId="urn:microsoft.com/office/officeart/2005/8/layout/list1"/>
    <dgm:cxn modelId="{0541B34E-04D2-4693-B8BE-2C11077F8984}" type="presOf" srcId="{F98FB74D-CDD7-4F6A-925D-19A6AEE1F19A}" destId="{CDC4E215-94EA-45E9-A5F5-66EECAD1F6ED}" srcOrd="0" destOrd="0" presId="urn:microsoft.com/office/officeart/2005/8/layout/list1"/>
    <dgm:cxn modelId="{2623BB5C-C7BA-4F71-A698-ABE0B652D0B2}" type="presOf" srcId="{46EB19B5-C096-41B0-BF30-B27CEA1D24B2}" destId="{E2FC2021-B1B1-470D-9AA9-33A49C348D2B}" srcOrd="1" destOrd="0" presId="urn:microsoft.com/office/officeart/2005/8/layout/list1"/>
    <dgm:cxn modelId="{45BFAA75-B18D-4330-B289-7735D12373A8}" srcId="{CB59F2D9-2A98-4EB0-B2E8-39DCCDEA5BDB}" destId="{46EB19B5-C096-41B0-BF30-B27CEA1D24B2}" srcOrd="1" destOrd="0" parTransId="{602643F6-C561-4A9D-A4EF-11251D38A22D}" sibTransId="{AC184F84-A24C-48A1-9ABE-ACE32451344D}"/>
    <dgm:cxn modelId="{B7806FC9-FDF5-4684-867E-8D99DEEBDD75}" type="presOf" srcId="{CB59F2D9-2A98-4EB0-B2E8-39DCCDEA5BDB}" destId="{B4250FF1-0AFB-4D7E-842A-E5F59CBE590E}" srcOrd="0" destOrd="0" presId="urn:microsoft.com/office/officeart/2005/8/layout/list1"/>
    <dgm:cxn modelId="{B06465B4-2605-47CB-868B-648A068CBA0C}" type="presOf" srcId="{4F6258FF-48F5-408F-B1BD-2D4C8F6E9994}" destId="{0603ADFF-1596-4B14-AA3D-41E58E57544E}" srcOrd="0" destOrd="0" presId="urn:microsoft.com/office/officeart/2005/8/layout/list1"/>
    <dgm:cxn modelId="{C4420884-8432-4913-A1C9-22C53E624C5A}" srcId="{CB59F2D9-2A98-4EB0-B2E8-39DCCDEA5BDB}" destId="{F98FB74D-CDD7-4F6A-925D-19A6AEE1F19A}" srcOrd="2" destOrd="0" parTransId="{BA83A90D-7E71-408A-9507-6D991FE0FAD0}" sibTransId="{13C25D67-5198-48D1-B3E0-1B881BA2F47A}"/>
    <dgm:cxn modelId="{966A34CF-487C-4FCD-8065-838F6451AD78}" type="presOf" srcId="{46EB19B5-C096-41B0-BF30-B27CEA1D24B2}" destId="{0D682BC1-9B35-4723-9234-286F9E0B2A20}" srcOrd="0" destOrd="0" presId="urn:microsoft.com/office/officeart/2005/8/layout/list1"/>
    <dgm:cxn modelId="{09C2C276-8305-4CF0-B581-A0A3D4CD7E78}" type="presOf" srcId="{F98FB74D-CDD7-4F6A-925D-19A6AEE1F19A}" destId="{71446243-E24B-4DB0-B778-3A651140464D}" srcOrd="1" destOrd="0" presId="urn:microsoft.com/office/officeart/2005/8/layout/list1"/>
    <dgm:cxn modelId="{E8964598-5BFA-4E06-848A-6D96C9F75D75}" srcId="{CB59F2D9-2A98-4EB0-B2E8-39DCCDEA5BDB}" destId="{4F6258FF-48F5-408F-B1BD-2D4C8F6E9994}" srcOrd="0" destOrd="0" parTransId="{7A166E8C-D154-4B9F-87CF-DB308D880F12}" sibTransId="{3A82D11D-0B47-4714-B178-D96FCAE2FF64}"/>
    <dgm:cxn modelId="{70919BE5-8745-4969-B7BB-7F8C83B82B9D}" type="presParOf" srcId="{B4250FF1-0AFB-4D7E-842A-E5F59CBE590E}" destId="{C9340C8B-3D2A-4232-92D3-3A85BF234D12}" srcOrd="0" destOrd="0" presId="urn:microsoft.com/office/officeart/2005/8/layout/list1"/>
    <dgm:cxn modelId="{95984362-F44E-4018-96B9-4A4860B6EA22}" type="presParOf" srcId="{C9340C8B-3D2A-4232-92D3-3A85BF234D12}" destId="{0603ADFF-1596-4B14-AA3D-41E58E57544E}" srcOrd="0" destOrd="0" presId="urn:microsoft.com/office/officeart/2005/8/layout/list1"/>
    <dgm:cxn modelId="{1A7165DE-BB4D-44BC-A89F-C28119C77F0E}" type="presParOf" srcId="{C9340C8B-3D2A-4232-92D3-3A85BF234D12}" destId="{8080BF51-FF21-4F30-84A5-029524E91838}" srcOrd="1" destOrd="0" presId="urn:microsoft.com/office/officeart/2005/8/layout/list1"/>
    <dgm:cxn modelId="{8AF686ED-60CA-4CBE-AEB1-E90E45F621F3}" type="presParOf" srcId="{B4250FF1-0AFB-4D7E-842A-E5F59CBE590E}" destId="{3AED28A9-AC93-43CC-AAC9-2A348DB7214A}" srcOrd="1" destOrd="0" presId="urn:microsoft.com/office/officeart/2005/8/layout/list1"/>
    <dgm:cxn modelId="{4CE07873-5E9D-4810-B14E-EBA6EA9C682F}" type="presParOf" srcId="{B4250FF1-0AFB-4D7E-842A-E5F59CBE590E}" destId="{FA9DFD90-62A4-431D-BAC3-DF57D55A57A0}" srcOrd="2" destOrd="0" presId="urn:microsoft.com/office/officeart/2005/8/layout/list1"/>
    <dgm:cxn modelId="{BDFD9928-7CD5-427E-B7B6-2B889C3D58FD}" type="presParOf" srcId="{B4250FF1-0AFB-4D7E-842A-E5F59CBE590E}" destId="{84D40BE1-534A-4EFF-B5B0-9C5B1EFDA8E7}" srcOrd="3" destOrd="0" presId="urn:microsoft.com/office/officeart/2005/8/layout/list1"/>
    <dgm:cxn modelId="{58CD0AFA-BA19-4A7F-97D1-7893BAEC2F40}" type="presParOf" srcId="{B4250FF1-0AFB-4D7E-842A-E5F59CBE590E}" destId="{28A2D998-74D7-4C7D-A2BE-ECA897896779}" srcOrd="4" destOrd="0" presId="urn:microsoft.com/office/officeart/2005/8/layout/list1"/>
    <dgm:cxn modelId="{E311565A-F33D-4945-8227-D0E3D2E2EA60}" type="presParOf" srcId="{28A2D998-74D7-4C7D-A2BE-ECA897896779}" destId="{0D682BC1-9B35-4723-9234-286F9E0B2A20}" srcOrd="0" destOrd="0" presId="urn:microsoft.com/office/officeart/2005/8/layout/list1"/>
    <dgm:cxn modelId="{42E5EE0B-E36C-4001-AEA8-65B2BC6256CD}" type="presParOf" srcId="{28A2D998-74D7-4C7D-A2BE-ECA897896779}" destId="{E2FC2021-B1B1-470D-9AA9-33A49C348D2B}" srcOrd="1" destOrd="0" presId="urn:microsoft.com/office/officeart/2005/8/layout/list1"/>
    <dgm:cxn modelId="{EFBDF00D-F7ED-4286-A412-351A161351AD}" type="presParOf" srcId="{B4250FF1-0AFB-4D7E-842A-E5F59CBE590E}" destId="{50D0922C-7CAA-47FD-8D14-9CB1460E8182}" srcOrd="5" destOrd="0" presId="urn:microsoft.com/office/officeart/2005/8/layout/list1"/>
    <dgm:cxn modelId="{A71D77C3-F8BA-41E6-94C9-C2A33B8E40A8}" type="presParOf" srcId="{B4250FF1-0AFB-4D7E-842A-E5F59CBE590E}" destId="{AE78B86C-A696-43AD-91DB-4DE76DBF27CC}" srcOrd="6" destOrd="0" presId="urn:microsoft.com/office/officeart/2005/8/layout/list1"/>
    <dgm:cxn modelId="{47425DCB-27B2-495A-9CB2-E08F98A6DCA2}" type="presParOf" srcId="{B4250FF1-0AFB-4D7E-842A-E5F59CBE590E}" destId="{E63FD2D5-98A4-4FC1-8882-CBD503A10BFB}" srcOrd="7" destOrd="0" presId="urn:microsoft.com/office/officeart/2005/8/layout/list1"/>
    <dgm:cxn modelId="{74A68016-CFBF-4586-9199-CBA887449F77}" type="presParOf" srcId="{B4250FF1-0AFB-4D7E-842A-E5F59CBE590E}" destId="{357DBE4B-2D5F-4815-BA0B-67D4D7CFA0EA}" srcOrd="8" destOrd="0" presId="urn:microsoft.com/office/officeart/2005/8/layout/list1"/>
    <dgm:cxn modelId="{ACCE7AE5-1FC2-4417-AB83-5E4108D9CDF3}" type="presParOf" srcId="{357DBE4B-2D5F-4815-BA0B-67D4D7CFA0EA}" destId="{CDC4E215-94EA-45E9-A5F5-66EECAD1F6ED}" srcOrd="0" destOrd="0" presId="urn:microsoft.com/office/officeart/2005/8/layout/list1"/>
    <dgm:cxn modelId="{77A04A3F-DF49-48E8-9FCD-D896FC150698}" type="presParOf" srcId="{357DBE4B-2D5F-4815-BA0B-67D4D7CFA0EA}" destId="{71446243-E24B-4DB0-B778-3A651140464D}" srcOrd="1" destOrd="0" presId="urn:microsoft.com/office/officeart/2005/8/layout/list1"/>
    <dgm:cxn modelId="{C6586803-1F9F-46A2-BB20-3CC4601C68DF}" type="presParOf" srcId="{B4250FF1-0AFB-4D7E-842A-E5F59CBE590E}" destId="{0A9DB1AB-72FA-4AEE-A1D3-2226C40BD3EC}" srcOrd="9" destOrd="0" presId="urn:microsoft.com/office/officeart/2005/8/layout/list1"/>
    <dgm:cxn modelId="{A280C0F4-E3A8-4F0B-9AFA-A6F2F4A2CB8A}" type="presParOf" srcId="{B4250FF1-0AFB-4D7E-842A-E5F59CBE590E}" destId="{D38AF840-5623-4B5B-9C46-5433C98ABEE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9DFD90-62A4-431D-BAC3-DF57D55A57A0}">
      <dsp:nvSpPr>
        <dsp:cNvPr id="0" name=""/>
        <dsp:cNvSpPr/>
      </dsp:nvSpPr>
      <dsp:spPr>
        <a:xfrm>
          <a:off x="0" y="1762470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0BF51-FF21-4F30-84A5-029524E91838}">
      <dsp:nvSpPr>
        <dsp:cNvPr id="0" name=""/>
        <dsp:cNvSpPr/>
      </dsp:nvSpPr>
      <dsp:spPr>
        <a:xfrm>
          <a:off x="411479" y="152631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Увеличение налогового потенциала сельского поселения, необходимого для сбалансированного исполнения бюджета</a:t>
          </a:r>
          <a:endParaRPr lang="ru-RU" sz="1600" kern="1200" dirty="0"/>
        </a:p>
      </dsp:txBody>
      <dsp:txXfrm>
        <a:off x="411479" y="1526310"/>
        <a:ext cx="5760720" cy="472320"/>
      </dsp:txXfrm>
    </dsp:sp>
    <dsp:sp modelId="{AE78B86C-A696-43AD-91DB-4DE76DBF27CC}">
      <dsp:nvSpPr>
        <dsp:cNvPr id="0" name=""/>
        <dsp:cNvSpPr/>
      </dsp:nvSpPr>
      <dsp:spPr>
        <a:xfrm>
          <a:off x="0" y="2488230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C2021-B1B1-470D-9AA9-33A49C348D2B}">
      <dsp:nvSpPr>
        <dsp:cNvPr id="0" name=""/>
        <dsp:cNvSpPr/>
      </dsp:nvSpPr>
      <dsp:spPr>
        <a:xfrm>
          <a:off x="411479" y="225207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Повышение эффективности и оптимизация структуры бюджетных расходов </a:t>
          </a:r>
          <a:endParaRPr lang="ru-RU" sz="1600" kern="1200" dirty="0"/>
        </a:p>
      </dsp:txBody>
      <dsp:txXfrm>
        <a:off x="411479" y="2252070"/>
        <a:ext cx="5760720" cy="472320"/>
      </dsp:txXfrm>
    </dsp:sp>
    <dsp:sp modelId="{D38AF840-5623-4B5B-9C46-5433C98ABEE7}">
      <dsp:nvSpPr>
        <dsp:cNvPr id="0" name=""/>
        <dsp:cNvSpPr/>
      </dsp:nvSpPr>
      <dsp:spPr>
        <a:xfrm>
          <a:off x="0" y="3213990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46243-E24B-4DB0-B778-3A651140464D}">
      <dsp:nvSpPr>
        <dsp:cNvPr id="0" name=""/>
        <dsp:cNvSpPr/>
      </dsp:nvSpPr>
      <dsp:spPr>
        <a:xfrm>
          <a:off x="411479" y="297783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Повышение прозрачности  и открытости бюджетного процесса </a:t>
          </a:r>
          <a:endParaRPr lang="ru-RU" sz="1600" kern="1200" dirty="0"/>
        </a:p>
      </dsp:txBody>
      <dsp:txXfrm>
        <a:off x="411479" y="2977830"/>
        <a:ext cx="5760720" cy="472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0.14912</cdr:x>
      <cdr:y>0.64286</cdr:y>
    </cdr:from>
    <cdr:to>
      <cdr:x>0.23122</cdr:x>
      <cdr:y>0.68421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1224135" y="3518121"/>
          <a:ext cx="673951" cy="226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0.34388</cdr:x>
      <cdr:y>0.81222</cdr:y>
    </cdr:from>
    <cdr:to>
      <cdr:x>0.42345</cdr:x>
      <cdr:y>0.86842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22920" y="4444953"/>
          <a:ext cx="653166" cy="307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0,9%</a:t>
          </a:r>
          <a:endParaRPr lang="ru-RU" sz="16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7" name="Прямая соединительная линия 26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9" name="Прямая соединительная линия 28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1" name="Прямая соединительная линия 30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0.03443</cdr:x>
      <cdr:y>0.90664</cdr:y>
    </cdr:from>
    <cdr:to>
      <cdr:x>0.93103</cdr:x>
      <cdr:y>1</cdr:y>
    </cdr:to>
    <cdr:sp macro="" textlink="">
      <cdr:nvSpPr>
        <cdr:cNvPr id="36" name="TextBox 35"/>
        <cdr:cNvSpPr txBox="1"/>
      </cdr:nvSpPr>
      <cdr:spPr>
        <a:xfrm xmlns:a="http://schemas.openxmlformats.org/drawingml/2006/main">
          <a:off x="323528" y="5328592"/>
          <a:ext cx="8424936" cy="548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0.14172</cdr:x>
      <cdr:y>0.84442</cdr:y>
    </cdr:from>
    <cdr:to>
      <cdr:x>0.29498</cdr:x>
      <cdr:y>1</cdr:y>
    </cdr:to>
    <cdr:sp macro="" textlink="">
      <cdr:nvSpPr>
        <cdr:cNvPr id="38" name="TextBox 37"/>
        <cdr:cNvSpPr txBox="1"/>
      </cdr:nvSpPr>
      <cdr:spPr>
        <a:xfrm xmlns:a="http://schemas.openxmlformats.org/drawingml/2006/main">
          <a:off x="1331640" y="4962872"/>
          <a:ext cx="144016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0.13405</cdr:x>
      <cdr:y>0.71061</cdr:y>
    </cdr:from>
    <cdr:to>
      <cdr:x>0.67815</cdr:x>
      <cdr:y>0.77946</cdr:y>
    </cdr:to>
    <cdr:sp macro="" textlink="">
      <cdr:nvSpPr>
        <cdr:cNvPr id="40" name="TextBox 39"/>
        <cdr:cNvSpPr txBox="1"/>
      </cdr:nvSpPr>
      <cdr:spPr>
        <a:xfrm xmlns:a="http://schemas.openxmlformats.org/drawingml/2006/main">
          <a:off x="1259632" y="4176464"/>
          <a:ext cx="5112606" cy="404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>
            <a:buFont typeface="Arial" charset="0"/>
            <a:buChar char="•"/>
          </a:pPr>
          <a:r>
            <a:rPr lang="ru-RU" sz="1200" dirty="0" smtClean="0"/>
            <a:t>ожидаемое исполнение расходов местного бюджета</a:t>
          </a:r>
          <a:endParaRPr lang="ru-RU" sz="12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52" name="Прямая соединительная линия 51"/>
        <cdr:cNvSpPr/>
      </cdr:nvSpPr>
      <cdr:spPr>
        <a:xfrm xmlns:a="http://schemas.openxmlformats.org/drawingml/2006/main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58" name="Прямая соединительная линия 57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62" name="Прямая соединительная линия 61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69" name="Прямая соединительная линия 68"/>
        <cdr:cNvSpPr/>
      </cdr:nvSpPr>
      <cdr:spPr>
        <a:xfrm xmlns:a="http://schemas.openxmlformats.org/drawingml/2006/main" flipH="1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518AF-36C4-4CEE-ABAB-725B2471ABC3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842BA-468B-4585-882F-509003E4E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3876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Объем межбюджетных трансфертов будет уточнен ко второму чтению проекта областного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842BA-468B-4585-882F-509003E4E5C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132" y="761473"/>
            <a:ext cx="7924905" cy="1143000"/>
          </a:xfrm>
        </p:spPr>
        <p:txBody>
          <a:bodyPr lIns="91120" tIns="45560" rIns="91120" bIns="4556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838029" y="2361989"/>
            <a:ext cx="7692471" cy="3725041"/>
          </a:xfrm>
        </p:spPr>
        <p:txBody>
          <a:bodyPr lIns="91120" tIns="45560" rIns="91120" bIns="45560"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lIns="91120" tIns="45560" rIns="91120" bIns="4556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lIns="91120" tIns="45560" rIns="91120" bIns="4556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tIns="45560" bIns="45560"/>
          <a:lstStyle>
            <a:lvl1pPr>
              <a:defRPr/>
            </a:lvl1pPr>
          </a:lstStyle>
          <a:p>
            <a:pPr>
              <a:defRPr/>
            </a:pPr>
            <a:fld id="{5DAC6C71-4CB8-4102-9903-3068BB4AB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2872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03DCD-7486-4FA8-96A2-EA13DEB90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576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chart" Target="../charts/chart3.xml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5929353"/>
          </a:xfrm>
          <a:solidFill>
            <a:srgbClr val="FFC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chemeClr val="accent2"/>
                </a:solidFill>
              </a:rPr>
              <a:t> ПРОЕКТ </a:t>
            </a:r>
            <a:r>
              <a:rPr lang="ru-RU" i="1" dirty="0" err="1" smtClean="0">
                <a:solidFill>
                  <a:schemeClr val="accent2"/>
                </a:solidFill>
              </a:rPr>
              <a:t>бюджетА</a:t>
            </a:r>
            <a:r>
              <a:rPr lang="ru-RU" i="1" dirty="0" smtClean="0">
                <a:solidFill>
                  <a:schemeClr val="accent2"/>
                </a:solidFill>
              </a:rPr>
              <a:t/>
            </a:r>
            <a:br>
              <a:rPr lang="ru-RU" i="1" dirty="0" smtClean="0">
                <a:solidFill>
                  <a:schemeClr val="accent2"/>
                </a:solidFill>
              </a:rPr>
            </a:br>
            <a:r>
              <a:rPr lang="ru-RU" i="1" dirty="0" smtClean="0">
                <a:solidFill>
                  <a:schemeClr val="accent2"/>
                </a:solidFill>
              </a:rPr>
              <a:t>Малиновского сельского поселения </a:t>
            </a:r>
            <a:r>
              <a:rPr lang="ru-RU" i="1" dirty="0" err="1" smtClean="0">
                <a:solidFill>
                  <a:schemeClr val="accent2"/>
                </a:solidFill>
              </a:rPr>
              <a:t>Дальнереченского</a:t>
            </a:r>
            <a:r>
              <a:rPr lang="ru-RU" i="1" dirty="0" smtClean="0">
                <a:solidFill>
                  <a:schemeClr val="accent2"/>
                </a:solidFill>
              </a:rPr>
              <a:t> муниципального  района на 2023 год и на плановый период 2024 и 2025 годов</a:t>
            </a:r>
            <a:br>
              <a:rPr lang="ru-RU" i="1" dirty="0" smtClean="0">
                <a:solidFill>
                  <a:schemeClr val="accent2"/>
                </a:solidFill>
              </a:rPr>
            </a:br>
            <a:endParaRPr lang="ru-RU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352928" cy="104411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местного бюджета </a:t>
            </a:r>
            <a:b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2022 - 2024 годы (в рублях)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9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72640850"/>
              </p:ext>
            </p:extLst>
          </p:nvPr>
        </p:nvGraphicFramePr>
        <p:xfrm>
          <a:off x="611562" y="1628800"/>
          <a:ext cx="8208909" cy="4608511"/>
        </p:xfrm>
        <a:graphic>
          <a:graphicData uri="http://schemas.openxmlformats.org/drawingml/2006/table">
            <a:tbl>
              <a:tblPr/>
              <a:tblGrid>
                <a:gridCol w="1693550"/>
                <a:gridCol w="1114760"/>
                <a:gridCol w="1152128"/>
                <a:gridCol w="675083"/>
                <a:gridCol w="1136874"/>
                <a:gridCol w="1218257"/>
                <a:gridCol w="1218257"/>
              </a:tblGrid>
              <a:tr h="52737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 показателей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Бюджет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2022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Проект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бюджета 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2023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Рост</a:t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(снижение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)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2023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 к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2022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 (%)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(+;-)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2023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 к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2022 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Плановый период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68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2024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2025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ДОХОДЫ - ВСЕГО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12804306,07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15330635,15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119,7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2526329,08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14986075</a:t>
                      </a:r>
                      <a:r>
                        <a:rPr lang="ru-RU" sz="1300" b="0" dirty="0" smtClean="0">
                          <a:effectLst/>
                          <a:latin typeface="Times New Roman"/>
                          <a:ea typeface="Times New Roman"/>
                        </a:rPr>
                        <a:t>,15</a:t>
                      </a:r>
                      <a:endParaRPr lang="ru-RU" sz="1300" b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14667570,56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 том числе: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налоговые и неналоговые доходы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1868521,07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1665597,15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89,1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-202923,92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1675597,15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1667597,15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2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безвозмездные поступления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10935785,0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13665038,0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125,0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2729253,0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13310478,0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12999973,41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РАСХОДЫ – ВСЕГО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12760109,03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15330635,15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120,1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2570526,12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14986075</a:t>
                      </a:r>
                      <a:r>
                        <a:rPr lang="ru-RU" sz="1300" b="0" dirty="0" smtClean="0">
                          <a:effectLst/>
                          <a:latin typeface="Times New Roman"/>
                          <a:ea typeface="Times New Roman"/>
                        </a:rPr>
                        <a:t>,15</a:t>
                      </a:r>
                      <a:endParaRPr lang="ru-RU" sz="1300" b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14667570,56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 Е Ф И Ц И Т (-) ПРОФИЦИТ (+)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44197,04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0  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32614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Основные параметры местного бюджета на 2023 год</a:t>
            </a:r>
            <a:endParaRPr lang="ru-RU" sz="2800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57246055"/>
              </p:ext>
            </p:extLst>
          </p:nvPr>
        </p:nvGraphicFramePr>
        <p:xfrm>
          <a:off x="473725" y="1090670"/>
          <a:ext cx="4120309" cy="705079"/>
        </p:xfrm>
        <a:graphic>
          <a:graphicData uri="http://schemas.openxmlformats.org/drawingml/2006/table">
            <a:tbl>
              <a:tblPr/>
              <a:tblGrid>
                <a:gridCol w="4120309"/>
              </a:tblGrid>
              <a:tr h="7050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 бюджета </a:t>
                      </a:r>
                    </a:p>
                    <a:p>
                      <a:pPr algn="ctr"/>
                      <a:r>
                        <a:rPr lang="ru-RU" dirty="0" smtClean="0"/>
                        <a:t>15330635,15 </a:t>
                      </a:r>
                      <a:r>
                        <a:rPr lang="ru-RU" sz="1400" dirty="0" smtClean="0"/>
                        <a:t>рублей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664366"/>
              </p:ext>
            </p:extLst>
          </p:nvPr>
        </p:nvGraphicFramePr>
        <p:xfrm>
          <a:off x="4704202" y="1112704"/>
          <a:ext cx="4087258" cy="694062"/>
        </p:xfrm>
        <a:graphic>
          <a:graphicData uri="http://schemas.openxmlformats.org/drawingml/2006/table">
            <a:tbl>
              <a:tblPr/>
              <a:tblGrid>
                <a:gridCol w="4087258"/>
              </a:tblGrid>
              <a:tr h="6940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     Расходы бюджета</a:t>
                      </a:r>
                    </a:p>
                    <a:p>
                      <a:pPr algn="ctr"/>
                      <a:r>
                        <a:rPr lang="ru-RU" dirty="0" smtClean="0"/>
                        <a:t>15330635,15</a:t>
                      </a:r>
                      <a:r>
                        <a:rPr lang="ru-RU" sz="1400" dirty="0" smtClean="0"/>
                        <a:t> рублей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82619562"/>
              </p:ext>
            </p:extLst>
          </p:nvPr>
        </p:nvGraphicFramePr>
        <p:xfrm>
          <a:off x="500034" y="1857362"/>
          <a:ext cx="3714776" cy="4379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6"/>
              </a:tblGrid>
              <a:tr h="797725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bg1"/>
                          </a:solidFill>
                        </a:rPr>
                        <a:t>Доходы от использования имущества, находящегося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</a:rPr>
                        <a:t> в  муниципальной собственности   1034597,15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9148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</a:t>
                      </a:r>
                      <a:r>
                        <a:rPr lang="ru-RU" sz="1600" baseline="0" dirty="0" smtClean="0"/>
                        <a:t> на доходы физических лиц  154000,0</a:t>
                      </a:r>
                      <a:endParaRPr lang="ru-RU" sz="16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Налоги на</a:t>
                      </a:r>
                      <a:r>
                        <a:rPr lang="ru-RU" sz="1600" baseline="0" dirty="0" smtClean="0"/>
                        <a:t> имущество 394000,0</a:t>
                      </a:r>
                      <a:endParaRPr lang="ru-RU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21380"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Государственная пошлина  12000,0</a:t>
                      </a:r>
                      <a:endParaRPr lang="ru-RU" sz="1600" dirty="0"/>
                    </a:p>
                  </a:txBody>
                  <a:tcPr>
                    <a:solidFill>
                      <a:srgbClr val="F4D0CC"/>
                    </a:solidFill>
                  </a:tcPr>
                </a:tc>
              </a:tr>
              <a:tr h="487302"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Безвозмездные поступления  13665038,0</a:t>
                      </a:r>
                      <a:endParaRPr lang="ru-RU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62568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Штрафы, санкции, возмещение ущерба 15000,0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55876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Единый сельскохозяйственный налог  11000,0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0E5"/>
                    </a:solidFill>
                  </a:tcPr>
                </a:tc>
              </a:tr>
              <a:tr h="23896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Платные услуги 45000,0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94806510"/>
              </p:ext>
            </p:extLst>
          </p:nvPr>
        </p:nvGraphicFramePr>
        <p:xfrm>
          <a:off x="5214942" y="1857362"/>
          <a:ext cx="3643338" cy="4424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8"/>
              </a:tblGrid>
              <a:tr h="906447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Общегосударственные вопросы  5128145,91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521175"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Культура, кинематография  1543168,24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44273">
                <a:tc>
                  <a:txBody>
                    <a:bodyPr/>
                    <a:lstStyle/>
                    <a:p>
                      <a:r>
                        <a:rPr lang="ru-RU" dirty="0" smtClean="0"/>
                        <a:t>Жилищно –коммунальное  хозяйство  3904313,0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51871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оборона  431170,0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942247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безопасность и правоохранительная деятельность 2830400,0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25299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экономика</a:t>
                      </a:r>
                      <a:r>
                        <a:rPr lang="ru-RU" baseline="0" dirty="0" smtClean="0"/>
                        <a:t> 1493438,0</a:t>
                      </a:r>
                      <a:endParaRPr lang="ru-RU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  <a:latin typeface="+mn-lt"/>
              </a:rPr>
              <a:t>Динамика доходов бюджета </a:t>
            </a:r>
            <a:br>
              <a:rPr lang="ru-RU" sz="3200" dirty="0" smtClean="0">
                <a:solidFill>
                  <a:schemeClr val="accent2"/>
                </a:solidFill>
                <a:latin typeface="+mn-lt"/>
              </a:rPr>
            </a:br>
            <a:r>
              <a:rPr lang="ru-RU" sz="3200" dirty="0" smtClean="0">
                <a:solidFill>
                  <a:schemeClr val="accent2"/>
                </a:solidFill>
                <a:latin typeface="+mn-lt"/>
              </a:rPr>
              <a:t>Малиновского сельского поселения </a:t>
            </a:r>
            <a:endParaRPr lang="ru-RU" sz="3200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11482698"/>
              </p:ext>
            </p:extLst>
          </p:nvPr>
        </p:nvGraphicFramePr>
        <p:xfrm>
          <a:off x="611560" y="1428751"/>
          <a:ext cx="8075239" cy="4736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17" descr="i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6116" y="0"/>
            <a:ext cx="5572163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71472" y="357166"/>
            <a:ext cx="6072230" cy="92869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Доходы бюджета </a:t>
            </a:r>
          </a:p>
          <a:p>
            <a:pPr algn="ctr"/>
            <a:r>
              <a:rPr lang="ru-RU" dirty="0" smtClean="0"/>
              <a:t>Поступающие в бюджет денежные средства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-177833" y="2463793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00100" y="1928802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00100" y="271462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00100" y="364331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428728" y="1714488"/>
            <a:ext cx="4786346" cy="50006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2500306"/>
            <a:ext cx="4929222" cy="42862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57290" y="3357562"/>
            <a:ext cx="4786346" cy="357190"/>
          </a:xfrm>
          <a:prstGeom prst="rect">
            <a:avLst/>
          </a:prstGeom>
          <a:solidFill>
            <a:srgbClr val="EE30E5"/>
          </a:solidFill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71472" y="3857628"/>
            <a:ext cx="507209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Среднедушевой бюджетный доход на жителя Малиновского сельского поселения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142976" y="5143512"/>
            <a:ext cx="141280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5882,27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63888" y="5143512"/>
            <a:ext cx="144016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7943,33</a:t>
            </a:r>
          </a:p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428728" y="6143644"/>
            <a:ext cx="83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2022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995935" y="6143644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74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Основные направления налоговой политики Малиновского сельского поселения </a:t>
            </a:r>
            <a:endParaRPr lang="ru-RU" sz="32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89215677"/>
              </p:ext>
            </p:extLst>
          </p:nvPr>
        </p:nvGraphicFramePr>
        <p:xfrm>
          <a:off x="428625" y="1428750"/>
          <a:ext cx="82296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ru-RU" sz="3100" dirty="0" smtClean="0"/>
              <a:t>Налоговые</a:t>
            </a:r>
            <a:r>
              <a:rPr lang="ru-RU" dirty="0" smtClean="0"/>
              <a:t> </a:t>
            </a:r>
            <a:r>
              <a:rPr lang="ru-RU" sz="3100" dirty="0" smtClean="0"/>
              <a:t>и неналоговые доходы местного бюджета</a:t>
            </a:r>
            <a:endParaRPr lang="ru-RU" sz="31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74024452"/>
              </p:ext>
            </p:extLst>
          </p:nvPr>
        </p:nvGraphicFramePr>
        <p:xfrm>
          <a:off x="500034" y="1857364"/>
          <a:ext cx="8229600" cy="431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43768" y="192880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тыс.рублей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5456198"/>
              </p:ext>
            </p:extLst>
          </p:nvPr>
        </p:nvGraphicFramePr>
        <p:xfrm>
          <a:off x="323528" y="620688"/>
          <a:ext cx="820891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5065641"/>
            <a:ext cx="1600200" cy="37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рублей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5" name="TextBox 14"/>
          <p:cNvSpPr txBox="1">
            <a:spLocks noChangeArrowheads="1"/>
          </p:cNvSpPr>
          <p:nvPr/>
        </p:nvSpPr>
        <p:spPr bwMode="auto">
          <a:xfrm>
            <a:off x="1763688" y="3068960"/>
            <a:ext cx="14224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8,3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6" name="TextBox 15"/>
          <p:cNvSpPr txBox="1">
            <a:spLocks noChangeArrowheads="1"/>
          </p:cNvSpPr>
          <p:nvPr/>
        </p:nvSpPr>
        <p:spPr bwMode="auto">
          <a:xfrm>
            <a:off x="2987824" y="1412777"/>
            <a:ext cx="936104" cy="33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2,7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7" name="TextBox 16"/>
          <p:cNvSpPr txBox="1">
            <a:spLocks noChangeArrowheads="1"/>
          </p:cNvSpPr>
          <p:nvPr/>
        </p:nvSpPr>
        <p:spPr bwMode="auto">
          <a:xfrm>
            <a:off x="2051720" y="1412776"/>
            <a:ext cx="864097" cy="33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0,7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8" name="TextBox 17"/>
          <p:cNvSpPr txBox="1">
            <a:spLocks noChangeArrowheads="1"/>
          </p:cNvSpPr>
          <p:nvPr/>
        </p:nvSpPr>
        <p:spPr bwMode="auto">
          <a:xfrm rot="10171602" flipV="1">
            <a:off x="1742001" y="1986185"/>
            <a:ext cx="1628592" cy="34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15,3%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9" name="TextBox 18"/>
          <p:cNvSpPr txBox="1">
            <a:spLocks noChangeArrowheads="1"/>
          </p:cNvSpPr>
          <p:nvPr/>
        </p:nvSpPr>
        <p:spPr bwMode="auto">
          <a:xfrm>
            <a:off x="5415982" y="2780928"/>
            <a:ext cx="1027113" cy="33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62,1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90" name="TextBox 19"/>
          <p:cNvSpPr txBox="1">
            <a:spLocks noChangeArrowheads="1"/>
          </p:cNvSpPr>
          <p:nvPr/>
        </p:nvSpPr>
        <p:spPr bwMode="auto">
          <a:xfrm>
            <a:off x="683568" y="4365104"/>
            <a:ext cx="936105" cy="34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200" b="1" dirty="0" smtClean="0">
                <a:solidFill>
                  <a:prstClr val="black"/>
                </a:solidFill>
                <a:cs typeface="Arial" charset="0"/>
              </a:rPr>
              <a:t>0,7</a:t>
            </a: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%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91" name="TextBox 20"/>
          <p:cNvSpPr txBox="1">
            <a:spLocks noChangeArrowheads="1"/>
          </p:cNvSpPr>
          <p:nvPr/>
        </p:nvSpPr>
        <p:spPr bwMode="auto">
          <a:xfrm>
            <a:off x="2267745" y="4272036"/>
            <a:ext cx="86409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9,3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меСТНОГО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В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2023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40" name="TextBox 17"/>
          <p:cNvSpPr txBox="1">
            <a:spLocks noChangeArrowheads="1"/>
          </p:cNvSpPr>
          <p:nvPr/>
        </p:nvSpPr>
        <p:spPr bwMode="auto">
          <a:xfrm>
            <a:off x="3487429" y="4214818"/>
            <a:ext cx="1155700" cy="50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endParaRPr lang="ru-RU" sz="1600" b="1" dirty="0" smtClean="0">
              <a:solidFill>
                <a:prstClr val="black"/>
              </a:solidFill>
              <a:cs typeface="Arial" charset="0"/>
            </a:endParaRPr>
          </a:p>
          <a:p>
            <a:pPr algn="ctr">
              <a:lnSpc>
                <a:spcPct val="70000"/>
              </a:lnSpc>
            </a:pP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5292080" y="5445224"/>
            <a:ext cx="3707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Государственная пошлина 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12,0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179512" y="5445225"/>
            <a:ext cx="8607330" cy="1365645"/>
            <a:chOff x="395536" y="5013176"/>
            <a:chExt cx="8414338" cy="1440832"/>
          </a:xfrm>
        </p:grpSpPr>
        <p:grpSp>
          <p:nvGrpSpPr>
            <p:cNvPr id="5" name="Группа 42"/>
            <p:cNvGrpSpPr>
              <a:grpSpLocks/>
            </p:cNvGrpSpPr>
            <p:nvPr/>
          </p:nvGrpSpPr>
          <p:grpSpPr bwMode="auto">
            <a:xfrm>
              <a:off x="395536" y="5013176"/>
              <a:ext cx="3704601" cy="324722"/>
              <a:chOff x="395536" y="5013176"/>
              <a:chExt cx="3704601" cy="324722"/>
            </a:xfrm>
          </p:grpSpPr>
          <p:pic>
            <p:nvPicPr>
              <p:cNvPr id="3" name="Picture 2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5536" y="5085184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5" name="TextBox 31"/>
              <p:cNvSpPr txBox="1">
                <a:spLocks noChangeArrowheads="1"/>
              </p:cNvSpPr>
              <p:nvPr/>
            </p:nvSpPr>
            <p:spPr bwMode="auto">
              <a:xfrm>
                <a:off x="683568" y="5013176"/>
                <a:ext cx="3416569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Налог на доходы физических лиц –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154,0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6" name="Группа 43"/>
            <p:cNvGrpSpPr>
              <a:grpSpLocks/>
            </p:cNvGrpSpPr>
            <p:nvPr/>
          </p:nvGrpSpPr>
          <p:grpSpPr bwMode="auto">
            <a:xfrm>
              <a:off x="395536" y="5373216"/>
              <a:ext cx="4006417" cy="324722"/>
              <a:chOff x="395536" y="5373216"/>
              <a:chExt cx="4006417" cy="324722"/>
            </a:xfrm>
          </p:grpSpPr>
          <p:pic>
            <p:nvPicPr>
              <p:cNvPr id="4" name="Picture 2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95536" y="5445224"/>
                <a:ext cx="144016" cy="1560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3" name="TextBox 32"/>
              <p:cNvSpPr txBox="1">
                <a:spLocks noChangeArrowheads="1"/>
              </p:cNvSpPr>
              <p:nvPr/>
            </p:nvSpPr>
            <p:spPr bwMode="auto">
              <a:xfrm>
                <a:off x="683568" y="5373216"/>
                <a:ext cx="3718385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Единый сельскохозяйственный налог – 11,0 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7" name="Группа 46"/>
            <p:cNvGrpSpPr>
              <a:grpSpLocks/>
            </p:cNvGrpSpPr>
            <p:nvPr/>
          </p:nvGrpSpPr>
          <p:grpSpPr bwMode="auto">
            <a:xfrm>
              <a:off x="395536" y="5848873"/>
              <a:ext cx="3981846" cy="569144"/>
              <a:chOff x="395536" y="5848873"/>
              <a:chExt cx="3981846" cy="569144"/>
            </a:xfrm>
          </p:grpSpPr>
          <p:pic>
            <p:nvPicPr>
              <p:cNvPr id="19482" name="Picture 2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95536" y="5848873"/>
                <a:ext cx="144016" cy="144016"/>
              </a:xfrm>
              <a:prstGeom prst="rect">
                <a:avLst/>
              </a:prstGeom>
              <a:solidFill>
                <a:srgbClr val="7030A0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1" name="TextBox 34"/>
              <p:cNvSpPr txBox="1">
                <a:spLocks noChangeArrowheads="1"/>
              </p:cNvSpPr>
              <p:nvPr/>
            </p:nvSpPr>
            <p:spPr bwMode="auto">
              <a:xfrm>
                <a:off x="683568" y="6093295"/>
                <a:ext cx="3693814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Налог на имущество физических лиц– 139,0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8" name="Группа 41"/>
            <p:cNvGrpSpPr>
              <a:grpSpLocks/>
            </p:cNvGrpSpPr>
            <p:nvPr/>
          </p:nvGrpSpPr>
          <p:grpSpPr bwMode="auto">
            <a:xfrm>
              <a:off x="5076056" y="5469011"/>
              <a:ext cx="3524309" cy="984997"/>
              <a:chOff x="5220072" y="5108971"/>
              <a:chExt cx="3524309" cy="984997"/>
            </a:xfrm>
          </p:grpSpPr>
          <p:grpSp>
            <p:nvGrpSpPr>
              <p:cNvPr id="9" name="Группа 39"/>
              <p:cNvGrpSpPr>
                <a:grpSpLocks/>
              </p:cNvGrpSpPr>
              <p:nvPr/>
            </p:nvGrpSpPr>
            <p:grpSpPr bwMode="auto">
              <a:xfrm>
                <a:off x="5220303" y="5108971"/>
                <a:ext cx="3442192" cy="984997"/>
                <a:chOff x="5220303" y="5108971"/>
                <a:chExt cx="3442192" cy="984997"/>
              </a:xfrm>
            </p:grpSpPr>
            <p:pic>
              <p:nvPicPr>
                <p:cNvPr id="19484" name="Picture 28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5220303" y="5108971"/>
                  <a:ext cx="155094" cy="144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sp>
              <p:nvSpPr>
                <p:cNvPr id="20509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5462079" y="5314636"/>
                  <a:ext cx="3200416" cy="77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ru-RU" sz="1400" b="1" dirty="0" smtClean="0">
                      <a:solidFill>
                        <a:prstClr val="black"/>
                      </a:solidFill>
                      <a:cs typeface="Arial" charset="0"/>
                    </a:rPr>
                    <a:t>Доходы от сдачи в аренду имущества </a:t>
                  </a:r>
                  <a:r>
                    <a:rPr lang="ru-RU" sz="1400" b="1" dirty="0">
                      <a:solidFill>
                        <a:prstClr val="black"/>
                      </a:solidFill>
                      <a:cs typeface="Arial" charset="0"/>
                    </a:rPr>
                    <a:t>– </a:t>
                  </a:r>
                  <a:r>
                    <a:rPr lang="ru-RU" sz="1400" b="1" dirty="0" smtClean="0">
                      <a:solidFill>
                        <a:prstClr val="black"/>
                      </a:solidFill>
                      <a:cs typeface="Arial" charset="0"/>
                    </a:rPr>
                    <a:t>1034,6</a:t>
                  </a:r>
                </a:p>
                <a:p>
                  <a:endParaRPr lang="ru-RU" sz="1400" b="1" dirty="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" name="Группа 40"/>
              <p:cNvGrpSpPr>
                <a:grpSpLocks/>
              </p:cNvGrpSpPr>
              <p:nvPr/>
            </p:nvGrpSpPr>
            <p:grpSpPr bwMode="auto">
              <a:xfrm>
                <a:off x="5220072" y="5445224"/>
                <a:ext cx="3524309" cy="596248"/>
                <a:chOff x="5220072" y="5445224"/>
                <a:chExt cx="3524309" cy="596248"/>
              </a:xfrm>
            </p:grpSpPr>
            <p:pic>
              <p:nvPicPr>
                <p:cNvPr id="19486" name="Picture 30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5220072" y="5445224"/>
                  <a:ext cx="155094" cy="144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sp>
              <p:nvSpPr>
                <p:cNvPr id="20507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5550211" y="5716750"/>
                  <a:ext cx="3194170" cy="3247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ru-RU" sz="1400" b="1" dirty="0" smtClean="0">
                      <a:solidFill>
                        <a:prstClr val="black"/>
                      </a:solidFill>
                      <a:cs typeface="Arial" charset="0"/>
                    </a:rPr>
                    <a:t>Штрафы, санкции  </a:t>
                  </a:r>
                  <a:r>
                    <a:rPr lang="ru-RU" sz="1400" b="1" dirty="0">
                      <a:solidFill>
                        <a:prstClr val="black"/>
                      </a:solidFill>
                      <a:cs typeface="Arial" charset="0"/>
                    </a:rPr>
                    <a:t>– </a:t>
                  </a:r>
                  <a:r>
                    <a:rPr lang="ru-RU" sz="1400" b="1" dirty="0" smtClean="0">
                      <a:solidFill>
                        <a:prstClr val="black"/>
                      </a:solidFill>
                      <a:cs typeface="Arial" charset="0"/>
                    </a:rPr>
                    <a:t>15,0</a:t>
                  </a:r>
                  <a:endParaRPr lang="ru-RU" sz="1400" b="1" dirty="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</p:grpSp>
        <p:grpSp>
          <p:nvGrpSpPr>
            <p:cNvPr id="11" name="Группа 38"/>
            <p:cNvGrpSpPr>
              <a:grpSpLocks/>
            </p:cNvGrpSpPr>
            <p:nvPr/>
          </p:nvGrpSpPr>
          <p:grpSpPr bwMode="auto">
            <a:xfrm>
              <a:off x="5076056" y="5085184"/>
              <a:ext cx="3733818" cy="537359"/>
              <a:chOff x="5220072" y="5805264"/>
              <a:chExt cx="3733818" cy="537359"/>
            </a:xfrm>
          </p:grpSpPr>
          <p:pic>
            <p:nvPicPr>
              <p:cNvPr id="19483" name="Picture 2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220072" y="5805264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03" name="TextBox 37"/>
              <p:cNvSpPr txBox="1">
                <a:spLocks noChangeArrowheads="1"/>
              </p:cNvSpPr>
              <p:nvPr/>
            </p:nvSpPr>
            <p:spPr bwMode="auto">
              <a:xfrm>
                <a:off x="5531915" y="6017901"/>
                <a:ext cx="3421975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Платные услуги– 45,0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12" name="Группа 45"/>
            <p:cNvGrpSpPr>
              <a:grpSpLocks/>
            </p:cNvGrpSpPr>
            <p:nvPr/>
          </p:nvGrpSpPr>
          <p:grpSpPr bwMode="auto">
            <a:xfrm>
              <a:off x="395536" y="5733256"/>
              <a:ext cx="2396043" cy="563522"/>
              <a:chOff x="395536" y="5733256"/>
              <a:chExt cx="2396043" cy="563522"/>
            </a:xfrm>
          </p:grpSpPr>
          <p:sp>
            <p:nvSpPr>
              <p:cNvPr id="20500" name="TextBox 33"/>
              <p:cNvSpPr txBox="1">
                <a:spLocks noChangeArrowheads="1"/>
              </p:cNvSpPr>
              <p:nvPr/>
            </p:nvSpPr>
            <p:spPr bwMode="auto">
              <a:xfrm>
                <a:off x="683568" y="5733256"/>
                <a:ext cx="2108011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Земельный налог– 255,0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pic>
            <p:nvPicPr>
              <p:cNvPr id="19487" name="Picture 31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95536" y="6152762"/>
                <a:ext cx="144016" cy="144016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rgbClr val="00B0F0"/>
                </a:solidFill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p:grp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4048" y="6525344"/>
            <a:ext cx="146159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928694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+mn-lt"/>
              </a:rPr>
              <a:t>Структура налоговых и неналоговых доходов местного бюджета в 2022 году</a:t>
            </a:r>
            <a:endParaRPr lang="ru-RU" sz="3200" dirty="0"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70223658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86644" y="1357298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Тыс.руб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12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Динамика поступлений налога на доходы физических лиц в местный бюджет </a:t>
            </a:r>
            <a:endParaRPr lang="ru-RU" sz="3200" dirty="0"/>
          </a:p>
        </p:txBody>
      </p:sp>
      <p:pic>
        <p:nvPicPr>
          <p:cNvPr id="4" name="Содержимое 3" descr="ndf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785926"/>
            <a:ext cx="5603228" cy="4240221"/>
          </a:xfrm>
          <a:effectLst>
            <a:softEdge rad="63500"/>
          </a:effec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349512148"/>
              </p:ext>
            </p:extLst>
          </p:nvPr>
        </p:nvGraphicFramePr>
        <p:xfrm>
          <a:off x="2915816" y="2780928"/>
          <a:ext cx="604867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Динамика поступлений имущественных налогов в местный бюджет                                         </a:t>
            </a:r>
            <a:r>
              <a:rPr lang="ru-RU" sz="1100" dirty="0" err="1" smtClean="0"/>
              <a:t>тыс.рублей</a:t>
            </a:r>
            <a:endParaRPr lang="ru-RU" sz="1100" dirty="0"/>
          </a:p>
        </p:txBody>
      </p:sp>
      <p:pic>
        <p:nvPicPr>
          <p:cNvPr id="4" name="Содержимое 3" descr="i (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24212" y="3049587"/>
            <a:ext cx="2695575" cy="1809750"/>
          </a:xfr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118062371"/>
              </p:ext>
            </p:extLst>
          </p:nvPr>
        </p:nvGraphicFramePr>
        <p:xfrm>
          <a:off x="214282" y="3571876"/>
          <a:ext cx="457203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844" y="3143248"/>
            <a:ext cx="443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Налог на имущество физических лиц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198993113"/>
              </p:ext>
            </p:extLst>
          </p:nvPr>
        </p:nvGraphicFramePr>
        <p:xfrm>
          <a:off x="4000496" y="1071546"/>
          <a:ext cx="4572032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Рисунок 7" descr="482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1000108"/>
            <a:ext cx="2928958" cy="1982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«Бюджет для граждан?»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  <a:defRPr/>
            </a:pP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  <a:r>
              <a:rPr lang="ru-RU" b="1" dirty="0"/>
              <a:t>«Бюджет для граждан»</a:t>
            </a:r>
            <a:r>
              <a:rPr lang="ru-RU" dirty="0"/>
              <a:t> — это упрощенная версия бюджета, облегчающая гражданам его понимание, объясняющая планы и действия Администрации во время бюджетного года. Таким образом, мы с вами теперь сможем понять, </a:t>
            </a:r>
            <a:r>
              <a:rPr lang="ru-RU" b="1" dirty="0"/>
              <a:t>куда уходят (расходуются) бюджетные деньги</a:t>
            </a:r>
            <a:r>
              <a:rPr lang="ru-RU" dirty="0"/>
              <a:t> (а по сути </a:t>
            </a:r>
            <a:r>
              <a:rPr lang="ru-RU" b="1" dirty="0"/>
              <a:t>деньги налогоплательщиков</a:t>
            </a:r>
            <a:r>
              <a:rPr lang="ru-RU" dirty="0"/>
              <a:t>) и какие у </a:t>
            </a:r>
            <a:r>
              <a:rPr lang="ru-RU" dirty="0" smtClean="0"/>
              <a:t>поселения </a:t>
            </a:r>
            <a:r>
              <a:rPr lang="ru-RU" dirty="0"/>
              <a:t>дополнительные </a:t>
            </a:r>
            <a:r>
              <a:rPr lang="ru-RU" i="1" dirty="0"/>
              <a:t>источники </a:t>
            </a:r>
            <a:r>
              <a:rPr lang="ru-RU" i="1" dirty="0" smtClean="0"/>
              <a:t>дохода</a:t>
            </a:r>
            <a:r>
              <a:rPr lang="ru-RU" dirty="0" smtClean="0"/>
              <a:t>.</a:t>
            </a:r>
          </a:p>
          <a:p>
            <a:pPr algn="just"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dirty="0"/>
              <a:t>«Бюджет для граждан» повышается информированность россиян и общественных организаций о бюджетных приоритетах и компонентах бюджета страны, о возможности реализации общественного контроля за расходованием средств, использования в учебных целях, возможности влияния на управленческие решения.</a:t>
            </a:r>
          </a:p>
        </p:txBody>
      </p:sp>
      <p:pic>
        <p:nvPicPr>
          <p:cNvPr id="4" name="Picture 25" descr="18b8088ba1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174865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21735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5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301227" cy="873873"/>
          </a:xfrm>
          <a:solidFill>
            <a:schemeClr val="accent4"/>
          </a:solidFill>
        </p:spPr>
        <p:txBody>
          <a:bodyPr lIns="91120" tIns="45560" rIns="91120" bIns="45560"/>
          <a:lstStyle/>
          <a:p>
            <a:pPr algn="ctr" eaLnBrk="1" hangingPunct="1"/>
            <a:r>
              <a:rPr lang="ru-RU" sz="1900" dirty="0">
                <a:solidFill>
                  <a:srgbClr val="06072E"/>
                </a:solidFill>
                <a:latin typeface="Times New Roman" pitchFamily="18" charset="0"/>
              </a:rPr>
              <a:t>СРАВНЕНИЕ ОБЪЕМОВ МЕЖБЮДЖЕТНЫХ ТРАНСФЕРТОВ </a:t>
            </a:r>
            <a:r>
              <a:rPr lang="ru-RU" sz="1900" dirty="0" smtClean="0">
                <a:solidFill>
                  <a:srgbClr val="06072E"/>
                </a:solidFill>
                <a:latin typeface="Times New Roman" pitchFamily="18" charset="0"/>
              </a:rPr>
              <a:t>2022 </a:t>
            </a:r>
            <a:r>
              <a:rPr lang="ru-RU" sz="1900" dirty="0">
                <a:solidFill>
                  <a:srgbClr val="06072E"/>
                </a:solidFill>
                <a:latin typeface="Times New Roman" pitchFamily="18" charset="0"/>
              </a:rPr>
              <a:t>И 20</a:t>
            </a:r>
            <a:r>
              <a:rPr lang="en-US" sz="1900" dirty="0" smtClean="0">
                <a:solidFill>
                  <a:srgbClr val="06072E"/>
                </a:solidFill>
                <a:latin typeface="Times New Roman" pitchFamily="18" charset="0"/>
              </a:rPr>
              <a:t>2</a:t>
            </a:r>
            <a:r>
              <a:rPr lang="ru-RU" sz="1900" dirty="0" smtClean="0">
                <a:solidFill>
                  <a:srgbClr val="06072E"/>
                </a:solidFill>
                <a:latin typeface="Times New Roman" pitchFamily="18" charset="0"/>
              </a:rPr>
              <a:t>3-2025 </a:t>
            </a:r>
            <a:r>
              <a:rPr lang="ru-RU" sz="1900" dirty="0">
                <a:solidFill>
                  <a:srgbClr val="06072E"/>
                </a:solidFill>
                <a:latin typeface="Times New Roman" pitchFamily="18" charset="0"/>
              </a:rPr>
              <a:t>ГОДОВ</a:t>
            </a:r>
          </a:p>
        </p:txBody>
      </p:sp>
      <p:graphicFrame>
        <p:nvGraphicFramePr>
          <p:cNvPr id="6147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359465099"/>
              </p:ext>
            </p:extLst>
          </p:nvPr>
        </p:nvGraphicFramePr>
        <p:xfrm>
          <a:off x="411163" y="1658938"/>
          <a:ext cx="4862512" cy="4786312"/>
        </p:xfrm>
        <a:graphic>
          <a:graphicData uri="http://schemas.openxmlformats.org/presentationml/2006/ole">
            <p:oleObj spid="_x0000_s1033" name="Worksheet" r:id="rId3" imgW="4857635" imgH="4781618" progId="Excel.Sheet.8">
              <p:embed/>
            </p:oleObj>
          </a:graphicData>
        </a:graphic>
      </p:graphicFrame>
      <p:graphicFrame>
        <p:nvGraphicFramePr>
          <p:cNvPr id="39003" name="Group 9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689410669"/>
              </p:ext>
            </p:extLst>
          </p:nvPr>
        </p:nvGraphicFramePr>
        <p:xfrm>
          <a:off x="5219496" y="1138251"/>
          <a:ext cx="3456473" cy="5670069"/>
        </p:xfrm>
        <a:graphic>
          <a:graphicData uri="http://schemas.openxmlformats.org/drawingml/2006/table">
            <a:tbl>
              <a:tblPr/>
              <a:tblGrid>
                <a:gridCol w="1584349"/>
                <a:gridCol w="1872124"/>
              </a:tblGrid>
              <a:tr h="782133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Виды межбюджетных трансфертов</a:t>
                      </a:r>
                    </a:p>
                  </a:txBody>
                  <a:tcPr marL="91056" marR="91056" marT="45588" marB="455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Определение</a:t>
                      </a:r>
                    </a:p>
                  </a:txBody>
                  <a:tcPr marL="91056" marR="91056" marT="45588" marB="45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1155131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Субвенции (от латинского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Subvenire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– приходить на помощь)</a:t>
                      </a:r>
                    </a:p>
                  </a:txBody>
                  <a:tcPr marL="91056" marR="91056" marT="45588" marB="455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Предоставляются на финансирование «переданных» полномочий</a:t>
                      </a:r>
                    </a:p>
                  </a:txBody>
                  <a:tcPr marL="91056" marR="91056" marT="45588" marB="45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1155131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Субсидия (от латинского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subsidium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поддержка) </a:t>
                      </a:r>
                    </a:p>
                  </a:txBody>
                  <a:tcPr marL="91056" marR="91056" marT="45588" marB="455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Предоставляются на условиях долевого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софинансирования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расходов других бюджетов</a:t>
                      </a:r>
                    </a:p>
                  </a:txBody>
                  <a:tcPr marL="91056" marR="91056" marT="45588" marB="45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</a:tr>
              <a:tr h="1197689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Дотации (от латинского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Dotatio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дар, пожертвование)</a:t>
                      </a:r>
                    </a:p>
                  </a:txBody>
                  <a:tcPr marL="91056" marR="91056" marT="45588" marB="455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0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Предоставляютя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без определения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конкетной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цели их использования</a:t>
                      </a:r>
                    </a:p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056" marR="91056" marT="45588" marB="45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0FF5"/>
                    </a:solidFill>
                  </a:tcPr>
                </a:tc>
              </a:tr>
              <a:tr h="1367922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91056" marR="91056" marT="45588" marB="455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Предоставляются из бюджетов разного уровня в соответствии с нормативными актами</a:t>
                      </a:r>
                    </a:p>
                  </a:txBody>
                  <a:tcPr marL="91056" marR="91056" marT="45588" marB="45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2141711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79208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</a:t>
            </a:r>
            <a:b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2023-2025 годы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ru-RU" sz="25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5403487"/>
              </p:ext>
            </p:extLst>
          </p:nvPr>
        </p:nvGraphicFramePr>
        <p:xfrm>
          <a:off x="467544" y="1340769"/>
          <a:ext cx="8208912" cy="3809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112"/>
                <a:gridCol w="1738358"/>
                <a:gridCol w="1834934"/>
                <a:gridCol w="1931508"/>
              </a:tblGrid>
              <a:tr h="5589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 год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2025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88021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13665038,0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13310478,0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12999973,41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253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3655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6166650,0</a:t>
                      </a:r>
                      <a:endParaRPr kumimoji="0" lang="ru-RU" sz="20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6162650,0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5745650,0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7850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5415996,0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6696700,0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6786863,41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5269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431170,0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451128,0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467460,0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041085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Иные  межбюджетные трансферты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1651222,0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596336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1026" name="Picture 2" descr="D:\Мои документы\Для слайдов\remont-metinv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157192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\Для слайдов\инв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229200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xmlns="" val="3420099431"/>
              </p:ext>
            </p:extLst>
          </p:nvPr>
        </p:nvGraphicFramePr>
        <p:xfrm>
          <a:off x="0" y="980728"/>
          <a:ext cx="9396536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692697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Структура расходов по разделам бюджетной классификации (%)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1300" dirty="0"/>
              <a:t>СТРУКТУРА РАСХОДОВ БЮДЖЕТА </a:t>
            </a:r>
            <a:r>
              <a:rPr lang="ru-RU" sz="1300" dirty="0" smtClean="0"/>
              <a:t>МАЛИНОВСКОГО СЕЛЬСКОГО ПОСЕЛЕНИЯ НА </a:t>
            </a:r>
            <a:r>
              <a:rPr lang="ru-RU" sz="1300" dirty="0"/>
              <a:t>ФИНАНСОВОЕ ОБЕСПЕЧЕНИЕ МУНИЦИПАЛЬНЫХ ПРОГРАММ И НЕПРОГРАММНЫХ НАПРАВЛЕНИЙ НА </a:t>
            </a:r>
            <a:r>
              <a:rPr lang="ru-RU" sz="1300" dirty="0" smtClean="0"/>
              <a:t>2023 </a:t>
            </a:r>
            <a:r>
              <a:rPr lang="ru-RU" sz="1300" dirty="0"/>
              <a:t>ГОД  </a:t>
            </a:r>
            <a:br>
              <a:rPr lang="ru-RU" sz="1300" dirty="0"/>
            </a:br>
            <a:r>
              <a:rPr lang="ru-RU" sz="1300" dirty="0" smtClean="0"/>
              <a:t>15330635,15 руб.</a:t>
            </a:r>
            <a:endParaRPr lang="ru-RU" sz="1300" dirty="0"/>
          </a:p>
        </p:txBody>
      </p:sp>
      <p:graphicFrame>
        <p:nvGraphicFramePr>
          <p:cNvPr id="16387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44065007"/>
              </p:ext>
            </p:extLst>
          </p:nvPr>
        </p:nvGraphicFramePr>
        <p:xfrm>
          <a:off x="1338263" y="2492375"/>
          <a:ext cx="7054850" cy="3611563"/>
        </p:xfrm>
        <a:graphic>
          <a:graphicData uri="http://schemas.openxmlformats.org/presentationml/2006/ole">
            <p:oleObj spid="_x0000_s3078" name="Worksheet" r:id="rId3" imgW="7353477" imgH="3764406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673368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86" y="227967"/>
            <a:ext cx="7931230" cy="683900"/>
          </a:xfrm>
        </p:spPr>
        <p:txBody>
          <a:bodyPr/>
          <a:lstStyle/>
          <a:p>
            <a:pPr algn="ctr" eaLnBrk="1" hangingPunct="1"/>
            <a:r>
              <a:rPr lang="ru-RU" sz="1600">
                <a:solidFill>
                  <a:srgbClr val="06072E"/>
                </a:solidFill>
              </a:rPr>
              <a:t>РАСХОДЫ НА НЕПРОГРАММНЫЕ НАПРАВЛЕНИЯ ДЕЯТЕЛЬНОСТИ, СОСТАВЛЯЮЩИЕ БОЛЕЕ 1%</a:t>
            </a:r>
            <a:r>
              <a:rPr lang="ru-RU" sz="1600"/>
              <a:t> </a:t>
            </a:r>
            <a:r>
              <a:rPr lang="ru-RU" sz="1600">
                <a:solidFill>
                  <a:schemeClr val="tx1"/>
                </a:solidFill>
              </a:rPr>
              <a:t>РАСХОДОВ, ВКЛЮЧАЯ РЕЗЕРВНЫЙ ФОНД</a:t>
            </a:r>
          </a:p>
        </p:txBody>
      </p:sp>
      <p:graphicFrame>
        <p:nvGraphicFramePr>
          <p:cNvPr id="26627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07471959"/>
              </p:ext>
            </p:extLst>
          </p:nvPr>
        </p:nvGraphicFramePr>
        <p:xfrm>
          <a:off x="652463" y="1697038"/>
          <a:ext cx="7902575" cy="4478337"/>
        </p:xfrm>
        <a:graphic>
          <a:graphicData uri="http://schemas.openxmlformats.org/presentationml/2006/ole">
            <p:oleObj spid="_x0000_s4102" name="Worksheet" r:id="rId3" imgW="7932314" imgH="4495737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702615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1600" dirty="0" smtClean="0"/>
              <a:t>Доля муниципальных программ в общем объеме расходов , запланированных на реализацию муниципальных программ Малиновского сельского поселения в 2023 году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352928" cy="525658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2775160"/>
            <a:ext cx="3096344" cy="86694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Благоустройство территории Малиновского сельского поселения 14,0%</a:t>
            </a:r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36096" y="2780928"/>
            <a:ext cx="3065564" cy="866946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и сохранение культуры на территории Малиновского сельского поселения  10,1%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9592" y="1196752"/>
            <a:ext cx="3600400" cy="87492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Формирование современной городской среды в Малиновском сельском поселении 21,2%</a:t>
            </a:r>
            <a:endParaRPr lang="ru-RU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99792" y="4149080"/>
            <a:ext cx="3888432" cy="86409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Пожарная безопасность на территории Малиновского сельского поселения 18,5 %</a:t>
            </a:r>
            <a:endParaRPr lang="ru-RU" sz="1400" dirty="0"/>
          </a:p>
        </p:txBody>
      </p:sp>
      <p:sp>
        <p:nvSpPr>
          <p:cNvPr id="4" name="Ромб 3"/>
          <p:cNvSpPr/>
          <p:nvPr/>
        </p:nvSpPr>
        <p:spPr>
          <a:xfrm>
            <a:off x="3779912" y="2602268"/>
            <a:ext cx="1584176" cy="9144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64,3%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8024" y="1196752"/>
            <a:ext cx="3672408" cy="8640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Управление муниципальным имуществом и земельными ресурсами Малиновского сельского поселения 0,5% </a:t>
            </a:r>
            <a:endParaRPr lang="ru-RU"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04118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Структура муниципальных программ Малиновского сельского поселения на 2023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829196"/>
          </a:xfrm>
          <a:solidFill>
            <a:srgbClr val="0070C0"/>
          </a:solid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11560" y="1714488"/>
            <a:ext cx="8032406" cy="46668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Всего </a:t>
            </a:r>
          </a:p>
          <a:p>
            <a:pPr algn="ctr"/>
            <a:r>
              <a:rPr lang="ru-RU" b="1" dirty="0" smtClean="0"/>
              <a:t>               9 851,4 тыс. руб.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3203848" y="2000240"/>
            <a:ext cx="3000396" cy="17859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Социальные программы (1543,2 тыс. </a:t>
            </a:r>
            <a:r>
              <a:rPr lang="ru-RU" dirty="0">
                <a:solidFill>
                  <a:schemeClr val="bg2"/>
                </a:solidFill>
              </a:rPr>
              <a:t>р</a:t>
            </a:r>
            <a:r>
              <a:rPr lang="ru-RU" dirty="0" smtClean="0">
                <a:solidFill>
                  <a:schemeClr val="bg2"/>
                </a:solidFill>
              </a:rPr>
              <a:t>уб.- 27,8%)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27584" y="3252652"/>
            <a:ext cx="3024336" cy="18573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Инфраструктурные программы (5477,8тыс. руб.-65,8%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508104" y="3293534"/>
            <a:ext cx="2880320" cy="17145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/>
                </a:solidFill>
              </a:rPr>
              <a:t>З</a:t>
            </a:r>
            <a:r>
              <a:rPr lang="ru-RU" dirty="0" smtClean="0">
                <a:solidFill>
                  <a:schemeClr val="bg2"/>
                </a:solidFill>
              </a:rPr>
              <a:t>ащита от ЧС (2830,4 тыс. руб.- 6,4%)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435280" cy="1080120"/>
          </a:xfrm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dirty="0" smtClean="0"/>
              <a:t>Расходы местного бюджета, формируемые в рамках муниципальных программ Малиновского сельского поселения и непрограммные расходы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496944" cy="5240386"/>
          </a:xfrm>
          <a:solidFill>
            <a:srgbClr val="002060"/>
          </a:solidFill>
        </p:spPr>
        <p:txBody>
          <a:bodyPr/>
          <a:lstStyle/>
          <a:p>
            <a:pPr>
              <a:buNone/>
            </a:pPr>
            <a:r>
              <a:rPr lang="ru-RU" sz="1600" dirty="0" smtClean="0"/>
              <a:t>          2022</a:t>
            </a:r>
            <a:r>
              <a:rPr lang="ru-RU" dirty="0" smtClean="0"/>
              <a:t>                     </a:t>
            </a:r>
            <a:r>
              <a:rPr lang="ru-RU" sz="1600" dirty="0" smtClean="0"/>
              <a:t>2023                               2024                                   2025</a:t>
            </a:r>
          </a:p>
          <a:p>
            <a:pPr>
              <a:buNone/>
            </a:pPr>
            <a:endParaRPr lang="ru-RU" sz="1600" dirty="0"/>
          </a:p>
        </p:txBody>
      </p:sp>
      <p:sp>
        <p:nvSpPr>
          <p:cNvPr id="5" name="Овал 4"/>
          <p:cNvSpPr/>
          <p:nvPr/>
        </p:nvSpPr>
        <p:spPr>
          <a:xfrm>
            <a:off x="827584" y="1772816"/>
            <a:ext cx="1440160" cy="1368152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5934,9</a:t>
            </a:r>
            <a:endParaRPr lang="ru-RU" dirty="0" smtClean="0"/>
          </a:p>
          <a:p>
            <a:pPr algn="ctr"/>
            <a:r>
              <a:rPr lang="ru-RU" sz="1600" dirty="0" smtClean="0"/>
              <a:t>тыс. рублей</a:t>
            </a:r>
            <a:endParaRPr lang="ru-RU" sz="1600" dirty="0"/>
          </a:p>
        </p:txBody>
      </p:sp>
      <p:sp>
        <p:nvSpPr>
          <p:cNvPr id="6" name="Овал 5"/>
          <p:cNvSpPr/>
          <p:nvPr/>
        </p:nvSpPr>
        <p:spPr>
          <a:xfrm>
            <a:off x="4860032" y="1772816"/>
            <a:ext cx="1872208" cy="151216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9557,0тыс. рублей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785786" y="3212976"/>
            <a:ext cx="1553966" cy="1573346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6825,2</a:t>
            </a:r>
            <a:endParaRPr lang="ru-RU" i="1" dirty="0" smtClean="0"/>
          </a:p>
          <a:p>
            <a:pPr algn="ctr"/>
            <a:r>
              <a:rPr lang="ru-RU" i="1" dirty="0" smtClean="0"/>
              <a:t>тыс. рублей</a:t>
            </a:r>
            <a:endParaRPr lang="ru-RU" i="1" dirty="0"/>
          </a:p>
        </p:txBody>
      </p:sp>
      <p:sp>
        <p:nvSpPr>
          <p:cNvPr id="8" name="Овал 7"/>
          <p:cNvSpPr/>
          <p:nvPr/>
        </p:nvSpPr>
        <p:spPr>
          <a:xfrm>
            <a:off x="2987824" y="3356992"/>
            <a:ext cx="1368152" cy="1368152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5479,3</a:t>
            </a:r>
          </a:p>
          <a:p>
            <a:pPr algn="ctr"/>
            <a:r>
              <a:rPr lang="ru-RU" i="1" dirty="0" smtClean="0"/>
              <a:t>тыс. рублей</a:t>
            </a:r>
            <a:endParaRPr lang="ru-RU" i="1" dirty="0"/>
          </a:p>
        </p:txBody>
      </p:sp>
      <p:sp>
        <p:nvSpPr>
          <p:cNvPr id="10" name="Овал 9"/>
          <p:cNvSpPr/>
          <p:nvPr/>
        </p:nvSpPr>
        <p:spPr>
          <a:xfrm>
            <a:off x="785786" y="4929198"/>
            <a:ext cx="357190" cy="35719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85786" y="5572140"/>
            <a:ext cx="357190" cy="357190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214414" y="4786322"/>
            <a:ext cx="66699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sz="1600" dirty="0" smtClean="0"/>
              <a:t>расходы местного бюджета , формируемые в рамках муниципальных программ  Малиновского сельского поселения 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285852" y="5500702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Непрограммные</a:t>
            </a:r>
            <a:r>
              <a:rPr lang="ru-RU" dirty="0" smtClean="0"/>
              <a:t> расходы местного бюджета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2627784" y="1700808"/>
            <a:ext cx="1944216" cy="1584176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9851,3</a:t>
            </a:r>
          </a:p>
          <a:p>
            <a:pPr algn="ctr"/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5076056" y="3356992"/>
            <a:ext cx="1440160" cy="1368152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5233,1</a:t>
            </a:r>
          </a:p>
          <a:p>
            <a:pPr algn="ctr"/>
            <a:r>
              <a:rPr lang="ru-RU" i="1" dirty="0" smtClean="0"/>
              <a:t>тыс. рублей</a:t>
            </a:r>
            <a:endParaRPr lang="ru-RU" i="1" dirty="0"/>
          </a:p>
        </p:txBody>
      </p:sp>
      <p:sp>
        <p:nvSpPr>
          <p:cNvPr id="18" name="Овал 17"/>
          <p:cNvSpPr/>
          <p:nvPr/>
        </p:nvSpPr>
        <p:spPr>
          <a:xfrm>
            <a:off x="6876256" y="1772816"/>
            <a:ext cx="1728192" cy="151216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9567,2</a:t>
            </a:r>
          </a:p>
          <a:p>
            <a:pPr algn="ctr"/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7236296" y="3429000"/>
            <a:ext cx="1248076" cy="1296144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4729,7</a:t>
            </a:r>
          </a:p>
          <a:p>
            <a:pPr algn="ctr"/>
            <a:r>
              <a:rPr lang="ru-RU" i="1" dirty="0" smtClean="0"/>
              <a:t>тыс. рублей</a:t>
            </a:r>
            <a:endParaRPr lang="ru-RU" i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Раздел «Общегосударственные вопросы»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85860"/>
            <a:ext cx="4246762" cy="3583300"/>
          </a:xfrm>
          <a:solidFill>
            <a:srgbClr val="7030A0"/>
          </a:solidFill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Резервный фонд Малиновского сельского поселения – 200,0 тыс.рублей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Расходы на функционирование исполнительного органа власти местных администраций – 2422,3 тыс.рублей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-Другие  общегосударственные вопросы  2397,8 тыс.руб.</a:t>
            </a:r>
          </a:p>
          <a:p>
            <a:pPr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85508757"/>
              </p:ext>
            </p:extLst>
          </p:nvPr>
        </p:nvGraphicFramePr>
        <p:xfrm>
          <a:off x="4607189" y="1428736"/>
          <a:ext cx="4536811" cy="50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857232"/>
          </a:xfrm>
        </p:spPr>
        <p:txBody>
          <a:bodyPr/>
          <a:lstStyle/>
          <a:p>
            <a:r>
              <a:rPr lang="ru-RU" dirty="0" smtClean="0"/>
              <a:t>Культура, кинематография 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240800978"/>
              </p:ext>
            </p:extLst>
          </p:nvPr>
        </p:nvGraphicFramePr>
        <p:xfrm>
          <a:off x="5364087" y="3046002"/>
          <a:ext cx="3603043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Овал 5"/>
          <p:cNvSpPr/>
          <p:nvPr/>
        </p:nvSpPr>
        <p:spPr>
          <a:xfrm>
            <a:off x="428298" y="76470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84314" y="836712"/>
            <a:ext cx="4447726" cy="175432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Финансовое обеспечение выполнения  муниципальной программы учреждением культуры </a:t>
            </a:r>
          </a:p>
          <a:p>
            <a:r>
              <a:rPr lang="ru-RU" dirty="0" smtClean="0"/>
              <a:t>1543,2 тыс.рублей  в 2023году; </a:t>
            </a:r>
          </a:p>
          <a:p>
            <a:r>
              <a:rPr lang="ru-RU" dirty="0" smtClean="0"/>
              <a:t>1650,0 тыс.рублей в 2024 году;  </a:t>
            </a:r>
          </a:p>
          <a:p>
            <a:r>
              <a:rPr lang="ru-RU" dirty="0" smtClean="0"/>
              <a:t>1570,0 тыс.рублей в 2025 году.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35054"/>
            <a:ext cx="4546848" cy="3934306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МКУ</a:t>
            </a:r>
          </a:p>
          <a:p>
            <a:pPr marL="137160" indent="0">
              <a:buNone/>
            </a:pPr>
            <a:r>
              <a:rPr lang="ru-RU" dirty="0" smtClean="0"/>
              <a:t>«МИДЦ»</a:t>
            </a:r>
            <a:endParaRPr lang="ru-RU" dirty="0"/>
          </a:p>
        </p:txBody>
      </p:sp>
      <p:pic>
        <p:nvPicPr>
          <p:cNvPr id="50178" name="Picture 2" descr="https://sun9-10.userapi.com/impg/vqisHyAha7c2vPHCvraWegRfdkpNrKEslpIvBw/R_QMD8p7DtQ.jpg?size=604x436&amp;quality=96&amp;sign=ef9beaff883e30f1e8e22d863ffd096c&amp;c_uniq_tag=9973DTuKDW7068jff1Rf3InDJCXVDXFpX2IbKXHFUEw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564904"/>
            <a:ext cx="3240360" cy="2160240"/>
          </a:xfrm>
          <a:prstGeom prst="rect">
            <a:avLst/>
          </a:prstGeom>
          <a:noFill/>
        </p:spPr>
      </p:pic>
      <p:pic>
        <p:nvPicPr>
          <p:cNvPr id="50180" name="Picture 4" descr="https://sun5-4.userapi.com/impg/1GDchiwGHxpnJVksSL7mq253Lfno5s7HgM1lOg/RDKB7Qj9-DU.jpg?size=1600x720&amp;quality=95&amp;sign=902af2e5ce1ea9f0928619dd0a133d2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697760"/>
            <a:ext cx="4032448" cy="2160240"/>
          </a:xfrm>
          <a:prstGeom prst="rect">
            <a:avLst/>
          </a:prstGeom>
          <a:noFill/>
        </p:spPr>
      </p:pic>
      <p:pic>
        <p:nvPicPr>
          <p:cNvPr id="50182" name="Picture 6" descr="https://sun9-74.userapi.com/impg/PaY8tnXJcd8qa66Pp3SS6rxt4bStcU44pWD5Bg/TKz1mOm9Wdg.jpg?size=1333x1622&amp;quality=96&amp;sign=fb54ea7c1d117371c2c6b78fa47e1a62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620688"/>
            <a:ext cx="3096344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oned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0850362" flipV="1">
            <a:off x="174625" y="4441825"/>
            <a:ext cx="2740025" cy="2228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dirty="0" smtClean="0"/>
              <a:t>И еще…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  <a:defRPr/>
            </a:pP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«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 для граждан» 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познакомит вас с положениями основного финансового документа Малиновского сельского поселения , а именно: проекта бюджета поселения на предстоящий 2023 год и на плановый период 2024 и 2025 годов</a:t>
            </a:r>
          </a:p>
          <a:p>
            <a:pPr algn="just">
              <a:buNone/>
              <a:defRPr/>
            </a:pPr>
            <a:r>
              <a:rPr lang="ru-RU" i="1" dirty="0" smtClean="0">
                <a:solidFill>
                  <a:srgbClr val="002060"/>
                </a:solidFill>
              </a:rPr>
  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бюджет сельского поселения затрагивает интересы каждого жителя Малиновского сельского поселения.</a:t>
            </a:r>
          </a:p>
          <a:p>
            <a:pPr algn="just">
              <a:buNone/>
              <a:defRPr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hlink"/>
                </a:solidFill>
              </a:rPr>
              <a:t>Мы постарались в доступной и понятной форме для граждан, показать основные показатели бюджета поселения.</a:t>
            </a:r>
          </a:p>
          <a:p>
            <a:pPr algn="ctr">
              <a:defRPr/>
            </a:pPr>
            <a:endParaRPr lang="ru-RU" i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howcard Gothic" pitchFamily="82" charset="0"/>
            </a:endParaRPr>
          </a:p>
          <a:p>
            <a:pPr algn="ctr">
              <a:defRPr/>
            </a:pPr>
            <a:r>
              <a:rPr lang="ru-RU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«Бюджет для граждан» нацелен на получение обратной связи от граждан, которым интересны современные проблемы муниципальных финансов в</a:t>
            </a:r>
          </a:p>
          <a:p>
            <a:pPr algn="ctr">
              <a:defRPr/>
            </a:pPr>
            <a:r>
              <a:rPr lang="ru-RU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Малиновском сельском поселении</a:t>
            </a:r>
          </a:p>
          <a:p>
            <a:endParaRPr lang="ru-RU" dirty="0"/>
          </a:p>
        </p:txBody>
      </p:sp>
      <p:pic>
        <p:nvPicPr>
          <p:cNvPr id="4" name="Picture 25" descr="18b8088ba1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174865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Муниципальная программа Малиновского сельского поселения «Управление муниципальным имуществом и земельными ресурсами Малиновского сельского поселения на 2023-2025 годы 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1556792"/>
            <a:ext cx="3672408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2025 год – 3836,9 </a:t>
            </a:r>
            <a:r>
              <a:rPr lang="ru-RU" dirty="0" err="1" smtClean="0"/>
              <a:t>тыс.руб</a:t>
            </a:r>
            <a:r>
              <a:rPr lang="ru-RU" dirty="0" smtClean="0"/>
              <a:t>, в том числе:</a:t>
            </a:r>
          </a:p>
          <a:p>
            <a:pPr algn="ctr">
              <a:buFontTx/>
              <a:buChar char="-"/>
            </a:pPr>
            <a:r>
              <a:rPr lang="ru-RU" dirty="0" smtClean="0"/>
              <a:t>Модернизация объектов муниципальной собственности – 50,0 тыс. руб.</a:t>
            </a:r>
          </a:p>
          <a:p>
            <a:pPr algn="ctr">
              <a:buFontTx/>
              <a:buChar char="-"/>
            </a:pPr>
            <a:r>
              <a:rPr lang="ru-RU" dirty="0" smtClean="0"/>
              <a:t>Подготовка проектов межевания земельных участков – 3786,9 тыс. руб.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16016" y="1556792"/>
            <a:ext cx="3600400" cy="2376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2024 год – 3746,7 </a:t>
            </a:r>
            <a:r>
              <a:rPr lang="ru-RU" dirty="0" err="1" smtClean="0"/>
              <a:t>тыс.руб</a:t>
            </a:r>
            <a:r>
              <a:rPr lang="ru-RU" dirty="0" smtClean="0"/>
              <a:t>, в том числе:</a:t>
            </a:r>
          </a:p>
          <a:p>
            <a:pPr algn="ctr">
              <a:buFontTx/>
              <a:buChar char="-"/>
            </a:pPr>
            <a:r>
              <a:rPr lang="ru-RU" dirty="0" smtClean="0"/>
              <a:t>Модернизация объектов муниципальной собственности – 50,0 тыс. руб.</a:t>
            </a:r>
          </a:p>
          <a:p>
            <a:pPr algn="ctr">
              <a:buFontTx/>
              <a:buChar char="-"/>
            </a:pPr>
            <a:r>
              <a:rPr lang="ru-RU" dirty="0" smtClean="0"/>
              <a:t>Подготовка проектов межевания земельных участков – 3696,7 тыс. руб.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71800" y="4149080"/>
            <a:ext cx="3888432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2023 год – 80,0 </a:t>
            </a:r>
            <a:r>
              <a:rPr lang="ru-RU" dirty="0" err="1" smtClean="0"/>
              <a:t>тыс.руб</a:t>
            </a:r>
            <a:r>
              <a:rPr lang="ru-RU" dirty="0" smtClean="0"/>
              <a:t>, в том числе:</a:t>
            </a:r>
          </a:p>
          <a:p>
            <a:pPr algn="ctr">
              <a:buFontTx/>
              <a:buChar char="-"/>
            </a:pPr>
            <a:r>
              <a:rPr lang="ru-RU" dirty="0" smtClean="0"/>
              <a:t>Оценка недвижимости, признание прав и регулирование отношений по муниципальной собственности поселения – 80,0 тыс. руб.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36815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Д</a:t>
            </a:r>
            <a:r>
              <a:rPr lang="ru-RU" sz="3200" dirty="0" smtClean="0"/>
              <a:t>инамика расходов местного бюджета на пожарную безопасность территории поселения</a:t>
            </a:r>
            <a:endParaRPr lang="ru-RU" sz="3200" dirty="0"/>
          </a:p>
        </p:txBody>
      </p:sp>
      <p:pic>
        <p:nvPicPr>
          <p:cNvPr id="4" name="Содержимое 3" descr="482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628800"/>
            <a:ext cx="3709076" cy="2304256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  <a:softEdge rad="63500"/>
          </a:effec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477804368"/>
              </p:ext>
            </p:extLst>
          </p:nvPr>
        </p:nvGraphicFramePr>
        <p:xfrm>
          <a:off x="107504" y="3212976"/>
          <a:ext cx="504056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8596" y="2285992"/>
            <a:ext cx="1282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Тыс. рублей</a:t>
            </a:r>
            <a:endParaRPr lang="ru-RU" sz="16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Финансирование мероприятий по развитию жилищно-коммунальной инфраструктуры и национальной экономики в 2023 году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09984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>
              <a:buNone/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5 397,7 тыс.рублей ,из них:</a:t>
            </a:r>
          </a:p>
          <a:p>
            <a:pPr>
              <a:buFontTx/>
              <a:buChar char="-"/>
            </a:pP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Дорожное хозяйство -1493,4 тыс.руб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Благоустройство – 3904,3 тыс.руб.</a:t>
            </a:r>
          </a:p>
          <a:p>
            <a:pPr>
              <a:buFontTx/>
              <a:buChar char="-"/>
            </a:pP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7776864" cy="144016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500" dirty="0" smtClean="0"/>
              <a:t>НА ТЕРРИТОРИИ ПОСЕЛЕНИЯ ДЕЙСТВУЕТ ПРИОРИТЕТНЫЙ ПРОЕКТ «ФОРМИРОВАНИЕ СОВРЕМЕННОЙ ГОРОДСКОЙ СРЕДЫ»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8568952" cy="3158083"/>
          </a:xfrm>
        </p:spPr>
        <p:txBody>
          <a:bodyPr/>
          <a:lstStyle/>
          <a:p>
            <a:pPr eaLnBrk="1" hangingPunct="1"/>
            <a:r>
              <a:rPr lang="ru-RU" dirty="0" smtClean="0"/>
              <a:t>Цель приоритетного проекта - создание условий для системного повышения качества и комфорта городской среды на территории Малиновского сельского поселения путем реализации ежегодно (в период с 2018 по 2025 годы) комплекса первоочередных мероприятий по благоустройству. </a:t>
            </a:r>
          </a:p>
        </p:txBody>
      </p:sp>
      <p:pic>
        <p:nvPicPr>
          <p:cNvPr id="5122" name="Picture 2" descr="C:\Users\USER\AppData\Local\Temp\7zOCCDF48C7\20191028_160751_resiz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49080"/>
            <a:ext cx="475252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79924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500" smtClean="0"/>
              <a:t>МЕРОПРИЯТИЯ, НАПРАВЛЕННЫЕ НА ДОСТИЖЕНИЕ ПОСТАВЛЕННЫХ ЦЕЛЕЙ</a:t>
            </a:r>
            <a:r>
              <a:rPr lang="ru-RU" sz="3800" smtClean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77200" cy="4876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zh-CN" sz="2100" dirty="0" smtClean="0"/>
              <a:t>«Обустройство мест массового отдыха», в </a:t>
            </a:r>
            <a:r>
              <a:rPr lang="ru-RU" altLang="zh-CN" sz="2100" dirty="0" err="1" smtClean="0"/>
              <a:t>т.ч</a:t>
            </a:r>
            <a:r>
              <a:rPr lang="ru-RU" altLang="zh-CN" sz="2100" dirty="0" smtClean="0"/>
              <a:t>.</a:t>
            </a:r>
            <a:r>
              <a:rPr lang="ru-RU" altLang="zh-CN" sz="2500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zh-CN" sz="2800" dirty="0" smtClean="0"/>
              <a:t>    </a:t>
            </a:r>
            <a:r>
              <a:rPr lang="ru-RU" altLang="zh-CN" sz="1800" dirty="0" smtClean="0"/>
              <a:t>- Создание условий для массового отдыха жителей поселения;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zh-CN" sz="1800" dirty="0" smtClean="0"/>
              <a:t>      - Организация обустройства мест массового пребывания населения.</a:t>
            </a:r>
          </a:p>
          <a:p>
            <a:pPr eaLnBrk="1" hangingPunct="1">
              <a:buFont typeface="Wingdings" pitchFamily="2" charset="2"/>
              <a:buNone/>
            </a:pPr>
            <a:endParaRPr lang="ru-RU" altLang="zh-CN" sz="1300" dirty="0" smtClean="0"/>
          </a:p>
          <a:p>
            <a:pPr eaLnBrk="1" hangingPunct="1"/>
            <a:r>
              <a:rPr lang="ru-RU" altLang="zh-CN" sz="2100" dirty="0" smtClean="0"/>
              <a:t>«Благоустройство общественных территорий Малиновского сельского поселения», в </a:t>
            </a:r>
            <a:r>
              <a:rPr lang="ru-RU" altLang="zh-CN" sz="2100" dirty="0" err="1" smtClean="0"/>
              <a:t>т.ч</a:t>
            </a:r>
            <a:r>
              <a:rPr lang="ru-RU" altLang="zh-CN" sz="2100" dirty="0" smtClean="0"/>
              <a:t>.</a:t>
            </a:r>
          </a:p>
          <a:p>
            <a:pPr marL="137160" indent="0" eaLnBrk="1" hangingPunct="1">
              <a:buNone/>
            </a:pPr>
            <a:r>
              <a:rPr lang="ru-RU" altLang="zh-CN" sz="2100" dirty="0"/>
              <a:t> </a:t>
            </a:r>
            <a:r>
              <a:rPr lang="ru-RU" altLang="zh-CN" sz="2100" dirty="0" smtClean="0"/>
              <a:t>    </a:t>
            </a:r>
            <a:r>
              <a:rPr lang="ru-RU" altLang="zh-CN" sz="1800" dirty="0" smtClean="0"/>
              <a:t>- Формирование (обустройство) детских площадок, устройство спортивных и танцевальных площадок.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100" dirty="0" smtClean="0"/>
              <a:t>  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100" dirty="0" smtClean="0"/>
              <a:t>   Мероприятия осуществляются в рамках муниципальной программы «Формирование современной городской среды в Малиновском сельском поселении» на 2018-2025 годы, утвержденной постановлением администрации МСП от 12.12.2017 № 69-па</a:t>
            </a:r>
          </a:p>
        </p:txBody>
      </p:sp>
    </p:spTree>
    <p:extLst>
      <p:ext uri="{BB962C8B-B14F-4D97-AF65-F5344CB8AC3E}">
        <p14:creationId xmlns:p14="http://schemas.microsoft.com/office/powerpoint/2010/main" xmlns="" val="9075792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195263" y="476672"/>
            <a:ext cx="8015287" cy="10081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500" dirty="0" smtClean="0"/>
              <a:t>ПРОГНОЗИРУЕМЫЙ ОБЩИЙ ОБЪЕМ ФИНАНСИРОВАНИЯ ПРОЕКТА – 20147,7 ТЫС.РУБ.</a:t>
            </a:r>
            <a:br>
              <a:rPr lang="ru-RU" sz="2500" dirty="0" smtClean="0"/>
            </a:br>
            <a:endParaRPr lang="ru-RU" sz="1400" dirty="0" smtClean="0"/>
          </a:p>
        </p:txBody>
      </p:sp>
      <p:sp>
        <p:nvSpPr>
          <p:cNvPr id="5124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5076056" y="1916832"/>
            <a:ext cx="3530352" cy="266429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1600" dirty="0" smtClean="0"/>
              <a:t>За счет краевых средств:</a:t>
            </a:r>
          </a:p>
          <a:p>
            <a:pPr eaLnBrk="1" hangingPunct="1">
              <a:buFont typeface="Wingdings" pitchFamily="2" charset="2"/>
              <a:buNone/>
            </a:pPr>
            <a:endParaRPr lang="ru-RU" sz="1600" dirty="0" smtClean="0"/>
          </a:p>
          <a:p>
            <a:pPr eaLnBrk="1" hangingPunct="1"/>
            <a:r>
              <a:rPr lang="ru-RU" altLang="zh-CN" sz="1600" dirty="0" smtClean="0"/>
              <a:t>2018 год – 0,0 тыс. руб.</a:t>
            </a:r>
          </a:p>
          <a:p>
            <a:pPr eaLnBrk="1" hangingPunct="1"/>
            <a:r>
              <a:rPr lang="ru-RU" altLang="zh-CN" sz="1600" dirty="0" smtClean="0"/>
              <a:t>2019 год – 1200,0 тыс. руб.</a:t>
            </a:r>
          </a:p>
          <a:p>
            <a:pPr eaLnBrk="1" hangingPunct="1"/>
            <a:r>
              <a:rPr lang="ru-RU" altLang="zh-CN" sz="1600" dirty="0" smtClean="0"/>
              <a:t>2020 год – 3000,0 тыс. руб.</a:t>
            </a:r>
          </a:p>
          <a:p>
            <a:pPr eaLnBrk="1" hangingPunct="1"/>
            <a:r>
              <a:rPr lang="ru-RU" altLang="zh-CN" sz="1600" dirty="0" smtClean="0"/>
              <a:t>2021 год – 0,0 тыс. руб.</a:t>
            </a:r>
          </a:p>
          <a:p>
            <a:pPr eaLnBrk="1" hangingPunct="1"/>
            <a:r>
              <a:rPr lang="ru-RU" altLang="zh-CN" sz="1600" dirty="0" smtClean="0"/>
              <a:t>2022 год – 3000,0 тыс. руб.</a:t>
            </a:r>
          </a:p>
          <a:p>
            <a:pPr eaLnBrk="1" hangingPunct="1"/>
            <a:r>
              <a:rPr lang="ru-RU" sz="1600" dirty="0" smtClean="0"/>
              <a:t>2023 год – 3000,0 тыс. руб.</a:t>
            </a:r>
          </a:p>
          <a:p>
            <a:pPr eaLnBrk="1" hangingPunct="1"/>
            <a:r>
              <a:rPr lang="ru-RU" sz="1600" dirty="0" smtClean="0"/>
              <a:t>2024 год – 3000,0 тыс. руб.</a:t>
            </a:r>
          </a:p>
          <a:p>
            <a:pPr eaLnBrk="1" hangingPunct="1"/>
            <a:r>
              <a:rPr lang="ru-RU" sz="1600" dirty="0" smtClean="0"/>
              <a:t>2025 год – 3000,0 тыс. руб.</a:t>
            </a:r>
          </a:p>
        </p:txBody>
      </p:sp>
      <p:sp>
        <p:nvSpPr>
          <p:cNvPr id="5125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971600" y="1772816"/>
            <a:ext cx="3600400" cy="36004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1600" dirty="0" smtClean="0"/>
              <a:t>За счет средств местного бюджета:</a:t>
            </a:r>
          </a:p>
          <a:p>
            <a:pPr eaLnBrk="1" hangingPunct="1">
              <a:buFont typeface="Wingdings" pitchFamily="2" charset="2"/>
              <a:buNone/>
            </a:pPr>
            <a:endParaRPr lang="ru-RU" sz="1600" dirty="0" smtClean="0"/>
          </a:p>
          <a:p>
            <a:pPr eaLnBrk="1" hangingPunct="1"/>
            <a:r>
              <a:rPr lang="ru-RU" altLang="zh-CN" sz="1600" dirty="0" smtClean="0"/>
              <a:t>2018 год – 331,0 тыс. руб.</a:t>
            </a:r>
          </a:p>
          <a:p>
            <a:pPr eaLnBrk="1" hangingPunct="1"/>
            <a:r>
              <a:rPr lang="ru-RU" altLang="zh-CN" sz="1600" dirty="0" smtClean="0"/>
              <a:t>2019 год – 90,0 тыс. руб.</a:t>
            </a:r>
          </a:p>
          <a:p>
            <a:pPr eaLnBrk="1" hangingPunct="1"/>
            <a:r>
              <a:rPr lang="ru-RU" altLang="zh-CN" sz="1600" dirty="0" smtClean="0"/>
              <a:t>2020 год – 453,5 тыс. руб.</a:t>
            </a:r>
          </a:p>
          <a:p>
            <a:pPr eaLnBrk="1" hangingPunct="1"/>
            <a:r>
              <a:rPr lang="ru-RU" altLang="zh-CN" sz="1600" dirty="0" smtClean="0"/>
              <a:t>2021 год – 1842,0 тыс.руб.</a:t>
            </a:r>
          </a:p>
          <a:p>
            <a:pPr eaLnBrk="1" hangingPunct="1"/>
            <a:r>
              <a:rPr lang="ru-RU" altLang="zh-CN" sz="1600" dirty="0" smtClean="0"/>
              <a:t>2022 год – 480,3 тыс.руб.</a:t>
            </a:r>
          </a:p>
          <a:p>
            <a:pPr eaLnBrk="1" hangingPunct="1"/>
            <a:r>
              <a:rPr lang="ru-RU" sz="1600" dirty="0" smtClean="0"/>
              <a:t>2023 год – 250,3 тыс. руб.</a:t>
            </a:r>
          </a:p>
          <a:p>
            <a:pPr eaLnBrk="1" hangingPunct="1"/>
            <a:r>
              <a:rPr lang="ru-RU" sz="1600" dirty="0" smtClean="0"/>
              <a:t>2024 год – 250,3 тыс. руб.</a:t>
            </a:r>
          </a:p>
          <a:p>
            <a:pPr eaLnBrk="1" hangingPunct="1"/>
            <a:r>
              <a:rPr lang="ru-RU" sz="1600" dirty="0" smtClean="0"/>
              <a:t>2025 год – 250,3 тыс. руб.</a:t>
            </a:r>
          </a:p>
        </p:txBody>
      </p:sp>
    </p:spTree>
    <p:extLst>
      <p:ext uri="{BB962C8B-B14F-4D97-AF65-F5344CB8AC3E}">
        <p14:creationId xmlns:p14="http://schemas.microsoft.com/office/powerpoint/2010/main" xmlns="" val="32814401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500" smtClean="0"/>
              <a:t>ОЖИДАЕМЫЕ РЕЗУЛЬТАТЫ РЕАЛИЗАЦИИ ПРОЕКТА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altLang="zh-CN" sz="2500" dirty="0" smtClean="0"/>
          </a:p>
          <a:p>
            <a:pPr eaLnBrk="1" hangingPunct="1"/>
            <a:r>
              <a:rPr lang="ru-RU" altLang="zh-CN" sz="2500" dirty="0" smtClean="0"/>
              <a:t>Устройство детских - 5 ед., спортивных - 4 ед. и танцевальных площадок - 2 ед. </a:t>
            </a:r>
          </a:p>
          <a:p>
            <a:pPr eaLnBrk="1" hangingPunct="1">
              <a:buFont typeface="Wingdings" pitchFamily="2" charset="2"/>
              <a:buNone/>
            </a:pPr>
            <a:endParaRPr lang="ru-RU" altLang="zh-CN" sz="2500" dirty="0" smtClean="0"/>
          </a:p>
          <a:p>
            <a:pPr eaLnBrk="1" hangingPunct="1"/>
            <a:r>
              <a:rPr lang="ru-RU" altLang="zh-CN" sz="2500" dirty="0" smtClean="0"/>
              <a:t>Благоустройство 6 общественных территорий Малиновского сельского поселения</a:t>
            </a:r>
          </a:p>
          <a:p>
            <a:pPr eaLnBrk="1" hangingPunct="1">
              <a:buFont typeface="Wingdings" pitchFamily="2" charset="2"/>
              <a:buNone/>
            </a:pPr>
            <a:endParaRPr lang="ru-RU" altLang="zh-CN" sz="2500" dirty="0" smtClean="0"/>
          </a:p>
          <a:p>
            <a:pPr eaLnBrk="1" hangingPunct="1"/>
            <a:r>
              <a:rPr lang="ru-RU" altLang="zh-CN" sz="2500" dirty="0" smtClean="0"/>
              <a:t>Обустройство территории общего пользования общей площадью 814 </a:t>
            </a:r>
            <a:r>
              <a:rPr lang="ru-RU" altLang="zh-CN" sz="2500" dirty="0" err="1" smtClean="0"/>
              <a:t>кв.м</a:t>
            </a:r>
            <a:r>
              <a:rPr lang="ru-RU" altLang="zh-CN" sz="2500" dirty="0" smtClean="0"/>
              <a:t>.</a:t>
            </a:r>
            <a:endParaRPr lang="ru-RU" sz="2500" dirty="0" smtClean="0"/>
          </a:p>
        </p:txBody>
      </p:sp>
    </p:spTree>
    <p:extLst>
      <p:ext uri="{BB962C8B-B14F-4D97-AF65-F5344CB8AC3E}">
        <p14:creationId xmlns:p14="http://schemas.microsoft.com/office/powerpoint/2010/main" xmlns="" val="1552027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939784"/>
          </a:xfrm>
        </p:spPr>
        <p:txBody>
          <a:bodyPr/>
          <a:lstStyle/>
          <a:p>
            <a:r>
              <a:rPr lang="ru-RU" dirty="0" smtClean="0"/>
              <a:t>Основные понятия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186766" cy="5023500"/>
          </a:xfrm>
        </p:spPr>
        <p:txBody>
          <a:bodyPr>
            <a:noAutofit/>
          </a:bodyPr>
          <a:lstStyle/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 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Бюджетная система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основанная на экономических отношениях и государственном устройстве,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регулируемая нормами права совокупность бюджетов различных территориальных уровней.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Доходы бюджета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денежные средства, поступающие в бюджет в соответствии с законодательством.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Расходы бюджета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выплачиваемые из бюджета денежные средства, которые направляются на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финансовое обеспечение задач и функций государства и местного самоуправления.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Бюджетные ассигнования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предельные объемы денежных средств, предусмотренных в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соответствующем финансовом году для исполнения бюджетных обязательств.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Бюджетные обязательства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обязанность расходования средств бюджета в течение определенного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срока, возникающая в соответствии с законом (решением) о бюджете и со сводной бюджетной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росписью.</a:t>
            </a: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Муниципальный долг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долговые обязательства, принятые на себя муниципальным образованием.</a:t>
            </a: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Межбюджетные отношения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это финансовые отношения между федеральными органами власти,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органами власти субъектов РФ и муниципальными образованиями по вопросам регулирования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бюджетных правоотношений, организации и осуществления бюджетного процесса.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Межбюджетные трансферты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– денежные средства, перечисляемые из одного бюджета бюджетной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системы РФ другому.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609600"/>
            <a:ext cx="7416824" cy="87518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 Нормативная база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83568" y="1988840"/>
            <a:ext cx="8003232" cy="3888432"/>
          </a:xfrm>
        </p:spPr>
        <p:txBody>
          <a:bodyPr/>
          <a:lstStyle/>
          <a:p>
            <a:pPr algn="just"/>
            <a:r>
              <a:rPr lang="ru-RU" sz="2200" b="1" dirty="0" smtClean="0"/>
              <a:t>        Решение </a:t>
            </a:r>
            <a:r>
              <a:rPr lang="ru-RU" sz="2200" b="1" dirty="0"/>
              <a:t>муниципального комитета Малиновского сельского </a:t>
            </a:r>
            <a:r>
              <a:rPr lang="ru-RU" sz="2200" b="1" dirty="0" smtClean="0"/>
              <a:t>поселения от 20.12.2022 № 63 «</a:t>
            </a:r>
            <a:r>
              <a:rPr lang="ru-RU" sz="2200" b="1" dirty="0"/>
              <a:t>О бюджете Малиновского сельского поселения на </a:t>
            </a:r>
            <a:r>
              <a:rPr lang="ru-RU" sz="2200" b="1" dirty="0" smtClean="0"/>
              <a:t>2023 </a:t>
            </a:r>
            <a:r>
              <a:rPr lang="ru-RU" sz="2200" b="1" dirty="0"/>
              <a:t>год и плановый период </a:t>
            </a:r>
            <a:r>
              <a:rPr lang="ru-RU" sz="2200" b="1" dirty="0" smtClean="0"/>
              <a:t>2024 </a:t>
            </a:r>
            <a:r>
              <a:rPr lang="ru-RU" sz="2200" b="1" dirty="0"/>
              <a:t>и </a:t>
            </a:r>
            <a:r>
              <a:rPr lang="ru-RU" sz="2200" b="1" dirty="0" smtClean="0"/>
              <a:t>2025 </a:t>
            </a:r>
            <a:r>
              <a:rPr lang="ru-RU" sz="2200" b="1" dirty="0"/>
              <a:t>годов</a:t>
            </a:r>
            <a:r>
              <a:rPr lang="ru-RU" sz="2200" b="1" dirty="0" smtClean="0"/>
              <a:t>»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b="1" dirty="0" smtClean="0"/>
              <a:t>        Прогноз </a:t>
            </a:r>
            <a:r>
              <a:rPr lang="ru-RU" sz="2200" b="1" dirty="0"/>
              <a:t>социально-экономического развития</a:t>
            </a:r>
            <a:endParaRPr lang="ru-RU" sz="2200" dirty="0"/>
          </a:p>
          <a:p>
            <a:pPr algn="just"/>
            <a:r>
              <a:rPr lang="ru-RU" sz="2200" b="1" dirty="0"/>
              <a:t>Малиновского сельского поселения на </a:t>
            </a:r>
            <a:r>
              <a:rPr lang="ru-RU" sz="2200" b="1" dirty="0" smtClean="0"/>
              <a:t>2023 год</a:t>
            </a:r>
            <a:r>
              <a:rPr lang="ru-RU" sz="2200" dirty="0"/>
              <a:t> </a:t>
            </a:r>
            <a:r>
              <a:rPr lang="ru-RU" sz="2200" b="1" dirty="0" smtClean="0"/>
              <a:t>и </a:t>
            </a:r>
            <a:r>
              <a:rPr lang="ru-RU" sz="2200" b="1" dirty="0"/>
              <a:t>на период </a:t>
            </a:r>
            <a:r>
              <a:rPr lang="ru-RU" sz="2200" b="1" dirty="0" smtClean="0"/>
              <a:t>2024-2025 годов (Постановление администрации Малиновского сельского поселения от 29.07.2022 г № 25-па)</a:t>
            </a:r>
            <a:endParaRPr lang="ru-RU" sz="2200" dirty="0"/>
          </a:p>
          <a:p>
            <a:pPr algn="just"/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392547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445183244"/>
              </p:ext>
            </p:extLst>
          </p:nvPr>
        </p:nvGraphicFramePr>
        <p:xfrm>
          <a:off x="755577" y="620688"/>
          <a:ext cx="7474023" cy="504065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491341"/>
                <a:gridCol w="2491341"/>
                <a:gridCol w="2491341"/>
              </a:tblGrid>
              <a:tr h="5040659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Об утверждении плана-графика разработки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проекта бюджета поселения  на очередной финансовый год и на плановый период 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(Распоряжение Администрации Малиновского сельского поселения от 10.06.2022 № 33-р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Основные направления бюджетной политики и основные направления налоговой политики   Малиновского сел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ьского поселения на 2023-2025 годы (Администрации Малиновского сельского поселения) </a:t>
                      </a:r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Муниципальные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 программы  Малиновского сельского поселения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на 2018-2025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годы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Двойная стрелка влево/вправо 4"/>
          <p:cNvSpPr/>
          <p:nvPr/>
        </p:nvSpPr>
        <p:spPr>
          <a:xfrm rot="21250017">
            <a:off x="533263" y="4803323"/>
            <a:ext cx="8293495" cy="1715849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Основа формирования проекта  местного бюджета  на 2023 год и плановый период 2024 и 2025 годов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0" dirty="0">
                <a:effectLst/>
              </a:rPr>
              <a:t>График подготовки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09160"/>
          </a:xfrm>
        </p:spPr>
        <p:txBody>
          <a:bodyPr>
            <a:normAutofit fontScale="77500" lnSpcReduction="20000"/>
          </a:bodyPr>
          <a:lstStyle/>
          <a:p>
            <a:pPr marL="137160" indent="0" algn="just">
              <a:buNone/>
            </a:pPr>
            <a:r>
              <a:rPr lang="ru-RU" dirty="0" smtClean="0"/>
              <a:t>        Финансовый </a:t>
            </a:r>
            <a:r>
              <a:rPr lang="ru-RU" dirty="0"/>
              <a:t>орган </a:t>
            </a:r>
            <a:r>
              <a:rPr lang="ru-RU" dirty="0" smtClean="0"/>
              <a:t>Малиновского сельского поселения  </a:t>
            </a:r>
            <a:r>
              <a:rPr lang="ru-RU" dirty="0"/>
              <a:t>разрабатывает, </a:t>
            </a:r>
            <a:r>
              <a:rPr lang="ru-RU" dirty="0" smtClean="0"/>
              <a:t>глава поселения представляет </a:t>
            </a:r>
            <a:r>
              <a:rPr lang="ru-RU" dirty="0"/>
              <a:t>в </a:t>
            </a:r>
            <a:r>
              <a:rPr lang="ru-RU" dirty="0" smtClean="0"/>
              <a:t>муниципальный комитет проекты </a:t>
            </a:r>
            <a:r>
              <a:rPr lang="ru-RU" dirty="0"/>
              <a:t>решений о бюджете </a:t>
            </a:r>
            <a:r>
              <a:rPr lang="ru-RU" dirty="0" smtClean="0"/>
              <a:t>Малиновского сельского</a:t>
            </a:r>
          </a:p>
          <a:p>
            <a:pPr marL="137160" indent="0" algn="just">
              <a:buNone/>
            </a:pPr>
            <a:r>
              <a:rPr lang="ru-RU" dirty="0" smtClean="0"/>
              <a:t>поселения, </a:t>
            </a:r>
            <a:r>
              <a:rPr lang="ru-RU" dirty="0"/>
              <a:t>о внесении изменений в </a:t>
            </a:r>
            <a:r>
              <a:rPr lang="ru-RU" dirty="0" smtClean="0"/>
              <a:t>решение.</a:t>
            </a:r>
          </a:p>
          <a:p>
            <a:pPr marL="13716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  Порядок </a:t>
            </a:r>
            <a:r>
              <a:rPr lang="ru-RU" dirty="0"/>
              <a:t>и сроки составления проекта бюджета </a:t>
            </a:r>
            <a:r>
              <a:rPr lang="ru-RU" dirty="0" smtClean="0"/>
              <a:t>Малиновского сельского поселения, а </a:t>
            </a:r>
            <a:r>
              <a:rPr lang="ru-RU" dirty="0"/>
              <a:t>также порядок работы над документами и материалами, обязательными для представления одновременно с проектом Решения о бюджете </a:t>
            </a:r>
            <a:r>
              <a:rPr lang="ru-RU" dirty="0" smtClean="0"/>
              <a:t>Малиновского сельского поселения,</a:t>
            </a:r>
          </a:p>
          <a:p>
            <a:pPr marL="137160" indent="0" algn="just">
              <a:buNone/>
            </a:pPr>
            <a:r>
              <a:rPr lang="ru-RU" dirty="0" smtClean="0"/>
              <a:t>устанавливаются </a:t>
            </a:r>
            <a:r>
              <a:rPr lang="ru-RU" dirty="0"/>
              <a:t>администрацией </a:t>
            </a:r>
            <a:r>
              <a:rPr lang="ru-RU" dirty="0" smtClean="0"/>
              <a:t>поселения.</a:t>
            </a:r>
          </a:p>
          <a:p>
            <a:pPr marL="13716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  Рассмотрению </a:t>
            </a:r>
            <a:r>
              <a:rPr lang="ru-RU" dirty="0"/>
              <a:t>проекта решения о бюджете </a:t>
            </a:r>
            <a:r>
              <a:rPr lang="ru-RU" dirty="0" smtClean="0"/>
              <a:t>Малиновского сельского поселения предшествует </a:t>
            </a:r>
            <a:r>
              <a:rPr lang="ru-RU" dirty="0"/>
              <a:t>проведение публичных слушаний в соответствии с Положением о порядке организации и проведения публичных слушаний в </a:t>
            </a:r>
            <a:r>
              <a:rPr lang="ru-RU" dirty="0" smtClean="0"/>
              <a:t>Малиновском сельском поселении, </a:t>
            </a:r>
            <a:r>
              <a:rPr lang="ru-RU" dirty="0"/>
              <a:t>утвержденным решением </a:t>
            </a:r>
            <a:r>
              <a:rPr lang="ru-RU" dirty="0" smtClean="0"/>
              <a:t>муниципального комитета Малиновского сельского поселения.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336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  <a:effectLst/>
              </a:rPr>
              <a:t>Бюджетный процесс — 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25658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dirty="0" smtClean="0"/>
              <a:t>       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1340768"/>
            <a:ext cx="237626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Составление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с января по сентябрь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7864" y="1772816"/>
            <a:ext cx="2304256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Утверждение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с </a:t>
            </a:r>
            <a:r>
              <a:rPr lang="ru-RU" dirty="0" smtClean="0"/>
              <a:t>октября </a:t>
            </a:r>
            <a:r>
              <a:rPr lang="ru-RU" dirty="0"/>
              <a:t>по </a:t>
            </a:r>
            <a:r>
              <a:rPr lang="ru-RU" dirty="0" smtClean="0"/>
              <a:t>декабрь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96638" y="1361970"/>
            <a:ext cx="237626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Исполнение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с января по </a:t>
            </a:r>
            <a:r>
              <a:rPr lang="ru-RU" dirty="0" smtClean="0"/>
              <a:t>декабрь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20644" y="4221088"/>
            <a:ext cx="237626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Отчетность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с января по </a:t>
            </a:r>
            <a:r>
              <a:rPr lang="ru-RU" dirty="0" smtClean="0"/>
              <a:t>декабрь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99792" y="4186676"/>
            <a:ext cx="237626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Контроль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с января по </a:t>
            </a:r>
            <a:r>
              <a:rPr lang="ru-RU" dirty="0" smtClean="0"/>
              <a:t>декабрь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8030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Бюджет на 2023 год и плановый период 2024 и 2025 годов содержит приоритетные пути реализации основных задач:</a:t>
            </a:r>
            <a:endParaRPr lang="ru-RU" sz="20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4" name="Содержимое 3" descr="i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1473855" cy="1000132"/>
          </a:xfrm>
          <a:prstGeom prst="ellipse">
            <a:avLst/>
          </a:prstGeom>
        </p:spPr>
      </p:pic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285992"/>
            <a:ext cx="1300944" cy="742280"/>
          </a:xfrm>
          <a:prstGeom prst="ellipse">
            <a:avLst/>
          </a:prstGeom>
        </p:spPr>
      </p:pic>
      <p:pic>
        <p:nvPicPr>
          <p:cNvPr id="6" name="Рисунок 5" descr="48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286124"/>
            <a:ext cx="1333483" cy="1000112"/>
          </a:xfrm>
          <a:prstGeom prst="ellipse">
            <a:avLst/>
          </a:prstGeom>
        </p:spPr>
      </p:pic>
      <p:pic>
        <p:nvPicPr>
          <p:cNvPr id="7" name="Рисунок 6" descr="i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572008"/>
            <a:ext cx="1289634" cy="833437"/>
          </a:xfrm>
          <a:prstGeom prst="ellipse">
            <a:avLst/>
          </a:prstGeom>
        </p:spPr>
      </p:pic>
      <p:pic>
        <p:nvPicPr>
          <p:cNvPr id="9" name="Рисунок 8" descr="i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5715016"/>
            <a:ext cx="1471613" cy="1002174"/>
          </a:xfrm>
          <a:prstGeom prst="ellipse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71604" y="1071546"/>
            <a:ext cx="7286676" cy="10001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Повышение эффективности и результативности имеющихся инструментов программно –целевого управления и </a:t>
            </a:r>
            <a:r>
              <a:rPr lang="ru-RU" dirty="0" err="1" smtClean="0"/>
              <a:t>бюджетирования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2285992"/>
            <a:ext cx="7286676" cy="8572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условий для повышения качества предоставляемых муниципальных услуг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3286124"/>
            <a:ext cx="7215238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Повышение эффективности процедур проведения муниципальных закупок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4500570"/>
            <a:ext cx="7215238" cy="8572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Совершенствование процедур предварительного и последующего контроля, в том числе уточнение порядка и содержания мер принуждения к нарушениям в финансово-бюджетной сфере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643042" y="5715016"/>
            <a:ext cx="7286676" cy="92869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Обеспечение открытости бюджетного процесса перед гражданами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3506</TotalTime>
  <Words>1972</Words>
  <Application>Microsoft Office PowerPoint</Application>
  <PresentationFormat>Экран (4:3)</PresentationFormat>
  <Paragraphs>414</Paragraphs>
  <Slides>36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Апекс</vt:lpstr>
      <vt:lpstr>Лист Microsoft Office Excel 97-2003</vt:lpstr>
      <vt:lpstr>Worksheet</vt:lpstr>
      <vt:lpstr>   ПРОЕКТ бюджетА Малиновского сельского поселения Дальнереченского муниципального  района на 2023 год и на плановый период 2024 и 2025 годов </vt:lpstr>
      <vt:lpstr>Что такое «Бюджет для граждан?»</vt:lpstr>
      <vt:lpstr>И еще…</vt:lpstr>
      <vt:lpstr>Основные понятия</vt:lpstr>
      <vt:lpstr>  Нормативная база</vt:lpstr>
      <vt:lpstr>Слайд 6</vt:lpstr>
      <vt:lpstr>График подготовки проекта</vt:lpstr>
      <vt:lpstr>Бюджетный процесс — 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vt:lpstr>
      <vt:lpstr>Бюджет на 2023 год и плановый период 2024 и 2025 годов содержит приоритетные пути реализации основных задач:</vt:lpstr>
      <vt:lpstr>Основные характеристики местного бюджета  на 2022 - 2024 годы (в рублях)</vt:lpstr>
      <vt:lpstr>Основные параметры местного бюджета на 2023 год</vt:lpstr>
      <vt:lpstr>Динамика доходов бюджета  Малиновского сельского поселения </vt:lpstr>
      <vt:lpstr>Слайд 13</vt:lpstr>
      <vt:lpstr>Основные направления налоговой политики Малиновского сельского поселения </vt:lpstr>
      <vt:lpstr>Налоговые и неналоговые доходы местного бюджета</vt:lpstr>
      <vt:lpstr>Слайд 16</vt:lpstr>
      <vt:lpstr>Структура налоговых и неналоговых доходов местного бюджета в 2022 году</vt:lpstr>
      <vt:lpstr>Динамика поступлений налога на доходы физических лиц в местный бюджет </vt:lpstr>
      <vt:lpstr>Динамика поступлений имущественных налогов в местный бюджет                                         тыс.рублей</vt:lpstr>
      <vt:lpstr>СРАВНЕНИЕ ОБЪЕМОВ МЕЖБЮДЖЕТНЫХ ТРАНСФЕРТОВ 2022 И 2023-2025 ГОДОВ</vt:lpstr>
      <vt:lpstr>Объемы межбюджетных трансфертов  на 2023-2025 годы </vt:lpstr>
      <vt:lpstr>Слайд 22</vt:lpstr>
      <vt:lpstr>СТРУКТУРА РАСХОДОВ БЮДЖЕТА МАЛИНОВСКОГО СЕЛЬСКОГО ПОСЕЛЕНИЯ НА ФИНАНСОВОЕ ОБЕСПЕЧЕНИЕ МУНИЦИПАЛЬНЫХ ПРОГРАММ И НЕПРОГРАММНЫХ НАПРАВЛЕНИЙ НА 2023 ГОД   15330635,15 руб.</vt:lpstr>
      <vt:lpstr>РАСХОДЫ НА НЕПРОГРАММНЫЕ НАПРАВЛЕНИЯ ДЕЯТЕЛЬНОСТИ, СОСТАВЛЯЮЩИЕ БОЛЕЕ 1% РАСХОДОВ, ВКЛЮЧАЯ РЕЗЕРВНЫЙ ФОНД</vt:lpstr>
      <vt:lpstr>Доля муниципальных программ в общем объеме расходов , запланированных на реализацию муниципальных программ Малиновского сельского поселения в 2023 году</vt:lpstr>
      <vt:lpstr>Структура муниципальных программ Малиновского сельского поселения на 2023 год</vt:lpstr>
      <vt:lpstr>Расходы местного бюджета, формируемые в рамках муниципальных программ Малиновского сельского поселения и непрограммные расходы</vt:lpstr>
      <vt:lpstr>Раздел «Общегосударственные вопросы»</vt:lpstr>
      <vt:lpstr>Культура, кинематография </vt:lpstr>
      <vt:lpstr>Муниципальная программа Малиновского сельского поселения «Управление муниципальным имуществом и земельными ресурсами Малиновского сельского поселения на 2023-2025 годы </vt:lpstr>
      <vt:lpstr>Динамика расходов местного бюджета на пожарную безопасность территории поселения</vt:lpstr>
      <vt:lpstr>Финансирование мероприятий по развитию жилищно-коммунальной инфраструктуры и национальной экономики в 2023 году</vt:lpstr>
      <vt:lpstr>НА ТЕРРИТОРИИ ПОСЕЛЕНИЯ ДЕЙСТВУЕТ ПРИОРИТЕТНЫЙ ПРОЕКТ «ФОРМИРОВАНИЕ СОВРЕМЕННОЙ ГОРОДСКОЙ СРЕДЫ»</vt:lpstr>
      <vt:lpstr>МЕРОПРИЯТИЯ, НАПРАВЛЕННЫЕ НА ДОСТИЖЕНИЕ ПОСТАВЛЕННЫХ ЦЕЛЕЙ </vt:lpstr>
      <vt:lpstr>ПРОГНОЗИРУЕМЫЙ ОБЩИЙ ОБЪЕМ ФИНАНСИРОВАНИЯ ПРОЕКТА – 20147,7 ТЫС.РУБ. </vt:lpstr>
      <vt:lpstr>ОЖИДАЕМЫЕ РЕЗУЛЬТАТЫ РЕАЛИЗАЦИИ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Проект бюджета Барабанщиковскго сельского поселения 2016г.</dc:title>
  <dc:creator>1</dc:creator>
  <cp:lastModifiedBy>Пользователь</cp:lastModifiedBy>
  <cp:revision>336</cp:revision>
  <dcterms:created xsi:type="dcterms:W3CDTF">2015-12-04T10:25:22Z</dcterms:created>
  <dcterms:modified xsi:type="dcterms:W3CDTF">2022-12-19T00:42:58Z</dcterms:modified>
</cp:coreProperties>
</file>