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2.xml" ContentType="application/vnd.openxmlformats-officedocument.drawingml.chartshape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9.xml" ContentType="application/vnd.openxmlformats-officedocument.drawingml.chart+xml"/>
  <Override PartName="/ppt/charts/chart11.xml" ContentType="application/vnd.openxmlformats-officedocument.drawingml.chart+xml"/>
  <Override PartName="/ppt/commentAuthors.xml" ContentType="application/vnd.openxmlformats-officedocument.presentationml.commentAuthors+xml"/>
  <Override PartName="/ppt/charts/chart7.xml" ContentType="application/vnd.openxmlformats-officedocument.drawingml.chart+xml"/>
  <Default Extension="xlsx" ContentType="application/vnd.openxmlformats-officedocument.spreadsheetml.sheet"/>
  <Override PartName="/ppt/diagrams/layout1.xml" ContentType="application/vnd.openxmlformats-officedocument.drawingml.diagramLayout+xml"/>
  <Override PartName="/ppt/charts/chart3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vml" ContentType="application/vnd.openxmlformats-officedocument.vmlDrawing"/>
  <Override PartName="/ppt/charts/chart10.xml" ContentType="application/vnd.openxmlformats-officedocument.drawingml.chart+xml"/>
  <Override PartName="/ppt/charts/chart4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37"/>
  </p:notesMasterIdLst>
  <p:sldIdLst>
    <p:sldId id="256" r:id="rId2"/>
    <p:sldId id="293" r:id="rId3"/>
    <p:sldId id="282" r:id="rId4"/>
    <p:sldId id="283" r:id="rId5"/>
    <p:sldId id="294" r:id="rId6"/>
    <p:sldId id="257" r:id="rId7"/>
    <p:sldId id="295" r:id="rId8"/>
    <p:sldId id="296" r:id="rId9"/>
    <p:sldId id="259" r:id="rId10"/>
    <p:sldId id="287" r:id="rId11"/>
    <p:sldId id="260" r:id="rId12"/>
    <p:sldId id="261" r:id="rId13"/>
    <p:sldId id="262" r:id="rId14"/>
    <p:sldId id="263" r:id="rId15"/>
    <p:sldId id="264" r:id="rId16"/>
    <p:sldId id="288" r:id="rId17"/>
    <p:sldId id="281" r:id="rId18"/>
    <p:sldId id="266" r:id="rId19"/>
    <p:sldId id="268" r:id="rId20"/>
    <p:sldId id="297" r:id="rId21"/>
    <p:sldId id="291" r:id="rId22"/>
    <p:sldId id="289" r:id="rId23"/>
    <p:sldId id="298" r:id="rId24"/>
    <p:sldId id="299" r:id="rId25"/>
    <p:sldId id="269" r:id="rId26"/>
    <p:sldId id="270" r:id="rId27"/>
    <p:sldId id="271" r:id="rId28"/>
    <p:sldId id="272" r:id="rId29"/>
    <p:sldId id="273" r:id="rId30"/>
    <p:sldId id="274" r:id="rId31"/>
    <p:sldId id="275" r:id="rId32"/>
    <p:sldId id="300" r:id="rId33"/>
    <p:sldId id="301" r:id="rId34"/>
    <p:sldId id="302" r:id="rId35"/>
    <p:sldId id="303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1" initials="1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660066"/>
    <a:srgbClr val="4B0FF5"/>
    <a:srgbClr val="EE30E5"/>
    <a:srgbClr val="00FF00"/>
    <a:srgbClr val="FF99FF"/>
    <a:srgbClr val="57C75A"/>
    <a:srgbClr val="F4D0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 autoAdjust="0"/>
    <p:restoredTop sz="94472" autoAdjust="0"/>
  </p:normalViewPr>
  <p:slideViewPr>
    <p:cSldViewPr>
      <p:cViewPr>
        <p:scale>
          <a:sx n="110" d="100"/>
          <a:sy n="110" d="100"/>
        </p:scale>
        <p:origin x="-2376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524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chart>
    <c:autoTitleDeleted val="1"/>
    <c:view3D>
      <c:rotX val="0"/>
      <c:rotY val="0"/>
      <c:rAngAx val="1"/>
    </c:view3D>
    <c:plotArea>
      <c:layout/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Собственные доходы</c:v>
                </c:pt>
              </c:strCache>
            </c:strRef>
          </c:tx>
          <c:spPr>
            <a:solidFill>
              <a:srgbClr val="FFFF00"/>
            </a:solidFill>
          </c:spPr>
          <c:invertIfNegative val="1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900" dirty="0" smtClean="0"/>
                      <a:t>2021г</a:t>
                    </a:r>
                  </a:p>
                  <a:p>
                    <a:r>
                      <a:rPr lang="ru-RU" dirty="0" smtClean="0"/>
                      <a:t>2439,2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900" dirty="0" smtClean="0"/>
                      <a:t>2022г</a:t>
                    </a:r>
                  </a:p>
                  <a:p>
                    <a:r>
                      <a:rPr lang="ru-RU" dirty="0" smtClean="0"/>
                      <a:t>2198,6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4.71812660900811E-3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 smtClean="0"/>
                      <a:t>2023г</a:t>
                    </a:r>
                  </a:p>
                  <a:p>
                    <a:r>
                      <a:rPr lang="ru-RU" dirty="0" smtClean="0"/>
                      <a:t>2220,6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z="900" dirty="0" smtClean="0"/>
                      <a:t>2024г</a:t>
                    </a:r>
                    <a:endParaRPr lang="ru-RU" dirty="0" smtClean="0"/>
                  </a:p>
                  <a:p>
                    <a:r>
                      <a:rPr lang="ru-RU" dirty="0" smtClean="0"/>
                      <a:t>2340,6</a:t>
                    </a:r>
                    <a:endParaRPr lang="en-US" dirty="0"/>
                  </a:p>
                </c:rich>
              </c:tx>
              <c:showVal val="1"/>
            </c:dLbl>
            <c:delete val="1"/>
          </c:dLbls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2439.1999999999998</c:v>
                </c:pt>
                <c:pt idx="1">
                  <c:v>2198.6</c:v>
                </c:pt>
                <c:pt idx="2">
                  <c:v>2220.6</c:v>
                </c:pt>
                <c:pt idx="3">
                  <c:v>2340.6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 безвозмездные поступления </c:v>
                </c:pt>
              </c:strCache>
            </c:strRef>
          </c:tx>
          <c:spPr>
            <a:solidFill>
              <a:srgbClr val="00B050"/>
            </a:solidFill>
          </c:spPr>
          <c:invertIfNegative val="1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sz="900" dirty="0" smtClean="0"/>
                      <a:t>2021г</a:t>
                    </a:r>
                  </a:p>
                  <a:p>
                    <a:r>
                      <a:rPr lang="ru-RU" dirty="0" smtClean="0"/>
                      <a:t>7241,1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900" dirty="0" smtClean="0"/>
                      <a:t>2022г</a:t>
                    </a:r>
                  </a:p>
                  <a:p>
                    <a:r>
                      <a:rPr lang="ru-RU" dirty="0" smtClean="0"/>
                      <a:t>10773,5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sz="900" dirty="0" smtClean="0"/>
                      <a:t>2023г</a:t>
                    </a:r>
                  </a:p>
                  <a:p>
                    <a:r>
                      <a:rPr lang="ru-RU" dirty="0" smtClean="0"/>
                      <a:t>9218,0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-1.1533065146622776E-16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 smtClean="0"/>
                      <a:t>2024г</a:t>
                    </a:r>
                  </a:p>
                  <a:p>
                    <a:r>
                      <a:rPr lang="ru-RU" dirty="0" smtClean="0"/>
                      <a:t>6240,6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7241.1</c:v>
                </c:pt>
                <c:pt idx="1">
                  <c:v>10773.5</c:v>
                </c:pt>
                <c:pt idx="2">
                  <c:v>9218</c:v>
                </c:pt>
                <c:pt idx="3">
                  <c:v>6240</c:v>
                </c:pt>
              </c:numCache>
            </c:numRef>
          </c:val>
          <c:extLs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FFFF"/>
                  </a:solidFill>
                </c14:spPr>
              </c14:invertSolidFillFmt>
            </c:ext>
          </c:extLst>
        </c:ser>
        <c:gapWidth val="55"/>
        <c:gapDepth val="55"/>
        <c:shape val="box"/>
        <c:axId val="168757504"/>
        <c:axId val="122777600"/>
        <c:axId val="0"/>
      </c:bar3DChart>
      <c:catAx>
        <c:axId val="168757504"/>
        <c:scaling>
          <c:orientation val="minMax"/>
        </c:scaling>
        <c:delete val="1"/>
        <c:axPos val="b"/>
        <c:majorTickMark val="none"/>
        <c:minorTickMark val="cross"/>
        <c:tickLblPos val="none"/>
        <c:crossAx val="122777600"/>
        <c:crosses val="autoZero"/>
        <c:auto val="1"/>
        <c:lblAlgn val="ctr"/>
        <c:lblOffset val="100"/>
        <c:noMultiLvlLbl val="1"/>
      </c:catAx>
      <c:valAx>
        <c:axId val="122777600"/>
        <c:scaling>
          <c:orientation val="minMax"/>
        </c:scaling>
        <c:delete val="1"/>
        <c:axPos val="l"/>
        <c:majorGridlines/>
        <c:numFmt formatCode="General" sourceLinked="1"/>
        <c:majorTickMark val="none"/>
        <c:minorTickMark val="cross"/>
        <c:tickLblPos val="none"/>
        <c:crossAx val="16875750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"/>
          <c:y val="0"/>
          <c:w val="0.31137010310159263"/>
          <c:h val="0.21033793766523101"/>
        </c:manualLayout>
      </c:layout>
      <c:overlay val="1"/>
    </c:legend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chart>
    <c:autoTitleDeleted val="1"/>
    <c:plotArea>
      <c:layout>
        <c:manualLayout>
          <c:layoutTarget val="inner"/>
          <c:xMode val="edge"/>
          <c:yMode val="edge"/>
          <c:x val="7.9271272041147173E-2"/>
          <c:y val="8.0277443377474542E-2"/>
          <c:w val="0.80120616531448041"/>
          <c:h val="0.79677874520563252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.</c:v>
                </c:pt>
              </c:strCache>
            </c:strRef>
          </c:tx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1687,4</a:t>
                    </a:r>
                    <a:endParaRPr lang="ru-RU" dirty="0"/>
                  </a:p>
                </c:rich>
              </c:tx>
              <c:showLegendKey val="1"/>
              <c:showVal val="1"/>
              <c:showCatName val="1"/>
              <c:showSerName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2014,0</a:t>
                    </a:r>
                    <a:endParaRPr lang="ru-RU" dirty="0"/>
                  </a:p>
                </c:rich>
              </c:tx>
              <c:showLegendKey val="1"/>
              <c:showVal val="1"/>
              <c:showCatName val="1"/>
              <c:showSerName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1755,8</a:t>
                    </a:r>
                    <a:endParaRPr lang="ru-RU" dirty="0"/>
                  </a:p>
                </c:rich>
              </c:tx>
              <c:showLegendKey val="1"/>
              <c:showVal val="1"/>
              <c:showCatName val="1"/>
              <c:showSerName val="1"/>
            </c:dLbl>
            <c:showLegendKey val="1"/>
            <c:showVal val="1"/>
            <c:showCatName val="1"/>
            <c:showSerName val="1"/>
          </c:dLbls>
          <c:cat>
            <c:strRef>
              <c:f>Лист1!$A$2:$A$4</c:f>
              <c:strCache>
                <c:ptCount val="3"/>
                <c:pt idx="0">
                  <c:v>МКУ "МИДЦ" 2022</c:v>
                </c:pt>
                <c:pt idx="1">
                  <c:v>МКУ "МИДЦ" 2023</c:v>
                </c:pt>
                <c:pt idx="2">
                  <c:v>МКУ "МИДЦ" 2024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1687.4</c:v>
                </c:pt>
                <c:pt idx="1">
                  <c:v>2014</c:v>
                </c:pt>
                <c:pt idx="2">
                  <c:v>1755.8</c:v>
                </c:pt>
              </c:numCache>
            </c:numRef>
          </c:val>
        </c:ser>
        <c:gapWidth val="100"/>
        <c:axId val="197416064"/>
        <c:axId val="197417600"/>
      </c:barChart>
      <c:catAx>
        <c:axId val="197416064"/>
        <c:scaling>
          <c:orientation val="minMax"/>
        </c:scaling>
        <c:axPos val="b"/>
        <c:tickLblPos val="nextTo"/>
        <c:crossAx val="197417600"/>
        <c:crosses val="autoZero"/>
        <c:auto val="1"/>
        <c:lblAlgn val="ctr"/>
        <c:lblOffset val="100"/>
      </c:catAx>
      <c:valAx>
        <c:axId val="197417600"/>
        <c:scaling>
          <c:orientation val="minMax"/>
        </c:scaling>
        <c:axPos val="l"/>
        <c:majorGridlines/>
        <c:numFmt formatCode="General" sourceLinked="1"/>
        <c:tickLblPos val="nextTo"/>
        <c:crossAx val="197416064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chart>
    <c:autoTitleDeleted val="1"/>
    <c:view3D>
      <c:rotX val="0"/>
      <c:rotY val="0"/>
      <c:rAngAx val="1"/>
    </c:view3D>
    <c:plotArea>
      <c:layout>
        <c:manualLayout>
          <c:layoutTarget val="inner"/>
          <c:xMode val="edge"/>
          <c:yMode val="edge"/>
          <c:x val="0.11940436351706037"/>
          <c:y val="6.3593750000000004E-2"/>
          <c:w val="0.70099868766404438"/>
          <c:h val="0.80511220472440947"/>
        </c:manualLayout>
      </c:layout>
      <c:bar3DChart>
        <c:barDir val="col"/>
        <c:grouping val="standar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1"/>
          <c:dLbls>
            <c:showVal val="1"/>
          </c:dLbls>
          <c:cat>
            <c:strRef>
              <c:f>Лист1!$A$2:$A$5</c:f>
              <c:strCache>
                <c:ptCount val="4"/>
                <c:pt idx="0">
                  <c:v>2021 год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275</c:v>
                </c:pt>
                <c:pt idx="1">
                  <c:v>390</c:v>
                </c:pt>
                <c:pt idx="2">
                  <c:v>390</c:v>
                </c:pt>
                <c:pt idx="3">
                  <c:v>390</c:v>
                </c:pt>
              </c:numCache>
            </c:numRef>
          </c:val>
        </c:ser>
        <c:shape val="box"/>
        <c:axId val="200600576"/>
        <c:axId val="200602368"/>
        <c:axId val="200095040"/>
      </c:bar3DChart>
      <c:catAx>
        <c:axId val="200600576"/>
        <c:scaling>
          <c:orientation val="minMax"/>
        </c:scaling>
        <c:delete val="1"/>
        <c:axPos val="b"/>
        <c:majorTickMark val="cross"/>
        <c:minorTickMark val="cross"/>
        <c:tickLblPos val="none"/>
        <c:crossAx val="200602368"/>
        <c:crosses val="autoZero"/>
        <c:auto val="1"/>
        <c:lblAlgn val="ctr"/>
        <c:lblOffset val="100"/>
        <c:noMultiLvlLbl val="1"/>
      </c:catAx>
      <c:valAx>
        <c:axId val="200602368"/>
        <c:scaling>
          <c:orientation val="minMax"/>
        </c:scaling>
        <c:delete val="1"/>
        <c:axPos val="l"/>
        <c:majorGridlines/>
        <c:numFmt formatCode="General" sourceLinked="1"/>
        <c:majorTickMark val="cross"/>
        <c:minorTickMark val="cross"/>
        <c:tickLblPos val="none"/>
        <c:crossAx val="200600576"/>
        <c:crosses val="autoZero"/>
        <c:crossBetween val="between"/>
      </c:valAx>
      <c:serAx>
        <c:axId val="200095040"/>
        <c:scaling>
          <c:orientation val="minMax"/>
        </c:scaling>
        <c:delete val="1"/>
        <c:axPos val="b"/>
        <c:majorTickMark val="cross"/>
        <c:minorTickMark val="cross"/>
        <c:tickLblPos val="none"/>
        <c:crossAx val="200602368"/>
        <c:crosses val="autoZero"/>
      </c:serAx>
    </c:plotArea>
    <c:legend>
      <c:legendPos val="r"/>
      <c:layout/>
      <c:overlay val="1"/>
    </c:legend>
    <c:plotVisOnly val="1"/>
    <c:dispBlanksAs val="zero"/>
    <c:showDLblsOverMax val="1"/>
  </c:chart>
  <c:spPr>
    <a:solidFill>
      <a:schemeClr val="accent4">
        <a:lumMod val="50000"/>
      </a:schemeClr>
    </a:solidFill>
  </c:spPr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8"/>
  <c:chart>
    <c:autoTitleDeleted val="1"/>
    <c:view3D>
      <c:rotX val="0"/>
      <c:rotY val="0"/>
      <c:rAngAx val="1"/>
    </c:view3D>
    <c:plotArea>
      <c:layout>
        <c:manualLayout>
          <c:layoutTarget val="inner"/>
          <c:xMode val="edge"/>
          <c:yMode val="edge"/>
          <c:x val="0.15069177116749302"/>
          <c:y val="7.6764651378970386E-2"/>
          <c:w val="0.8385057596967046"/>
          <c:h val="0.64751224528655849"/>
        </c:manualLayout>
      </c:layout>
      <c:bar3DChart>
        <c:barDir val="col"/>
        <c:grouping val="standar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invertIfNegative val="1"/>
          <c:cat>
            <c:strRef>
              <c:f>Лист1!$A$2:$A$8</c:f>
              <c:strCache>
                <c:ptCount val="5"/>
                <c:pt idx="0">
                  <c:v>факт 2020 года</c:v>
                </c:pt>
                <c:pt idx="1">
                  <c:v>план 2021 года</c:v>
                </c:pt>
                <c:pt idx="2">
                  <c:v>проект 2022 года</c:v>
                </c:pt>
                <c:pt idx="3">
                  <c:v>проект 2023 года</c:v>
                </c:pt>
                <c:pt idx="4">
                  <c:v>проект 2024 года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2486</c:v>
                </c:pt>
                <c:pt idx="1">
                  <c:v>2539</c:v>
                </c:pt>
                <c:pt idx="2">
                  <c:v>2329.6</c:v>
                </c:pt>
                <c:pt idx="3">
                  <c:v>2415.1999999999998</c:v>
                </c:pt>
                <c:pt idx="4">
                  <c:v>2456.6</c:v>
                </c:pt>
                <c:pt idx="6">
                  <c:v>0</c:v>
                </c:pt>
              </c:numCache>
            </c:numRef>
          </c:val>
        </c:ser>
        <c:shape val="cylinder"/>
        <c:axId val="169057664"/>
        <c:axId val="169063552"/>
        <c:axId val="169539776"/>
      </c:bar3DChart>
      <c:catAx>
        <c:axId val="169057664"/>
        <c:scaling>
          <c:orientation val="minMax"/>
        </c:scaling>
        <c:axPos val="b"/>
        <c:majorTickMark val="none"/>
        <c:tickLblPos val="nextTo"/>
        <c:crossAx val="169063552"/>
        <c:crosses val="autoZero"/>
        <c:auto val="1"/>
        <c:lblAlgn val="ctr"/>
        <c:lblOffset val="100"/>
        <c:noMultiLvlLbl val="1"/>
      </c:catAx>
      <c:valAx>
        <c:axId val="169063552"/>
        <c:scaling>
          <c:orientation val="minMax"/>
        </c:scaling>
        <c:axPos val="l"/>
        <c:majorGridlines/>
        <c:title>
          <c:layout/>
        </c:title>
        <c:numFmt formatCode="General" sourceLinked="1"/>
        <c:majorTickMark val="none"/>
        <c:tickLblPos val="nextTo"/>
        <c:crossAx val="169057664"/>
        <c:crosses val="autoZero"/>
        <c:crossBetween val="between"/>
      </c:valAx>
      <c:serAx>
        <c:axId val="169539776"/>
        <c:scaling>
          <c:orientation val="minMax"/>
        </c:scaling>
        <c:delete val="1"/>
        <c:axPos val="b"/>
        <c:tickLblPos val="none"/>
        <c:crossAx val="169063552"/>
        <c:crosses val="autoZero"/>
      </c:serAx>
      <c:dTable>
        <c:showHorzBorder val="1"/>
        <c:showVertBorder val="1"/>
        <c:showOutline val="1"/>
        <c:showKeys val="1"/>
      </c:dTable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rotX val="40"/>
      <c:rotY val="203"/>
      <c:perspective val="10"/>
    </c:view3D>
    <c:plotArea>
      <c:layout>
        <c:manualLayout>
          <c:layoutTarget val="inner"/>
          <c:xMode val="edge"/>
          <c:yMode val="edge"/>
          <c:x val="4.7824851819583437E-3"/>
          <c:y val="0"/>
          <c:w val="0.99057616839669627"/>
          <c:h val="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noFill/>
            </a:ln>
            <a:scene3d>
              <a:camera prst="orthographicFront"/>
              <a:lightRig rig="threePt" dir="t"/>
            </a:scene3d>
            <a:sp3d>
              <a:bevelT w="6604000" h="6604000"/>
              <a:bevelB w="6604000" h="6604000"/>
            </a:sp3d>
          </c:spPr>
          <c:explosion val="12"/>
          <c:dPt>
            <c:idx val="0"/>
            <c:explosion val="8"/>
            <c:spPr>
              <a:solidFill>
                <a:srgbClr val="00B05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1"/>
            <c:explosion val="23"/>
            <c:spPr>
              <a:solidFill>
                <a:srgbClr val="FF7C8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2"/>
            <c:explosion val="11"/>
            <c:spPr>
              <a:solidFill>
                <a:srgbClr val="943C87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3"/>
            <c:spPr>
              <a:solidFill>
                <a:srgbClr val="00B0F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4"/>
            <c:explosion val="1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5"/>
            <c:explosion val="21"/>
            <c:spPr>
              <a:solidFill>
                <a:srgbClr val="33CCFF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6"/>
            <c:explosion val="39"/>
            <c:spPr>
              <a:solidFill>
                <a:srgbClr val="FFFF00"/>
              </a:solid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w="6604000" h="6604000"/>
                <a:bevelB w="6604000" h="6604000"/>
              </a:sp3d>
            </c:spPr>
          </c:dPt>
          <c:dPt>
            <c:idx val="7"/>
            <c:explosion val="31"/>
          </c:dPt>
          <c:dLbls>
            <c:delete val="1"/>
          </c:dLbls>
          <c:cat>
            <c:strRef>
              <c:f>Лист1!$A$2:$A$9</c:f>
              <c:strCache>
                <c:ptCount val="8"/>
                <c:pt idx="0">
                  <c:v>Налог на доходы  физических лиц</c:v>
                </c:pt>
                <c:pt idx="1">
                  <c:v>Единый сельско-хозяйственный налог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Государственная пошлина </c:v>
                </c:pt>
                <c:pt idx="5">
                  <c:v>Платные услуги</c:v>
                </c:pt>
                <c:pt idx="6">
                  <c:v>Доходы от сдачи в аренду имущества</c:v>
                </c:pt>
                <c:pt idx="7">
                  <c:v>Штрафы, санкции</c:v>
                </c:pt>
              </c:strCache>
            </c:strRef>
          </c:cat>
          <c:val>
            <c:numRef>
              <c:f>Лист1!$B$2:$B$9</c:f>
              <c:numCache>
                <c:formatCode>0.0</c:formatCode>
                <c:ptCount val="8"/>
                <c:pt idx="0">
                  <c:v>6.458655508050577</c:v>
                </c:pt>
                <c:pt idx="1">
                  <c:v>3.5022286909851728</c:v>
                </c:pt>
                <c:pt idx="2">
                  <c:v>7.7321932138633702</c:v>
                </c:pt>
                <c:pt idx="3">
                  <c:v>31.838442645319734</c:v>
                </c:pt>
                <c:pt idx="4">
                  <c:v>0.77321932138633676</c:v>
                </c:pt>
                <c:pt idx="5">
                  <c:v>1.9557900482124984</c:v>
                </c:pt>
                <c:pt idx="6">
                  <c:v>47.057218229782571</c:v>
                </c:pt>
                <c:pt idx="7">
                  <c:v>0.682252342399709</c:v>
                </c:pt>
              </c:numCache>
            </c:numRef>
          </c:val>
        </c:ser>
        <c:dLbls>
          <c:showCatName val="1"/>
          <c:showPercent val="1"/>
        </c:dLbls>
      </c:pie3DChart>
      <c:spPr>
        <a:noFill/>
        <a:ln w="25391">
          <a:noFill/>
        </a:ln>
      </c:spPr>
    </c:plotArea>
    <c:plotVisOnly val="1"/>
    <c:dispBlanksAs val="zero"/>
  </c:chart>
  <c:spPr>
    <a:solidFill>
      <a:schemeClr val="tx2">
        <a:lumMod val="60000"/>
        <a:lumOff val="40000"/>
        <a:alpha val="0"/>
      </a:schemeClr>
    </a:solidFill>
  </c:spPr>
  <c:txPr>
    <a:bodyPr/>
    <a:lstStyle/>
    <a:p>
      <a:pPr>
        <a:defRPr sz="1615"/>
      </a:pPr>
      <a:endParaRPr lang="ru-RU"/>
    </a:p>
  </c:txPr>
  <c:externalData r:id="rId1"/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10"/>
  <c:chart>
    <c:autoTitleDeleted val="1"/>
    <c:view3D>
      <c:rotX val="75"/>
      <c:rAngAx val="1"/>
    </c:view3D>
    <c:plotArea>
      <c:layout>
        <c:manualLayout>
          <c:layoutTarget val="inner"/>
          <c:xMode val="edge"/>
          <c:yMode val="edge"/>
          <c:x val="3.1635802469135881E-2"/>
          <c:y val="6.7894298108218731E-2"/>
          <c:w val="0.95370370370370372"/>
          <c:h val="0.926247816460571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65"/>
          <c:dLbls>
            <c:dLbl>
              <c:idx val="0"/>
              <c:layout>
                <c:manualLayout>
                  <c:x val="5.5555555555555504E-2"/>
                  <c:y val="1.6183412002697243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 на доходы физических лиц 
</a:t>
                    </a:r>
                    <a:r>
                      <a:rPr lang="ru-RU" dirty="0" smtClean="0"/>
                      <a:t>6,5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%</a:t>
                    </a:r>
                    <a:endParaRPr lang="ru-RU" dirty="0"/>
                  </a:p>
                </c:rich>
              </c:tx>
              <c:dLblPos val="bestFit"/>
              <c:showCatName val="1"/>
              <c:showPercent val="1"/>
            </c:dLbl>
            <c:dLbl>
              <c:idx val="1"/>
              <c:layout>
                <c:manualLayout>
                  <c:x val="-8.1516112569262278E-2"/>
                  <c:y val="-4.8550448388826654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налоги на имущество 
</a:t>
                    </a:r>
                    <a:r>
                      <a:rPr lang="ru-RU" dirty="0" smtClean="0"/>
                      <a:t>39,7%</a:t>
                    </a:r>
                    <a:endParaRPr lang="ru-RU" dirty="0"/>
                  </a:p>
                </c:rich>
              </c:tx>
              <c:dLblPos val="bestFit"/>
              <c:showCatName val="1"/>
              <c:showPercent val="1"/>
            </c:dLbl>
            <c:dLbl>
              <c:idx val="2"/>
              <c:layout>
                <c:manualLayout>
                  <c:x val="-4.6297511422183375E-3"/>
                  <c:y val="-2.1578095050997934E-2"/>
                </c:manualLayout>
              </c:layout>
              <c:tx>
                <c:rich>
                  <a:bodyPr/>
                  <a:lstStyle/>
                  <a:p>
                    <a:r>
                      <a:rPr lang="ru-RU" dirty="0"/>
                      <a:t>государственная </a:t>
                    </a:r>
                    <a:r>
                      <a:rPr lang="ru-RU" dirty="0" smtClean="0"/>
                      <a:t>пошлина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0,8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%</a:t>
                    </a:r>
                    <a:endParaRPr lang="ru-RU" dirty="0"/>
                  </a:p>
                </c:rich>
              </c:tx>
              <c:dLblPos val="bestFit"/>
              <c:showCatName val="1"/>
              <c:showPercent val="1"/>
            </c:dLbl>
            <c:dLbl>
              <c:idx val="3"/>
              <c:layout>
                <c:manualLayout>
                  <c:x val="4.7839384660250776E-2"/>
                  <c:y val="-2.157788267026300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доходы </a:t>
                    </a:r>
                    <a:r>
                      <a:rPr lang="ru-RU" dirty="0"/>
                      <a:t>от использования имущества
</a:t>
                    </a:r>
                    <a:r>
                      <a:rPr lang="ru-RU" dirty="0" smtClean="0"/>
                      <a:t>46,7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%</a:t>
                    </a:r>
                    <a:endParaRPr lang="ru-RU" dirty="0"/>
                  </a:p>
                </c:rich>
              </c:tx>
              <c:dLblPos val="bestFit"/>
              <c:showCatName val="1"/>
              <c:showPercent val="1"/>
            </c:dLbl>
            <c:dLbl>
              <c:idx val="4"/>
              <c:layout>
                <c:manualLayout>
                  <c:x val="-9.1049382716049482E-2"/>
                  <c:y val="5.3944706675657393E-2"/>
                </c:manualLayout>
              </c:layout>
              <c:tx>
                <c:rich>
                  <a:bodyPr/>
                  <a:lstStyle/>
                  <a:p>
                    <a:endParaRPr lang="ru-RU" dirty="0" smtClean="0"/>
                  </a:p>
                  <a:p>
                    <a:r>
                      <a:rPr lang="ru-RU" dirty="0" smtClean="0"/>
                      <a:t>Штрафы, платные услуги</a:t>
                    </a:r>
                    <a:r>
                      <a:rPr lang="ru-RU" dirty="0"/>
                      <a:t>
</a:t>
                    </a:r>
                    <a:r>
                      <a:rPr lang="ru-RU" dirty="0" smtClean="0"/>
                      <a:t>2,8</a:t>
                    </a:r>
                    <a:r>
                      <a:rPr lang="ru-RU" baseline="0" dirty="0" smtClean="0"/>
                      <a:t> </a:t>
                    </a:r>
                    <a:r>
                      <a:rPr lang="ru-RU" dirty="0" smtClean="0"/>
                      <a:t>%</a:t>
                    </a:r>
                  </a:p>
                  <a:p>
                    <a:endParaRPr lang="ru-RU" dirty="0"/>
                  </a:p>
                </c:rich>
              </c:tx>
              <c:dLblPos val="bestFit"/>
              <c:showCatName val="1"/>
              <c:showPercent val="1"/>
            </c:dLbl>
            <c:dLbl>
              <c:idx val="5"/>
              <c:layout>
                <c:manualLayout>
                  <c:x val="1.3888888888888904E-2"/>
                  <c:y val="1.348617666891438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Единый с/х</a:t>
                    </a:r>
                    <a:r>
                      <a:rPr lang="ru-RU" baseline="0" dirty="0" smtClean="0"/>
                      <a:t> налог 3,5%</a:t>
                    </a:r>
                    <a:endParaRPr lang="en-US" dirty="0"/>
                  </a:p>
                </c:rich>
              </c:tx>
              <c:dLblPos val="bestFit"/>
              <c:showCatName val="1"/>
              <c:showPercent val="1"/>
            </c:dLbl>
            <c:dLbl>
              <c:idx val="6"/>
              <c:delete val="1"/>
            </c:dLbl>
            <c:dLblPos val="outEnd"/>
            <c:showCatName val="1"/>
            <c:showPercent val="1"/>
          </c:dLbls>
          <c:cat>
            <c:strRef>
              <c:f>Лист1!$A$2:$A$8</c:f>
              <c:strCache>
                <c:ptCount val="6"/>
                <c:pt idx="0">
                  <c:v>налог на доходы физических лиц </c:v>
                </c:pt>
                <c:pt idx="1">
                  <c:v>налоги на имущество </c:v>
                </c:pt>
                <c:pt idx="2">
                  <c:v>государственная пошлина</c:v>
                </c:pt>
                <c:pt idx="3">
                  <c:v>доходы от использования имущества</c:v>
                </c:pt>
                <c:pt idx="4">
                  <c:v>штрафы, санкции, платные услуги</c:v>
                </c:pt>
                <c:pt idx="5">
                  <c:v>единый сельскохоз.налог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145</c:v>
                </c:pt>
                <c:pt idx="1">
                  <c:v>879</c:v>
                </c:pt>
                <c:pt idx="2">
                  <c:v>18</c:v>
                </c:pt>
                <c:pt idx="3">
                  <c:v>1034.5999999999999</c:v>
                </c:pt>
                <c:pt idx="4">
                  <c:v>60</c:v>
                </c:pt>
                <c:pt idx="5">
                  <c:v>77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cat>
            <c:strRef>
              <c:f>Лист1!$A$2:$A$8</c:f>
              <c:strCache>
                <c:ptCount val="6"/>
                <c:pt idx="0">
                  <c:v>налог на доходы физических лиц </c:v>
                </c:pt>
                <c:pt idx="1">
                  <c:v>налоги на имущество </c:v>
                </c:pt>
                <c:pt idx="2">
                  <c:v>государственная пошлина</c:v>
                </c:pt>
                <c:pt idx="3">
                  <c:v>доходы от использования имущества</c:v>
                </c:pt>
                <c:pt idx="4">
                  <c:v>штрафы, санкции, платные услуги</c:v>
                </c:pt>
                <c:pt idx="5">
                  <c:v>единый сельскохоз.налог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</c:numCache>
            </c:numRef>
          </c:val>
        </c:ser>
        <c:dLbls>
          <c:showCatName val="1"/>
          <c:showPercent val="1"/>
        </c:dLbls>
      </c:pie3DChart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style val="20"/>
  <c:chart>
    <c:title>
      <c:tx>
        <c:rich>
          <a:bodyPr/>
          <a:lstStyle/>
          <a:p>
            <a:pPr>
              <a:defRPr b="0">
                <a:solidFill>
                  <a:srgbClr val="EE30E5"/>
                </a:solidFill>
              </a:defRPr>
            </a:pPr>
            <a:r>
              <a:rPr lang="ru-RU" b="0" dirty="0" smtClean="0">
                <a:solidFill>
                  <a:srgbClr val="EE30E5"/>
                </a:solidFill>
              </a:rPr>
              <a:t>Поступление налога на доходы физических лиц</a:t>
            </a:r>
          </a:p>
          <a:p>
            <a:pPr>
              <a:defRPr b="0">
                <a:solidFill>
                  <a:srgbClr val="EE30E5"/>
                </a:solidFill>
              </a:defRPr>
            </a:pPr>
            <a:endParaRPr lang="ru-RU" b="0" dirty="0">
              <a:solidFill>
                <a:srgbClr val="EE30E5"/>
              </a:solidFill>
            </a:endParaRPr>
          </a:p>
        </c:rich>
      </c:tx>
      <c:layout>
        <c:manualLayout>
          <c:xMode val="edge"/>
          <c:yMode val="edge"/>
          <c:x val="0.30923763100396251"/>
          <c:y val="1.9966334977455341E-2"/>
        </c:manualLayout>
      </c:layout>
    </c:title>
    <c:view3D>
      <c:rotX val="0"/>
      <c:rotY val="0"/>
      <c:rAngAx val="1"/>
    </c:view3D>
    <c:plotArea>
      <c:layout>
        <c:manualLayout>
          <c:layoutTarget val="inner"/>
          <c:xMode val="edge"/>
          <c:yMode val="edge"/>
          <c:x val="0.16513261092682818"/>
          <c:y val="0.29851321551274218"/>
          <c:w val="0.81177141031948996"/>
          <c:h val="0.40183113825927097"/>
        </c:manualLayout>
      </c:layout>
      <c:bar3DChart>
        <c:barDir val="col"/>
        <c:grouping val="cluster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invertIfNegative val="1"/>
          <c:cat>
            <c:strRef>
              <c:f>Лист1!$A$2:$A$6</c:f>
              <c:strCache>
                <c:ptCount val="5"/>
                <c:pt idx="0">
                  <c:v>Факт 2020 года</c:v>
                </c:pt>
                <c:pt idx="1">
                  <c:v>Оценка 2021 года </c:v>
                </c:pt>
                <c:pt idx="2">
                  <c:v>Проект 2022 года</c:v>
                </c:pt>
                <c:pt idx="3">
                  <c:v>Проект 2023 года</c:v>
                </c:pt>
                <c:pt idx="4">
                  <c:v>Проект 2024 года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141.6</c:v>
                </c:pt>
                <c:pt idx="1">
                  <c:v>127</c:v>
                </c:pt>
                <c:pt idx="2">
                  <c:v>142</c:v>
                </c:pt>
                <c:pt idx="3">
                  <c:v>145</c:v>
                </c:pt>
                <c:pt idx="4">
                  <c:v>148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1"/>
          <c:cat>
            <c:strRef>
              <c:f>Лист1!$A$2:$A$6</c:f>
              <c:strCache>
                <c:ptCount val="5"/>
                <c:pt idx="0">
                  <c:v>Факт 2020 года</c:v>
                </c:pt>
                <c:pt idx="1">
                  <c:v>Оценка 2021 года </c:v>
                </c:pt>
                <c:pt idx="2">
                  <c:v>Проект 2022 года</c:v>
                </c:pt>
                <c:pt idx="3">
                  <c:v>Проект 2023 года</c:v>
                </c:pt>
                <c:pt idx="4">
                  <c:v>Проект 2024 года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invertIfNegative val="1"/>
          <c:cat>
            <c:strRef>
              <c:f>Лист1!$A$2:$A$6</c:f>
              <c:strCache>
                <c:ptCount val="5"/>
                <c:pt idx="0">
                  <c:v>Факт 2020 года</c:v>
                </c:pt>
                <c:pt idx="1">
                  <c:v>Оценка 2021 года </c:v>
                </c:pt>
                <c:pt idx="2">
                  <c:v>Проект 2022 года</c:v>
                </c:pt>
                <c:pt idx="3">
                  <c:v>Проект 2023 года</c:v>
                </c:pt>
                <c:pt idx="4">
                  <c:v>Проект 2024 года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shape val="box"/>
        <c:axId val="172336640"/>
        <c:axId val="172338176"/>
        <c:axId val="0"/>
      </c:bar3DChart>
      <c:catAx>
        <c:axId val="17233664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>
                <a:solidFill>
                  <a:srgbClr val="FF0000"/>
                </a:solidFill>
              </a:defRPr>
            </a:pPr>
            <a:endParaRPr lang="ru-RU"/>
          </a:p>
        </c:txPr>
        <c:crossAx val="172338176"/>
        <c:crosses val="autoZero"/>
        <c:auto val="1"/>
        <c:lblAlgn val="ctr"/>
        <c:lblOffset val="100"/>
        <c:noMultiLvlLbl val="1"/>
      </c:catAx>
      <c:valAx>
        <c:axId val="172338176"/>
        <c:scaling>
          <c:orientation val="minMax"/>
        </c:scaling>
        <c:axPos val="l"/>
        <c:majorGridlines/>
        <c:title>
          <c:layout/>
        </c:title>
        <c:numFmt formatCode="General" sourceLinked="1"/>
        <c:tickLblPos val="nextTo"/>
        <c:crossAx val="172336640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chart>
    <c:autoTitleDeleted val="1"/>
    <c:view3D>
      <c:rotX val="0"/>
      <c:rotY val="0"/>
      <c:rAngAx val="1"/>
    </c:view3D>
    <c:plotArea>
      <c:layout/>
      <c:bar3DChart>
        <c:barDir val="col"/>
        <c:grouping val="standar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1"/>
          <c:dLbls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dirty="0" smtClean="0"/>
                      <a:t>328,6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Лист1!$A$2:$A$6</c:f>
              <c:strCache>
                <c:ptCount val="5"/>
                <c:pt idx="0">
                  <c:v>Факт 2020 года</c:v>
                </c:pt>
                <c:pt idx="1">
                  <c:v>План 2021 года </c:v>
                </c:pt>
                <c:pt idx="2">
                  <c:v>Проект 2022</c:v>
                </c:pt>
                <c:pt idx="3">
                  <c:v>Проект 2023</c:v>
                </c:pt>
                <c:pt idx="4">
                  <c:v>Проект 2024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465.6</c:v>
                </c:pt>
                <c:pt idx="1">
                  <c:v>465.5</c:v>
                </c:pt>
                <c:pt idx="2">
                  <c:v>170</c:v>
                </c:pt>
                <c:pt idx="3">
                  <c:v>179</c:v>
                </c:pt>
                <c:pt idx="4">
                  <c:v>188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1"/>
          <c:dLbls>
            <c:delete val="1"/>
          </c:dLbls>
          <c:cat>
            <c:strRef>
              <c:f>Лист1!$A$2:$A$6</c:f>
              <c:strCache>
                <c:ptCount val="5"/>
                <c:pt idx="0">
                  <c:v>Факт 2020 года</c:v>
                </c:pt>
                <c:pt idx="1">
                  <c:v>План 2021 года </c:v>
                </c:pt>
                <c:pt idx="2">
                  <c:v>Проект 2022</c:v>
                </c:pt>
                <c:pt idx="3">
                  <c:v>Проект 2023</c:v>
                </c:pt>
                <c:pt idx="4">
                  <c:v>Проект 2024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1"/>
          <c:dLbls>
            <c:delete val="1"/>
          </c:dLbls>
          <c:cat>
            <c:strRef>
              <c:f>Лист1!$A$2:$A$6</c:f>
              <c:strCache>
                <c:ptCount val="5"/>
                <c:pt idx="0">
                  <c:v>Факт 2020 года</c:v>
                </c:pt>
                <c:pt idx="1">
                  <c:v>План 2021 года </c:v>
                </c:pt>
                <c:pt idx="2">
                  <c:v>Проект 2022</c:v>
                </c:pt>
                <c:pt idx="3">
                  <c:v>Проект 2023</c:v>
                </c:pt>
                <c:pt idx="4">
                  <c:v>Проект 2024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  <c:shape val="cylinder"/>
        <c:axId val="171663360"/>
        <c:axId val="171664896"/>
        <c:axId val="171529088"/>
      </c:bar3DChart>
      <c:catAx>
        <c:axId val="171663360"/>
        <c:scaling>
          <c:orientation val="minMax"/>
        </c:scaling>
        <c:axPos val="b"/>
        <c:majorTickMark val="none"/>
        <c:tickLblPos val="nextTo"/>
        <c:crossAx val="171664896"/>
        <c:crosses val="autoZero"/>
        <c:auto val="1"/>
        <c:lblAlgn val="ctr"/>
        <c:lblOffset val="100"/>
        <c:noMultiLvlLbl val="1"/>
      </c:catAx>
      <c:valAx>
        <c:axId val="171664896"/>
        <c:scaling>
          <c:orientation val="minMax"/>
        </c:scaling>
        <c:delete val="1"/>
        <c:axPos val="l"/>
        <c:numFmt formatCode="General" sourceLinked="1"/>
        <c:majorTickMark val="cross"/>
        <c:minorTickMark val="cross"/>
        <c:tickLblPos val="none"/>
        <c:crossAx val="171663360"/>
        <c:crosses val="autoZero"/>
        <c:crossBetween val="between"/>
      </c:valAx>
      <c:serAx>
        <c:axId val="171529088"/>
        <c:scaling>
          <c:orientation val="minMax"/>
        </c:scaling>
        <c:delete val="1"/>
        <c:axPos val="b"/>
        <c:majorTickMark val="cross"/>
        <c:minorTickMark val="cross"/>
        <c:tickLblPos val="none"/>
        <c:crossAx val="171664896"/>
        <c:crosses val="autoZero"/>
      </c:serAx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roundedCorners val="1"/>
  <c:chart>
    <c:title>
      <c:tx>
        <c:rich>
          <a:bodyPr/>
          <a:lstStyle/>
          <a:p>
            <a:pPr>
              <a:defRPr/>
            </a:pPr>
            <a:r>
              <a:rPr lang="ru-RU" dirty="0" smtClean="0"/>
              <a:t>Земельный налог</a:t>
            </a:r>
            <a:endParaRPr lang="ru-RU" dirty="0"/>
          </a:p>
        </c:rich>
      </c:tx>
      <c:layout>
        <c:manualLayout>
          <c:xMode val="edge"/>
          <c:yMode val="edge"/>
          <c:x val="0.31368874933508933"/>
          <c:y val="4.3242940580491947E-2"/>
        </c:manualLayout>
      </c:layout>
    </c:title>
    <c:view3D>
      <c:rotX val="0"/>
      <c:rotY val="0"/>
      <c:rAngAx val="1"/>
    </c:view3D>
    <c:plotArea>
      <c:layout/>
      <c:bar3DChart>
        <c:barDir val="col"/>
        <c:grouping val="stacked"/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1"/>
          <c:dLbls>
            <c:dLbl>
              <c:idx val="1"/>
              <c:layout>
                <c:manualLayout>
                  <c:x val="5.5555166717993227E-3"/>
                  <c:y val="2.4023855878051142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658</a:t>
                    </a:r>
                    <a:endParaRPr lang="en-US" dirty="0"/>
                  </a:p>
                </c:rich>
              </c:tx>
              <c:showVal val="1"/>
            </c:dLbl>
            <c:showVal val="1"/>
          </c:dLbls>
          <c:cat>
            <c:strRef>
              <c:f>Лист1!$A$2:$A$6</c:f>
              <c:strCache>
                <c:ptCount val="5"/>
                <c:pt idx="0">
                  <c:v>Факт 2020 года</c:v>
                </c:pt>
                <c:pt idx="1">
                  <c:v>План 2021 года </c:v>
                </c:pt>
                <c:pt idx="2">
                  <c:v>Проект 2022 года</c:v>
                </c:pt>
                <c:pt idx="3">
                  <c:v>Проект 2023 года</c:v>
                </c:pt>
                <c:pt idx="4">
                  <c:v>Проект 2024 года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753</c:v>
                </c:pt>
                <c:pt idx="1">
                  <c:v>658</c:v>
                </c:pt>
                <c:pt idx="2">
                  <c:v>700</c:v>
                </c:pt>
                <c:pt idx="3">
                  <c:v>700</c:v>
                </c:pt>
                <c:pt idx="4">
                  <c:v>800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1"/>
          <c:dLbls>
            <c:dLbl>
              <c:idx val="0"/>
              <c:layout>
                <c:manualLayout>
                  <c:x val="-5.5555166717993227E-3"/>
                  <c:y val="-7.6876338809763592E-2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 smtClean="0"/>
                      <a:t>2020ф</a:t>
                    </a:r>
                    <a:endParaRPr lang="en-US" sz="900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2.2222066687197291E-2"/>
                  <c:y val="-2.8829005382100401E-2"/>
                </c:manualLayout>
              </c:layout>
              <c:tx>
                <c:rich>
                  <a:bodyPr/>
                  <a:lstStyle/>
                  <a:p>
                    <a:r>
                      <a:rPr lang="ru-RU" sz="900" dirty="0" smtClean="0"/>
                      <a:t>2</a:t>
                    </a:r>
                    <a:r>
                      <a:rPr lang="ru-RU" dirty="0" smtClean="0"/>
                      <a:t>021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0"/>
                  <c:y val="-4.8048090084541334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2022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layout>
                <c:manualLayout>
                  <c:x val="8.3332750076989866E-3"/>
                  <c:y val="-8.1681109985373826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2023</a:t>
                    </a:r>
                    <a:endParaRPr lang="en-US" dirty="0"/>
                  </a:p>
                </c:rich>
              </c:tx>
              <c:showVal val="1"/>
            </c:dLbl>
            <c:dLbl>
              <c:idx val="4"/>
              <c:layout>
                <c:manualLayout>
                  <c:x val="-1.1111033343598645E-2"/>
                  <c:y val="-4.3242940580492009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2024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sz="900"/>
                </a:pPr>
                <a:endParaRPr lang="ru-RU"/>
              </a:p>
            </c:txPr>
            <c:showVal val="1"/>
          </c:dLbls>
          <c:cat>
            <c:strRef>
              <c:f>Лист1!$A$2:$A$6</c:f>
              <c:strCache>
                <c:ptCount val="5"/>
                <c:pt idx="0">
                  <c:v>Факт 2020 года</c:v>
                </c:pt>
                <c:pt idx="1">
                  <c:v>План 2021 года </c:v>
                </c:pt>
                <c:pt idx="2">
                  <c:v>Проект 2022 года</c:v>
                </c:pt>
                <c:pt idx="3">
                  <c:v>Проект 2023 года</c:v>
                </c:pt>
                <c:pt idx="4">
                  <c:v>Проект 2024 года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1"/>
          <c:dLbls>
            <c:delete val="1"/>
          </c:dLbls>
          <c:cat>
            <c:strRef>
              <c:f>Лист1!$A$2:$A$6</c:f>
              <c:strCache>
                <c:ptCount val="5"/>
                <c:pt idx="0">
                  <c:v>Факт 2020 года</c:v>
                </c:pt>
                <c:pt idx="1">
                  <c:v>План 2021 года </c:v>
                </c:pt>
                <c:pt idx="2">
                  <c:v>Проект 2022 года</c:v>
                </c:pt>
                <c:pt idx="3">
                  <c:v>Проект 2023 года</c:v>
                </c:pt>
                <c:pt idx="4">
                  <c:v>Проект 2024 года</c:v>
                </c:pt>
              </c:strCache>
            </c:strRef>
          </c:cat>
          <c:val>
            <c:numRef>
              <c:f>Лист1!$D$2:$D$6</c:f>
              <c:numCache>
                <c:formatCode>General</c:formatCode>
                <c:ptCount val="5"/>
              </c:numCache>
            </c:numRef>
          </c:val>
        </c:ser>
        <c:dLbls>
          <c:showVal val="1"/>
        </c:dLbls>
        <c:gapWidth val="95"/>
        <c:gapDepth val="95"/>
        <c:shape val="cylinder"/>
        <c:axId val="172138880"/>
        <c:axId val="172140416"/>
        <c:axId val="0"/>
      </c:bar3DChart>
      <c:catAx>
        <c:axId val="172138880"/>
        <c:scaling>
          <c:orientation val="minMax"/>
        </c:scaling>
        <c:axPos val="b"/>
        <c:numFmt formatCode="General" sourceLinked="1"/>
        <c:majorTickMark val="none"/>
        <c:tickLblPos val="nextTo"/>
        <c:crossAx val="172140416"/>
        <c:crosses val="autoZero"/>
        <c:auto val="1"/>
        <c:lblAlgn val="ctr"/>
        <c:lblOffset val="100"/>
        <c:noMultiLvlLbl val="1"/>
      </c:catAx>
      <c:valAx>
        <c:axId val="172140416"/>
        <c:scaling>
          <c:orientation val="minMax"/>
        </c:scaling>
        <c:delete val="1"/>
        <c:axPos val="l"/>
        <c:numFmt formatCode="General" sourceLinked="1"/>
        <c:majorTickMark val="cross"/>
        <c:minorTickMark val="cross"/>
        <c:tickLblPos val="none"/>
        <c:crossAx val="172138880"/>
        <c:crosses val="autoZero"/>
        <c:crossBetween val="between"/>
      </c:valAx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autoTitleDeleted val="1"/>
    <c:view3D>
      <c:hPercent val="210"/>
      <c:depthPercent val="100"/>
      <c:rAngAx val="1"/>
    </c:view3D>
    <c:floor>
      <c:spPr>
        <a:solidFill>
          <a:srgbClr val="9999FF"/>
        </a:solidFill>
      </c:spPr>
    </c:floor>
    <c:plotArea>
      <c:layout>
        <c:manualLayout>
          <c:layoutTarget val="inner"/>
          <c:xMode val="edge"/>
          <c:yMode val="edge"/>
          <c:x val="0.1067921199897498"/>
          <c:y val="0"/>
          <c:w val="0.61002916393871165"/>
          <c:h val="0.94364647407845281"/>
        </c:manualLayout>
      </c:layout>
      <c:bar3DChart>
        <c:barDir val="bar"/>
        <c:grouping val="percent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Общегосударственные вопросы</c:v>
                </c:pt>
              </c:strCache>
            </c:strRef>
          </c:tx>
          <c:spPr>
            <a:solidFill>
              <a:srgbClr val="FFFF00"/>
            </a:solidFill>
          </c:spPr>
          <c:dLbls>
            <c:dLbl>
              <c:idx val="1"/>
              <c:layout>
                <c:manualLayout>
                  <c:x val="0"/>
                  <c:y val="-1.7286931760177184E-2"/>
                </c:manualLayout>
              </c:layout>
              <c:tx>
                <c:rich>
                  <a:bodyPr/>
                  <a:lstStyle/>
                  <a:p>
                    <a:r>
                      <a:rPr lang="ru-RU" sz="1200" baseline="0" dirty="0" smtClean="0">
                        <a:solidFill>
                          <a:schemeClr val="bg1"/>
                        </a:solidFill>
                      </a:rPr>
                      <a:t>56,2</a:t>
                    </a:r>
                  </a:p>
                </c:rich>
              </c:tx>
              <c:showVal val="1"/>
            </c:dLbl>
            <c:dLbl>
              <c:idx val="2"/>
              <c:layout>
                <c:manualLayout>
                  <c:x val="-1.3515618947237621E-3"/>
                  <c:y val="-1.7286931760177201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2021 год*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48.871419274196036</c:v>
                </c:pt>
                <c:pt idx="1">
                  <c:v>36.950555803949982</c:v>
                </c:pt>
                <c:pt idx="2">
                  <c:v>38.932595269031559</c:v>
                </c:pt>
                <c:pt idx="3">
                  <c:v>53.541312249868433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Национальная оборона</c:v>
                </c:pt>
              </c:strCache>
            </c:strRef>
          </c:tx>
          <c:spPr>
            <a:solidFill>
              <a:schemeClr val="tx1"/>
            </a:solidFill>
            <a:effectLst>
              <a:outerShdw blurRad="736600" sx="1000" sy="1000" algn="ctr" rotWithShape="0">
                <a:srgbClr val="000000">
                  <a:alpha val="57000"/>
                </a:srgbClr>
              </a:outerShdw>
            </a:effectLst>
            <a:scene3d>
              <a:camera prst="orthographicFront"/>
              <a:lightRig rig="threePt" dir="t"/>
            </a:scene3d>
            <a:sp3d/>
          </c:spPr>
          <c:dLbls>
            <c:dLbl>
              <c:idx val="0"/>
              <c:layout>
                <c:manualLayout>
                  <c:x val="1.7570304631408858E-2"/>
                  <c:y val="8.6434658800885831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3,0</a:t>
                    </a:r>
                    <a:endParaRPr lang="ru-RU" dirty="0"/>
                  </a:p>
                </c:rich>
              </c:tx>
              <c:showVal val="1"/>
            </c:dLbl>
            <c:dLbl>
              <c:idx val="1"/>
              <c:layout>
                <c:manualLayout>
                  <c:x val="-2.7032302116439537E-3"/>
                  <c:y val="-1.728693176017717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4,0</a:t>
                    </a:r>
                    <a:endParaRPr lang="ru-RU" dirty="0">
                      <a:solidFill>
                        <a:schemeClr val="bg1"/>
                      </a:solidFill>
                    </a:endParaRPr>
                  </a:p>
                </c:rich>
              </c:tx>
              <c:showVal val="1"/>
            </c:dLbl>
            <c:dLbl>
              <c:idx val="2"/>
              <c:layout>
                <c:manualLayout>
                  <c:x val="0"/>
                  <c:y val="-1.728693176017717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4,0</a:t>
                    </a:r>
                    <a:endParaRPr lang="ru-RU" dirty="0">
                      <a:solidFill>
                        <a:schemeClr val="bg1"/>
                      </a:solidFill>
                    </a:endParaRPr>
                  </a:p>
                </c:rich>
              </c:tx>
              <c:showVal val="1"/>
            </c:dLbl>
            <c:dLbl>
              <c:idx val="3"/>
              <c:delete val="1"/>
            </c:dLbl>
            <c:txPr>
              <a:bodyPr/>
              <a:lstStyle/>
              <a:p>
                <a:pPr algn="ctr">
                  <a:defRPr lang="ru-RU"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2021 год*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Лист1!$C$2:$C$5</c:f>
              <c:numCache>
                <c:formatCode>0.0</c:formatCode>
                <c:ptCount val="4"/>
                <c:pt idx="0">
                  <c:v>3.4461741888164621</c:v>
                </c:pt>
                <c:pt idx="1">
                  <c:v>2.6664713772528943</c:v>
                </c:pt>
                <c:pt idx="2">
                  <c:v>3.1824573269494332</c:v>
                </c:pt>
                <c:pt idx="3">
                  <c:v>4.5308235524496068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Национальная безопасность</c:v>
                </c:pt>
              </c:strCache>
            </c:strRef>
          </c:tx>
          <c:spPr>
            <a:solidFill>
              <a:srgbClr val="FF0000"/>
            </a:solidFill>
          </c:spPr>
          <c:dLbls>
            <c:delete val="1"/>
          </c:dLbls>
          <c:cat>
            <c:strRef>
              <c:f>Лист1!$A$2:$A$5</c:f>
              <c:strCache>
                <c:ptCount val="4"/>
                <c:pt idx="0">
                  <c:v>2021 год*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Лист1!$D$2:$D$5</c:f>
              <c:numCache>
                <c:formatCode>0.0</c:formatCode>
                <c:ptCount val="4"/>
                <c:pt idx="0">
                  <c:v>2.8408210489344334</c:v>
                </c:pt>
                <c:pt idx="1">
                  <c:v>3.0064291330691786</c:v>
                </c:pt>
                <c:pt idx="2">
                  <c:v>3.4708007760354556</c:v>
                </c:pt>
                <c:pt idx="3">
                  <c:v>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Национальная экономика</c:v>
                </c:pt>
              </c:strCache>
            </c:strRef>
          </c:tx>
          <c:spPr>
            <a:solidFill>
              <a:srgbClr val="92D050"/>
            </a:solidFill>
          </c:spPr>
          <c:dLbls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>
                <c:manualLayout>
                  <c:x val="-1.216405705251382E-2"/>
                  <c:y val="-1.728693176017717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>
                        <a:solidFill>
                          <a:schemeClr val="bg1"/>
                        </a:solidFill>
                      </a:rPr>
                      <a:t>3,4</a:t>
                    </a:r>
                    <a:endParaRPr lang="en-US" dirty="0">
                      <a:solidFill>
                        <a:schemeClr val="bg1"/>
                      </a:solidFill>
                    </a:endParaRPr>
                  </a:p>
                </c:rich>
              </c:tx>
              <c:showVal val="1"/>
            </c:dLbl>
            <c:txPr>
              <a:bodyPr/>
              <a:lstStyle/>
              <a:p>
                <a:pPr algn="ctr">
                  <a:defRPr lang="ru-RU"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2021 год*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Лист1!$E$2:$E$5</c:f>
              <c:numCache>
                <c:formatCode>0.0</c:formatCode>
                <c:ptCount val="4"/>
                <c:pt idx="0">
                  <c:v>8.6267987562368926</c:v>
                </c:pt>
                <c:pt idx="1">
                  <c:v>12.152911610983487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Жилищно-коммунальное хозяйство</c:v>
                </c:pt>
              </c:strCache>
            </c:strRef>
          </c:tx>
          <c:spPr>
            <a:solidFill>
              <a:srgbClr val="FF3399"/>
            </a:solidFill>
          </c:spPr>
          <c:dLbls>
            <c:dLbl>
              <c:idx val="2"/>
              <c:layout>
                <c:manualLayout>
                  <c:x val="8.1093713683425429E-3"/>
                  <c:y val="-1.7286931760177184E-2"/>
                </c:manualLayout>
              </c:layout>
              <c:showVal val="1"/>
            </c:dLbl>
            <c:dLbl>
              <c:idx val="3"/>
              <c:layout>
                <c:manualLayout>
                  <c:x val="6.7578094736187927E-3"/>
                  <c:y val="-3.0252130580310073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36,7</a:t>
                    </a:r>
                    <a:endParaRPr lang="ru-RU" dirty="0"/>
                  </a:p>
                </c:rich>
              </c:tx>
              <c:showVal val="1"/>
            </c:dLbl>
            <c:txPr>
              <a:bodyPr/>
              <a:lstStyle/>
              <a:p>
                <a:pPr algn="ctr">
                  <a:defRPr lang="ru-RU"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2021 год*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Лист1!$F$2:$F$5</c:f>
              <c:numCache>
                <c:formatCode>0.0</c:formatCode>
                <c:ptCount val="4"/>
                <c:pt idx="0">
                  <c:v>23.62426784293875</c:v>
                </c:pt>
                <c:pt idx="1">
                  <c:v>32.006907078213409</c:v>
                </c:pt>
                <c:pt idx="2">
                  <c:v>36.490575440969685</c:v>
                </c:pt>
                <c:pt idx="3">
                  <c:v>15.665732434185566</c:v>
                </c:pt>
              </c:numCache>
            </c:numRef>
          </c:val>
        </c:ser>
        <c:ser>
          <c:idx val="5"/>
          <c:order val="5"/>
          <c:tx>
            <c:strRef>
              <c:f>Лист1!$G$1</c:f>
              <c:strCache>
                <c:ptCount val="1"/>
                <c:pt idx="0">
                  <c:v>Охрана окружающей среды</c:v>
                </c:pt>
              </c:strCache>
            </c:strRef>
          </c:tx>
          <c:spPr>
            <a:solidFill>
              <a:schemeClr val="tx1"/>
            </a:solidFill>
          </c:spPr>
          <c:dLbls>
            <c:delete val="1"/>
          </c:dLbls>
          <c:cat>
            <c:strRef>
              <c:f>Лист1!$A$2:$A$5</c:f>
              <c:strCache>
                <c:ptCount val="4"/>
                <c:pt idx="0">
                  <c:v>2021 год*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Лист1!$G$2:$G$5</c:f>
              <c:numCache>
                <c:formatCode>0.0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6"/>
          <c:order val="6"/>
          <c:tx>
            <c:strRef>
              <c:f>Лист1!$H$1</c:f>
              <c:strCache>
                <c:ptCount val="1"/>
                <c:pt idx="0">
                  <c:v>Образование</c:v>
                </c:pt>
              </c:strCache>
            </c:strRef>
          </c:tx>
          <c:dLbls>
            <c:delete val="1"/>
          </c:dLbls>
          <c:cat>
            <c:strRef>
              <c:f>Лист1!$A$2:$A$5</c:f>
              <c:strCache>
                <c:ptCount val="4"/>
                <c:pt idx="0">
                  <c:v>2021 год*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Лист1!$H$2:$H$5</c:f>
              <c:numCache>
                <c:formatCode>0.0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7"/>
          <c:order val="7"/>
          <c:tx>
            <c:strRef>
              <c:f>Лист1!$I$1</c:f>
              <c:strCache>
                <c:ptCount val="1"/>
                <c:pt idx="0">
                  <c:v>Культура, кинематография</c:v>
                </c:pt>
              </c:strCache>
            </c:strRef>
          </c:tx>
          <c:spPr>
            <a:solidFill>
              <a:srgbClr val="FFC000"/>
            </a:solidFill>
          </c:spPr>
          <c:dLbls>
            <c:dLbl>
              <c:idx val="0"/>
              <c:layout>
                <c:manualLayout>
                  <c:x val="-6.7578094736187927E-3"/>
                  <c:y val="-1.9447798230199251E-2"/>
                </c:manualLayout>
              </c:layout>
              <c:spPr/>
              <c:txPr>
                <a:bodyPr/>
                <a:lstStyle/>
                <a:p>
                  <a:pPr algn="ctr">
                    <a:defRPr lang="ru-RU"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</c:dLbl>
            <c:dLbl>
              <c:idx val="1"/>
              <c:layout>
                <c:manualLayout>
                  <c:x val="-9.46093326306632E-3"/>
                  <c:y val="-6.482599410066443E-3"/>
                </c:manualLayout>
              </c:layout>
              <c:spPr/>
              <c:txPr>
                <a:bodyPr/>
                <a:lstStyle/>
                <a:p>
                  <a:pPr algn="ctr">
                    <a:defRPr lang="ru-RU"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</c:dLbl>
            <c:dLbl>
              <c:idx val="2"/>
              <c:layout>
                <c:manualLayout>
                  <c:x val="1.0812495157790062E-2"/>
                  <c:y val="-1.9447798230199331E-2"/>
                </c:manualLayout>
              </c:layout>
              <c:spPr/>
              <c:txPr>
                <a:bodyPr/>
                <a:lstStyle/>
                <a:p>
                  <a:pPr algn="ctr">
                    <a:defRPr lang="ru-RU"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</c:dLbl>
            <c:dLbl>
              <c:idx val="3"/>
              <c:layout>
                <c:manualLayout>
                  <c:x val="1.0812388735593627E-2"/>
                  <c:y val="-1.9447798230199365E-2"/>
                </c:manualLayout>
              </c:layout>
              <c:spPr>
                <a:noFill/>
              </c:spPr>
              <c:txPr>
                <a:bodyPr/>
                <a:lstStyle/>
                <a:p>
                  <a:pPr algn="ctr">
                    <a:defRPr lang="ru-RU" sz="1100" b="0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Val val="1"/>
            </c:dLbl>
            <c:txPr>
              <a:bodyPr/>
              <a:lstStyle/>
              <a:p>
                <a:pPr algn="ctr">
                  <a:defRPr lang="ru-RU" sz="1100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2021 год*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Лист1!$I$2:$I$5</c:f>
              <c:numCache>
                <c:formatCode>0.0</c:formatCode>
                <c:ptCount val="4"/>
                <c:pt idx="0">
                  <c:v>12.325031249031536</c:v>
                </c:pt>
                <c:pt idx="1">
                  <c:v>13.00781671574598</c:v>
                </c:pt>
                <c:pt idx="2">
                  <c:v>17.923571187013867</c:v>
                </c:pt>
                <c:pt idx="3">
                  <c:v>21.488978912455483</c:v>
                </c:pt>
              </c:numCache>
            </c:numRef>
          </c:val>
        </c:ser>
        <c:ser>
          <c:idx val="8"/>
          <c:order val="8"/>
          <c:tx>
            <c:strRef>
              <c:f>Лист1!$J$1</c:f>
              <c:strCache>
                <c:ptCount val="1"/>
                <c:pt idx="0">
                  <c:v>Здравоохранение</c:v>
                </c:pt>
              </c:strCache>
            </c:strRef>
          </c:tx>
          <c:spPr>
            <a:solidFill>
              <a:srgbClr val="00B050"/>
            </a:solidFill>
          </c:spPr>
          <c:dLbls>
            <c:dLbl>
              <c:idx val="0"/>
              <c:layout>
                <c:manualLayout>
                  <c:x val="-0.28653112168143663"/>
                  <c:y val="-3.8895596460398557E-2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2,4</a:t>
                    </a:r>
                    <a:endParaRPr lang="en-US" dirty="0"/>
                  </a:p>
                </c:rich>
              </c:tx>
              <c:showVal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txPr>
              <a:bodyPr/>
              <a:lstStyle/>
              <a:p>
                <a:pPr>
                  <a:defRPr sz="1200"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2021 год*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Лист1!$J$2:$J$5</c:f>
              <c:numCache>
                <c:formatCode>0.0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9"/>
          <c:order val="9"/>
          <c:tx>
            <c:strRef>
              <c:f>Лист1!$K$1</c:f>
              <c:strCache>
                <c:ptCount val="1"/>
                <c:pt idx="0">
                  <c:v>Социальная политика</c:v>
                </c:pt>
              </c:strCache>
            </c:strRef>
          </c:tx>
          <c:dLbls>
            <c:delete val="1"/>
          </c:dLbls>
          <c:cat>
            <c:strRef>
              <c:f>Лист1!$A$2:$A$5</c:f>
              <c:strCache>
                <c:ptCount val="4"/>
                <c:pt idx="0">
                  <c:v>2021 год*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Лист1!$K$2:$K$5</c:f>
              <c:numCache>
                <c:formatCode>0.0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0"/>
          <c:order val="10"/>
          <c:tx>
            <c:strRef>
              <c:f>Лист1!$L$1</c:f>
              <c:strCache>
                <c:ptCount val="1"/>
                <c:pt idx="0">
                  <c:v>Физическая культура и спорт</c:v>
                </c:pt>
              </c:strCache>
            </c:strRef>
          </c:tx>
          <c:spPr>
            <a:solidFill>
              <a:srgbClr val="FF0000"/>
            </a:solidFill>
          </c:spPr>
          <c:dLbls>
            <c:delete val="1"/>
          </c:dLbls>
          <c:cat>
            <c:strRef>
              <c:f>Лист1!$A$2:$A$5</c:f>
              <c:strCache>
                <c:ptCount val="4"/>
                <c:pt idx="0">
                  <c:v>2021 год*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Лист1!$L$2:$L$5</c:f>
              <c:numCache>
                <c:formatCode>0.0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1"/>
          <c:order val="11"/>
          <c:tx>
            <c:strRef>
              <c:f>Лист1!$M$1</c:f>
              <c:strCache>
                <c:ptCount val="1"/>
                <c:pt idx="0">
                  <c:v>Средства массовой информации</c:v>
                </c:pt>
              </c:strCache>
            </c:strRef>
          </c:tx>
          <c:spPr>
            <a:solidFill>
              <a:schemeClr val="tx1"/>
            </a:solidFill>
          </c:spPr>
          <c:dLbls>
            <c:delete val="1"/>
          </c:dLbls>
          <c:cat>
            <c:strRef>
              <c:f>Лист1!$A$2:$A$5</c:f>
              <c:strCache>
                <c:ptCount val="4"/>
                <c:pt idx="0">
                  <c:v>2021 год*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Лист1!$M$2:$M$5</c:f>
              <c:numCache>
                <c:formatCode>0.0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2"/>
          <c:order val="12"/>
          <c:tx>
            <c:strRef>
              <c:f>Лист1!$N$1</c:f>
              <c:strCache>
                <c:ptCount val="1"/>
                <c:pt idx="0">
                  <c:v>Обслуживание госдолга</c:v>
                </c:pt>
              </c:strCache>
            </c:strRef>
          </c:tx>
          <c:spPr>
            <a:solidFill>
              <a:schemeClr val="accent1"/>
            </a:solidFill>
          </c:spPr>
          <c:dLbls>
            <c:dLbl>
              <c:idx val="0"/>
              <c:delete val="1"/>
            </c:dLbl>
            <c:dLbl>
              <c:idx val="1"/>
              <c:layout>
                <c:manualLayout>
                  <c:x val="-0.31761704526008316"/>
                  <c:y val="-2.1608664700221462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3,3</a:t>
                    </a:r>
                    <a:endParaRPr lang="en-US" dirty="0"/>
                  </a:p>
                </c:rich>
              </c:tx>
              <c:showVal val="1"/>
            </c:dLbl>
            <c:dLbl>
              <c:idx val="2"/>
              <c:layout>
                <c:manualLayout>
                  <c:x val="-0.31761704526008327"/>
                  <c:y val="-4.3217329400442915E-3"/>
                </c:manualLayout>
              </c:layout>
              <c:tx>
                <c:rich>
                  <a:bodyPr/>
                  <a:lstStyle/>
                  <a:p>
                    <a:r>
                      <a:rPr lang="ru-RU" dirty="0" smtClean="0"/>
                      <a:t>3,3</a:t>
                    </a:r>
                    <a:endParaRPr lang="en-US" dirty="0"/>
                  </a:p>
                </c:rich>
              </c:tx>
              <c:showVal val="1"/>
            </c:dLbl>
            <c:dLbl>
              <c:idx val="3"/>
              <c:delete val="1"/>
            </c:dLbl>
            <c:txPr>
              <a:bodyPr/>
              <a:lstStyle/>
              <a:p>
                <a:pPr algn="ctr">
                  <a:defRPr lang="ru-RU" sz="12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</c:dLbls>
          <c:cat>
            <c:strRef>
              <c:f>Лист1!$A$2:$A$5</c:f>
              <c:strCache>
                <c:ptCount val="4"/>
                <c:pt idx="0">
                  <c:v>2021 год*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Лист1!$N$2:$N$5</c:f>
              <c:numCache>
                <c:formatCode>0.0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ser>
          <c:idx val="13"/>
          <c:order val="13"/>
          <c:tx>
            <c:strRef>
              <c:f>Лист1!$O$1</c:f>
              <c:strCache>
                <c:ptCount val="1"/>
                <c:pt idx="0">
                  <c:v>Межбюджетные трансферты</c:v>
                </c:pt>
              </c:strCache>
            </c:strRef>
          </c:tx>
          <c:dLbls>
            <c:delete val="1"/>
          </c:dLbls>
          <c:cat>
            <c:strRef>
              <c:f>Лист1!$A$2:$A$5</c:f>
              <c:strCache>
                <c:ptCount val="4"/>
                <c:pt idx="0">
                  <c:v>2021 год*</c:v>
                </c:pt>
                <c:pt idx="1">
                  <c:v>2022 год</c:v>
                </c:pt>
                <c:pt idx="2">
                  <c:v>2023 год</c:v>
                </c:pt>
                <c:pt idx="3">
                  <c:v>2024 год</c:v>
                </c:pt>
              </c:strCache>
            </c:strRef>
          </c:cat>
          <c:val>
            <c:numRef>
              <c:f>Лист1!$O$2:$O$5</c:f>
              <c:numCache>
                <c:formatCode>0.0</c:formatCode>
                <c:ptCount val="4"/>
                <c:pt idx="0">
                  <c:v>0.26548763984587254</c:v>
                </c:pt>
                <c:pt idx="1">
                  <c:v>0.20890828078506343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</c:ser>
        <c:dLbls>
          <c:showVal val="1"/>
        </c:dLbls>
        <c:gapWidth val="50"/>
        <c:gapDepth val="0"/>
        <c:shape val="cylinder"/>
        <c:axId val="196672512"/>
        <c:axId val="196817664"/>
        <c:axId val="0"/>
      </c:bar3DChart>
      <c:catAx>
        <c:axId val="196672512"/>
        <c:scaling>
          <c:orientation val="minMax"/>
        </c:scaling>
        <c:axPos val="l"/>
        <c:majorTickMark val="none"/>
        <c:tickLblPos val="nextTo"/>
        <c:txPr>
          <a:bodyPr/>
          <a:lstStyle/>
          <a:p>
            <a:pPr>
              <a:defRPr sz="1400" b="0" baseline="0"/>
            </a:pPr>
            <a:endParaRPr lang="ru-RU"/>
          </a:p>
        </c:txPr>
        <c:crossAx val="196817664"/>
        <c:crosses val="autoZero"/>
        <c:auto val="1"/>
        <c:lblAlgn val="ctr"/>
        <c:lblOffset val="100"/>
      </c:catAx>
      <c:valAx>
        <c:axId val="196817664"/>
        <c:scaling>
          <c:orientation val="minMax"/>
          <c:max val="1"/>
          <c:min val="0"/>
        </c:scaling>
        <c:delete val="1"/>
        <c:axPos val="b"/>
        <c:numFmt formatCode="0%" sourceLinked="1"/>
        <c:majorTickMark val="none"/>
        <c:tickLblPos val="none"/>
        <c:crossAx val="196672512"/>
        <c:crosses val="autoZero"/>
        <c:crossBetween val="between"/>
      </c:valAx>
    </c:plotArea>
    <c:legend>
      <c:legendPos val="r"/>
      <c:legendEntry>
        <c:idx val="5"/>
        <c:delete val="1"/>
      </c:legendEntry>
      <c:legendEntry>
        <c:idx val="6"/>
        <c:delete val="1"/>
      </c:legendEntry>
      <c:legendEntry>
        <c:idx val="8"/>
        <c:delete val="1"/>
      </c:legendEntry>
      <c:legendEntry>
        <c:idx val="9"/>
        <c:delete val="1"/>
      </c:legendEntry>
      <c:legendEntry>
        <c:idx val="10"/>
        <c:delete val="1"/>
      </c:legendEntry>
      <c:legendEntry>
        <c:idx val="11"/>
        <c:delete val="1"/>
      </c:legendEntry>
      <c:legendEntry>
        <c:idx val="12"/>
        <c:delete val="1"/>
      </c:legendEntry>
      <c:legendEntry>
        <c:idx val="13"/>
        <c:delete val="1"/>
      </c:legendEntry>
      <c:layout>
        <c:manualLayout>
          <c:xMode val="edge"/>
          <c:yMode val="edge"/>
          <c:x val="0.77666589049411505"/>
          <c:y val="7.3250310688360146E-2"/>
          <c:w val="0.17602944319055458"/>
          <c:h val="0.8318907139230608"/>
        </c:manualLayout>
      </c:layout>
      <c:txPr>
        <a:bodyPr/>
        <a:lstStyle/>
        <a:p>
          <a:pPr>
            <a:defRPr sz="1200" normalizeH="0" baseline="0"/>
          </a:pPr>
          <a:endParaRPr lang="ru-RU"/>
        </a:p>
      </c:txPr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roundedCorners val="1"/>
  <c:chart>
    <c:autoTitleDeleted val="1"/>
    <c:plotArea>
      <c:layout>
        <c:manualLayout>
          <c:layoutTarget val="inner"/>
          <c:xMode val="edge"/>
          <c:yMode val="edge"/>
          <c:x val="1.2500000000000001E-2"/>
          <c:y val="8.9474742801234214E-2"/>
          <c:w val="0.98749999999999949"/>
          <c:h val="0.83274639067100165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spPr>
              <a:solidFill>
                <a:srgbClr val="C00000"/>
              </a:solidFill>
            </c:spPr>
          </c:dPt>
          <c:dPt>
            <c:idx val="1"/>
            <c:spPr>
              <a:solidFill>
                <a:srgbClr val="00FF00"/>
              </a:solidFill>
            </c:spPr>
          </c:dPt>
          <c:dPt>
            <c:idx val="2"/>
            <c:spPr>
              <a:solidFill>
                <a:srgbClr val="FFC000"/>
              </a:solidFill>
            </c:spPr>
          </c:dPt>
          <c:dLbls>
            <c:dLbl>
              <c:idx val="0"/>
              <c:layout>
                <c:manualLayout>
                  <c:x val="8.3979694106719495E-3"/>
                  <c:y val="-8.0882259284321106E-2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0111</a:t>
                    </a:r>
                    <a:r>
                      <a:rPr lang="en-U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
</a:t>
                    </a:r>
                    <a:r>
                      <a:rPr lang="ru-RU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200,0</a:t>
                    </a:r>
                    <a:r>
                      <a:rPr lang="en-U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
</a:t>
                    </a:r>
                    <a:r>
                      <a:rPr lang="ru-RU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4,1</a:t>
                    </a:r>
                    <a:r>
                      <a:rPr lang="en-U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%</a:t>
                    </a:r>
                    <a:endParaRPr lang="en-US" dirty="0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</a:endParaRP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1"/>
              <c:layout>
                <c:manualLayout>
                  <c:x val="1.4104400646180772E-2"/>
                  <c:y val="-0.23388608048401868"/>
                </c:manualLayout>
              </c:layout>
              <c:tx>
                <c:rich>
                  <a:bodyPr/>
                  <a:lstStyle/>
                  <a:p>
                    <a:r>
                      <a:rPr lang="en-U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
</a:t>
                    </a:r>
                    <a:r>
                      <a:rPr lang="ru-RU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0102,</a:t>
                    </a:r>
                  </a:p>
                  <a:p>
                    <a:r>
                      <a:rPr lang="en-U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0104</a:t>
                    </a:r>
                    <a:r>
                      <a:rPr lang="ru-RU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,</a:t>
                    </a:r>
                  </a:p>
                  <a:p>
                    <a:r>
                      <a:rPr lang="ru-RU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0106</a:t>
                    </a:r>
                    <a:r>
                      <a:rPr lang="ru-RU" baseline="0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 </a:t>
                    </a:r>
                    <a:r>
                      <a:rPr lang="ru-RU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-</a:t>
                    </a:r>
                    <a:r>
                      <a:rPr lang="en-U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
</a:t>
                    </a:r>
                    <a:r>
                      <a:rPr lang="ru-RU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2331,0</a:t>
                    </a:r>
                    <a:r>
                      <a:rPr lang="en-U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
</a:t>
                    </a:r>
                    <a:r>
                      <a:rPr lang="ru-RU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48,4</a:t>
                    </a:r>
                    <a:r>
                      <a:rPr lang="en-U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%</a:t>
                    </a:r>
                    <a:endParaRPr lang="en-US" dirty="0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</a:endParaRP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2"/>
              <c:layout>
                <c:manualLayout>
                  <c:x val="2.8515624741696317E-3"/>
                  <c:y val="-0.22242586474545234"/>
                </c:manualLayout>
              </c:layout>
              <c:tx>
                <c:rich>
                  <a:bodyPr/>
                  <a:lstStyle/>
                  <a:p>
                    <a:r>
                      <a:rPr lang="en-US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0113</a:t>
                    </a:r>
                    <a:r>
                      <a:rPr lang="en-U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
</a:t>
                    </a:r>
                    <a:r>
                      <a:rPr lang="ru-RU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2289,4</a:t>
                    </a:r>
                    <a:r>
                      <a:rPr lang="en-US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
</a:t>
                    </a:r>
                    <a:r>
                      <a:rPr lang="ru-RU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47,5</a:t>
                    </a:r>
                    <a:r>
                      <a:rPr lang="en-US" sz="1400" dirty="0" smtClean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rPr>
                      <a:t>%</a:t>
                    </a:r>
                    <a:endParaRPr lang="en-US" sz="1400" dirty="0">
                      <a:solidFill>
                        <a:schemeClr val="bg1">
                          <a:lumMod val="95000"/>
                          <a:lumOff val="5000"/>
                        </a:schemeClr>
                      </a:solidFill>
                    </a:endParaRPr>
                  </a:p>
                </c:rich>
              </c:tx>
              <c:showLegendKey val="1"/>
              <c:showVal val="1"/>
              <c:showCatName val="1"/>
              <c:showSerName val="1"/>
              <c:showPercent val="1"/>
              <c:showBubbleSize val="1"/>
            </c:dLbl>
            <c:dLbl>
              <c:idx val="3"/>
              <c:layout>
                <c:manualLayout>
                  <c:x val="0.22674517408814254"/>
                  <c:y val="-1.2637821916172421E-2"/>
                </c:manualLayout>
              </c:layout>
              <c:showLegendKey val="1"/>
              <c:showVal val="1"/>
              <c:showCatName val="1"/>
              <c:showSerName val="1"/>
              <c:showPercent val="1"/>
              <c:showBubbleSize val="1"/>
            </c:dLbl>
            <c:txPr>
              <a:bodyPr/>
              <a:lstStyle/>
              <a:p>
                <a:pPr>
                  <a:defRPr>
                    <a:solidFill>
                      <a:schemeClr val="bg1">
                        <a:lumMod val="95000"/>
                        <a:lumOff val="5000"/>
                      </a:schemeClr>
                    </a:solidFill>
                  </a:defRPr>
                </a:pPr>
                <a:endParaRPr lang="ru-RU"/>
              </a:p>
            </c:txPr>
            <c:showLegendKey val="1"/>
            <c:showVal val="1"/>
            <c:showCatName val="1"/>
            <c:showSerName val="1"/>
            <c:showPercent val="1"/>
            <c:showBubbleSize val="1"/>
            <c:showLeaderLines val="1"/>
          </c:dLbls>
          <c:cat>
            <c:strRef>
              <c:f>Лист1!$A$2:$A$4</c:f>
              <c:strCache>
                <c:ptCount val="3"/>
                <c:pt idx="0">
                  <c:v>0111</c:v>
                </c:pt>
                <c:pt idx="1">
                  <c:v>0102, 0104, 0106</c:v>
                </c:pt>
                <c:pt idx="2">
                  <c:v>0113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200</c:v>
                </c:pt>
                <c:pt idx="1">
                  <c:v>2331</c:v>
                </c:pt>
                <c:pt idx="2">
                  <c:v>2289.4</c:v>
                </c:pt>
              </c:numCache>
            </c:numRef>
          </c:val>
        </c:ser>
        <c:firstSliceAng val="0"/>
        <c:holeSize val="50"/>
      </c:doughnutChart>
    </c:plotArea>
    <c:plotVisOnly val="1"/>
    <c:dispBlanksAs val="zero"/>
    <c:showDLblsOverMax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59F2D9-2A98-4EB0-B2E8-39DCCDEA5BDB}" type="doc">
      <dgm:prSet loTypeId="urn:microsoft.com/office/officeart/2005/8/layout/list1" loCatId="list" qsTypeId="urn:microsoft.com/office/officeart/2005/8/quickstyle/3d9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6258FF-48F5-408F-B1BD-2D4C8F6E9994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/>
            <a:t>Увеличение налогового потенциала сельского поселения, необходимого для сбалансированного исполнения бюджета</a:t>
          </a:r>
          <a:endParaRPr lang="ru-RU" dirty="0"/>
        </a:p>
      </dgm:t>
    </dgm:pt>
    <dgm:pt modelId="{7A166E8C-D154-4B9F-87CF-DB308D880F12}" type="parTrans" cxnId="{E8964598-5BFA-4E06-848A-6D96C9F75D75}">
      <dgm:prSet/>
      <dgm:spPr/>
      <dgm:t>
        <a:bodyPr/>
        <a:lstStyle/>
        <a:p>
          <a:endParaRPr lang="ru-RU"/>
        </a:p>
      </dgm:t>
    </dgm:pt>
    <dgm:pt modelId="{3A82D11D-0B47-4714-B178-D96FCAE2FF64}" type="sibTrans" cxnId="{E8964598-5BFA-4E06-848A-6D96C9F75D75}">
      <dgm:prSet/>
      <dgm:spPr/>
      <dgm:t>
        <a:bodyPr/>
        <a:lstStyle/>
        <a:p>
          <a:endParaRPr lang="ru-RU"/>
        </a:p>
      </dgm:t>
    </dgm:pt>
    <dgm:pt modelId="{F98FB74D-CDD7-4F6A-925D-19A6AEE1F19A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/>
            <a:t>Повышение прозрачности  и открытости бюджетного процесса </a:t>
          </a:r>
          <a:endParaRPr lang="ru-RU" dirty="0"/>
        </a:p>
      </dgm:t>
    </dgm:pt>
    <dgm:pt modelId="{BA83A90D-7E71-408A-9507-6D991FE0FAD0}" type="parTrans" cxnId="{C4420884-8432-4913-A1C9-22C53E624C5A}">
      <dgm:prSet/>
      <dgm:spPr/>
      <dgm:t>
        <a:bodyPr/>
        <a:lstStyle/>
        <a:p>
          <a:endParaRPr lang="ru-RU"/>
        </a:p>
      </dgm:t>
    </dgm:pt>
    <dgm:pt modelId="{13C25D67-5198-48D1-B3E0-1B881BA2F47A}" type="sibTrans" cxnId="{C4420884-8432-4913-A1C9-22C53E624C5A}">
      <dgm:prSet/>
      <dgm:spPr/>
      <dgm:t>
        <a:bodyPr/>
        <a:lstStyle/>
        <a:p>
          <a:endParaRPr lang="ru-RU"/>
        </a:p>
      </dgm:t>
    </dgm:pt>
    <dgm:pt modelId="{46EB19B5-C096-41B0-BF30-B27CEA1D24B2}">
      <dgm:prSet phldrT="[Текст]"/>
      <dgm:spPr>
        <a:solidFill>
          <a:srgbClr val="00B050"/>
        </a:solidFill>
      </dgm:spPr>
      <dgm:t>
        <a:bodyPr/>
        <a:lstStyle/>
        <a:p>
          <a:r>
            <a:rPr lang="ru-RU" dirty="0" smtClean="0"/>
            <a:t>Повышение эффективности и оптимизация структуры бюджетных расходов </a:t>
          </a:r>
          <a:endParaRPr lang="ru-RU" dirty="0"/>
        </a:p>
      </dgm:t>
    </dgm:pt>
    <dgm:pt modelId="{AC184F84-A24C-48A1-9ABE-ACE32451344D}" type="sibTrans" cxnId="{45BFAA75-B18D-4330-B289-7735D12373A8}">
      <dgm:prSet/>
      <dgm:spPr/>
      <dgm:t>
        <a:bodyPr/>
        <a:lstStyle/>
        <a:p>
          <a:endParaRPr lang="ru-RU"/>
        </a:p>
      </dgm:t>
    </dgm:pt>
    <dgm:pt modelId="{602643F6-C561-4A9D-A4EF-11251D38A22D}" type="parTrans" cxnId="{45BFAA75-B18D-4330-B289-7735D12373A8}">
      <dgm:prSet/>
      <dgm:spPr/>
      <dgm:t>
        <a:bodyPr/>
        <a:lstStyle/>
        <a:p>
          <a:endParaRPr lang="ru-RU"/>
        </a:p>
      </dgm:t>
    </dgm:pt>
    <dgm:pt modelId="{B4250FF1-0AFB-4D7E-842A-E5F59CBE590E}" type="pres">
      <dgm:prSet presAssocID="{CB59F2D9-2A98-4EB0-B2E8-39DCCDEA5BDB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9340C8B-3D2A-4232-92D3-3A85BF234D12}" type="pres">
      <dgm:prSet presAssocID="{4F6258FF-48F5-408F-B1BD-2D4C8F6E9994}" presName="parentLin" presStyleCnt="0"/>
      <dgm:spPr/>
    </dgm:pt>
    <dgm:pt modelId="{0603ADFF-1596-4B14-AA3D-41E58E57544E}" type="pres">
      <dgm:prSet presAssocID="{4F6258FF-48F5-408F-B1BD-2D4C8F6E9994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8080BF51-FF21-4F30-84A5-029524E91838}" type="pres">
      <dgm:prSet presAssocID="{4F6258FF-48F5-408F-B1BD-2D4C8F6E9994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ED28A9-AC93-43CC-AAC9-2A348DB7214A}" type="pres">
      <dgm:prSet presAssocID="{4F6258FF-48F5-408F-B1BD-2D4C8F6E9994}" presName="negativeSpace" presStyleCnt="0"/>
      <dgm:spPr/>
    </dgm:pt>
    <dgm:pt modelId="{FA9DFD90-62A4-431D-BAC3-DF57D55A57A0}" type="pres">
      <dgm:prSet presAssocID="{4F6258FF-48F5-408F-B1BD-2D4C8F6E9994}" presName="childText" presStyleLbl="conFgAcc1" presStyleIdx="0" presStyleCnt="3">
        <dgm:presLayoutVars>
          <dgm:bulletEnabled val="1"/>
        </dgm:presLayoutVars>
      </dgm:prSet>
      <dgm:spPr/>
    </dgm:pt>
    <dgm:pt modelId="{84D40BE1-534A-4EFF-B5B0-9C5B1EFDA8E7}" type="pres">
      <dgm:prSet presAssocID="{3A82D11D-0B47-4714-B178-D96FCAE2FF64}" presName="spaceBetweenRectangles" presStyleCnt="0"/>
      <dgm:spPr/>
    </dgm:pt>
    <dgm:pt modelId="{28A2D998-74D7-4C7D-A2BE-ECA897896779}" type="pres">
      <dgm:prSet presAssocID="{46EB19B5-C096-41B0-BF30-B27CEA1D24B2}" presName="parentLin" presStyleCnt="0"/>
      <dgm:spPr/>
    </dgm:pt>
    <dgm:pt modelId="{0D682BC1-9B35-4723-9234-286F9E0B2A20}" type="pres">
      <dgm:prSet presAssocID="{46EB19B5-C096-41B0-BF30-B27CEA1D24B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E2FC2021-B1B1-470D-9AA9-33A49C348D2B}" type="pres">
      <dgm:prSet presAssocID="{46EB19B5-C096-41B0-BF30-B27CEA1D24B2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D0922C-7CAA-47FD-8D14-9CB1460E8182}" type="pres">
      <dgm:prSet presAssocID="{46EB19B5-C096-41B0-BF30-B27CEA1D24B2}" presName="negativeSpace" presStyleCnt="0"/>
      <dgm:spPr/>
    </dgm:pt>
    <dgm:pt modelId="{AE78B86C-A696-43AD-91DB-4DE76DBF27CC}" type="pres">
      <dgm:prSet presAssocID="{46EB19B5-C096-41B0-BF30-B27CEA1D24B2}" presName="childText" presStyleLbl="conFgAcc1" presStyleIdx="1" presStyleCnt="3">
        <dgm:presLayoutVars>
          <dgm:bulletEnabled val="1"/>
        </dgm:presLayoutVars>
      </dgm:prSet>
      <dgm:spPr/>
    </dgm:pt>
    <dgm:pt modelId="{E63FD2D5-98A4-4FC1-8882-CBD503A10BFB}" type="pres">
      <dgm:prSet presAssocID="{AC184F84-A24C-48A1-9ABE-ACE32451344D}" presName="spaceBetweenRectangles" presStyleCnt="0"/>
      <dgm:spPr/>
    </dgm:pt>
    <dgm:pt modelId="{357DBE4B-2D5F-4815-BA0B-67D4D7CFA0EA}" type="pres">
      <dgm:prSet presAssocID="{F98FB74D-CDD7-4F6A-925D-19A6AEE1F19A}" presName="parentLin" presStyleCnt="0"/>
      <dgm:spPr/>
    </dgm:pt>
    <dgm:pt modelId="{CDC4E215-94EA-45E9-A5F5-66EECAD1F6ED}" type="pres">
      <dgm:prSet presAssocID="{F98FB74D-CDD7-4F6A-925D-19A6AEE1F19A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71446243-E24B-4DB0-B778-3A651140464D}" type="pres">
      <dgm:prSet presAssocID="{F98FB74D-CDD7-4F6A-925D-19A6AEE1F19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9DB1AB-72FA-4AEE-A1D3-2226C40BD3EC}" type="pres">
      <dgm:prSet presAssocID="{F98FB74D-CDD7-4F6A-925D-19A6AEE1F19A}" presName="negativeSpace" presStyleCnt="0"/>
      <dgm:spPr/>
    </dgm:pt>
    <dgm:pt modelId="{D38AF840-5623-4B5B-9C46-5433C98ABEE7}" type="pres">
      <dgm:prSet presAssocID="{F98FB74D-CDD7-4F6A-925D-19A6AEE1F19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50C1CA9C-FABC-4812-958A-82C44B9C3EF0}" type="presOf" srcId="{4F6258FF-48F5-408F-B1BD-2D4C8F6E9994}" destId="{8080BF51-FF21-4F30-84A5-029524E91838}" srcOrd="1" destOrd="0" presId="urn:microsoft.com/office/officeart/2005/8/layout/list1"/>
    <dgm:cxn modelId="{0541B34E-04D2-4693-B8BE-2C11077F8984}" type="presOf" srcId="{F98FB74D-CDD7-4F6A-925D-19A6AEE1F19A}" destId="{CDC4E215-94EA-45E9-A5F5-66EECAD1F6ED}" srcOrd="0" destOrd="0" presId="urn:microsoft.com/office/officeart/2005/8/layout/list1"/>
    <dgm:cxn modelId="{2623BB5C-C7BA-4F71-A698-ABE0B652D0B2}" type="presOf" srcId="{46EB19B5-C096-41B0-BF30-B27CEA1D24B2}" destId="{E2FC2021-B1B1-470D-9AA9-33A49C348D2B}" srcOrd="1" destOrd="0" presId="urn:microsoft.com/office/officeart/2005/8/layout/list1"/>
    <dgm:cxn modelId="{45BFAA75-B18D-4330-B289-7735D12373A8}" srcId="{CB59F2D9-2A98-4EB0-B2E8-39DCCDEA5BDB}" destId="{46EB19B5-C096-41B0-BF30-B27CEA1D24B2}" srcOrd="1" destOrd="0" parTransId="{602643F6-C561-4A9D-A4EF-11251D38A22D}" sibTransId="{AC184F84-A24C-48A1-9ABE-ACE32451344D}"/>
    <dgm:cxn modelId="{B7806FC9-FDF5-4684-867E-8D99DEEBDD75}" type="presOf" srcId="{CB59F2D9-2A98-4EB0-B2E8-39DCCDEA5BDB}" destId="{B4250FF1-0AFB-4D7E-842A-E5F59CBE590E}" srcOrd="0" destOrd="0" presId="urn:microsoft.com/office/officeart/2005/8/layout/list1"/>
    <dgm:cxn modelId="{B06465B4-2605-47CB-868B-648A068CBA0C}" type="presOf" srcId="{4F6258FF-48F5-408F-B1BD-2D4C8F6E9994}" destId="{0603ADFF-1596-4B14-AA3D-41E58E57544E}" srcOrd="0" destOrd="0" presId="urn:microsoft.com/office/officeart/2005/8/layout/list1"/>
    <dgm:cxn modelId="{C4420884-8432-4913-A1C9-22C53E624C5A}" srcId="{CB59F2D9-2A98-4EB0-B2E8-39DCCDEA5BDB}" destId="{F98FB74D-CDD7-4F6A-925D-19A6AEE1F19A}" srcOrd="2" destOrd="0" parTransId="{BA83A90D-7E71-408A-9507-6D991FE0FAD0}" sibTransId="{13C25D67-5198-48D1-B3E0-1B881BA2F47A}"/>
    <dgm:cxn modelId="{966A34CF-487C-4FCD-8065-838F6451AD78}" type="presOf" srcId="{46EB19B5-C096-41B0-BF30-B27CEA1D24B2}" destId="{0D682BC1-9B35-4723-9234-286F9E0B2A20}" srcOrd="0" destOrd="0" presId="urn:microsoft.com/office/officeart/2005/8/layout/list1"/>
    <dgm:cxn modelId="{09C2C276-8305-4CF0-B581-A0A3D4CD7E78}" type="presOf" srcId="{F98FB74D-CDD7-4F6A-925D-19A6AEE1F19A}" destId="{71446243-E24B-4DB0-B778-3A651140464D}" srcOrd="1" destOrd="0" presId="urn:microsoft.com/office/officeart/2005/8/layout/list1"/>
    <dgm:cxn modelId="{E8964598-5BFA-4E06-848A-6D96C9F75D75}" srcId="{CB59F2D9-2A98-4EB0-B2E8-39DCCDEA5BDB}" destId="{4F6258FF-48F5-408F-B1BD-2D4C8F6E9994}" srcOrd="0" destOrd="0" parTransId="{7A166E8C-D154-4B9F-87CF-DB308D880F12}" sibTransId="{3A82D11D-0B47-4714-B178-D96FCAE2FF64}"/>
    <dgm:cxn modelId="{70919BE5-8745-4969-B7BB-7F8C83B82B9D}" type="presParOf" srcId="{B4250FF1-0AFB-4D7E-842A-E5F59CBE590E}" destId="{C9340C8B-3D2A-4232-92D3-3A85BF234D12}" srcOrd="0" destOrd="0" presId="urn:microsoft.com/office/officeart/2005/8/layout/list1"/>
    <dgm:cxn modelId="{95984362-F44E-4018-96B9-4A4860B6EA22}" type="presParOf" srcId="{C9340C8B-3D2A-4232-92D3-3A85BF234D12}" destId="{0603ADFF-1596-4B14-AA3D-41E58E57544E}" srcOrd="0" destOrd="0" presId="urn:microsoft.com/office/officeart/2005/8/layout/list1"/>
    <dgm:cxn modelId="{1A7165DE-BB4D-44BC-A89F-C28119C77F0E}" type="presParOf" srcId="{C9340C8B-3D2A-4232-92D3-3A85BF234D12}" destId="{8080BF51-FF21-4F30-84A5-029524E91838}" srcOrd="1" destOrd="0" presId="urn:microsoft.com/office/officeart/2005/8/layout/list1"/>
    <dgm:cxn modelId="{8AF686ED-60CA-4CBE-AEB1-E90E45F621F3}" type="presParOf" srcId="{B4250FF1-0AFB-4D7E-842A-E5F59CBE590E}" destId="{3AED28A9-AC93-43CC-AAC9-2A348DB7214A}" srcOrd="1" destOrd="0" presId="urn:microsoft.com/office/officeart/2005/8/layout/list1"/>
    <dgm:cxn modelId="{4CE07873-5E9D-4810-B14E-EBA6EA9C682F}" type="presParOf" srcId="{B4250FF1-0AFB-4D7E-842A-E5F59CBE590E}" destId="{FA9DFD90-62A4-431D-BAC3-DF57D55A57A0}" srcOrd="2" destOrd="0" presId="urn:microsoft.com/office/officeart/2005/8/layout/list1"/>
    <dgm:cxn modelId="{BDFD9928-7CD5-427E-B7B6-2B889C3D58FD}" type="presParOf" srcId="{B4250FF1-0AFB-4D7E-842A-E5F59CBE590E}" destId="{84D40BE1-534A-4EFF-B5B0-9C5B1EFDA8E7}" srcOrd="3" destOrd="0" presId="urn:microsoft.com/office/officeart/2005/8/layout/list1"/>
    <dgm:cxn modelId="{58CD0AFA-BA19-4A7F-97D1-7893BAEC2F40}" type="presParOf" srcId="{B4250FF1-0AFB-4D7E-842A-E5F59CBE590E}" destId="{28A2D998-74D7-4C7D-A2BE-ECA897896779}" srcOrd="4" destOrd="0" presId="urn:microsoft.com/office/officeart/2005/8/layout/list1"/>
    <dgm:cxn modelId="{E311565A-F33D-4945-8227-D0E3D2E2EA60}" type="presParOf" srcId="{28A2D998-74D7-4C7D-A2BE-ECA897896779}" destId="{0D682BC1-9B35-4723-9234-286F9E0B2A20}" srcOrd="0" destOrd="0" presId="urn:microsoft.com/office/officeart/2005/8/layout/list1"/>
    <dgm:cxn modelId="{42E5EE0B-E36C-4001-AEA8-65B2BC6256CD}" type="presParOf" srcId="{28A2D998-74D7-4C7D-A2BE-ECA897896779}" destId="{E2FC2021-B1B1-470D-9AA9-33A49C348D2B}" srcOrd="1" destOrd="0" presId="urn:microsoft.com/office/officeart/2005/8/layout/list1"/>
    <dgm:cxn modelId="{EFBDF00D-F7ED-4286-A412-351A161351AD}" type="presParOf" srcId="{B4250FF1-0AFB-4D7E-842A-E5F59CBE590E}" destId="{50D0922C-7CAA-47FD-8D14-9CB1460E8182}" srcOrd="5" destOrd="0" presId="urn:microsoft.com/office/officeart/2005/8/layout/list1"/>
    <dgm:cxn modelId="{A71D77C3-F8BA-41E6-94C9-C2A33B8E40A8}" type="presParOf" srcId="{B4250FF1-0AFB-4D7E-842A-E5F59CBE590E}" destId="{AE78B86C-A696-43AD-91DB-4DE76DBF27CC}" srcOrd="6" destOrd="0" presId="urn:microsoft.com/office/officeart/2005/8/layout/list1"/>
    <dgm:cxn modelId="{47425DCB-27B2-495A-9CB2-E08F98A6DCA2}" type="presParOf" srcId="{B4250FF1-0AFB-4D7E-842A-E5F59CBE590E}" destId="{E63FD2D5-98A4-4FC1-8882-CBD503A10BFB}" srcOrd="7" destOrd="0" presId="urn:microsoft.com/office/officeart/2005/8/layout/list1"/>
    <dgm:cxn modelId="{74A68016-CFBF-4586-9199-CBA887449F77}" type="presParOf" srcId="{B4250FF1-0AFB-4D7E-842A-E5F59CBE590E}" destId="{357DBE4B-2D5F-4815-BA0B-67D4D7CFA0EA}" srcOrd="8" destOrd="0" presId="urn:microsoft.com/office/officeart/2005/8/layout/list1"/>
    <dgm:cxn modelId="{ACCE7AE5-1FC2-4417-AB83-5E4108D9CDF3}" type="presParOf" srcId="{357DBE4B-2D5F-4815-BA0B-67D4D7CFA0EA}" destId="{CDC4E215-94EA-45E9-A5F5-66EECAD1F6ED}" srcOrd="0" destOrd="0" presId="urn:microsoft.com/office/officeart/2005/8/layout/list1"/>
    <dgm:cxn modelId="{77A04A3F-DF49-48E8-9FCD-D896FC150698}" type="presParOf" srcId="{357DBE4B-2D5F-4815-BA0B-67D4D7CFA0EA}" destId="{71446243-E24B-4DB0-B778-3A651140464D}" srcOrd="1" destOrd="0" presId="urn:microsoft.com/office/officeart/2005/8/layout/list1"/>
    <dgm:cxn modelId="{C6586803-1F9F-46A2-BB20-3CC4601C68DF}" type="presParOf" srcId="{B4250FF1-0AFB-4D7E-842A-E5F59CBE590E}" destId="{0A9DB1AB-72FA-4AEE-A1D3-2226C40BD3EC}" srcOrd="9" destOrd="0" presId="urn:microsoft.com/office/officeart/2005/8/layout/list1"/>
    <dgm:cxn modelId="{A280C0F4-E3A8-4F0B-9AFA-A6F2F4A2CB8A}" type="presParOf" srcId="{B4250FF1-0AFB-4D7E-842A-E5F59CBE590E}" destId="{D38AF840-5623-4B5B-9C46-5433C98ABEE7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9DFD90-62A4-431D-BAC3-DF57D55A57A0}">
      <dsp:nvSpPr>
        <dsp:cNvPr id="0" name=""/>
        <dsp:cNvSpPr/>
      </dsp:nvSpPr>
      <dsp:spPr>
        <a:xfrm>
          <a:off x="0" y="1762470"/>
          <a:ext cx="8229599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80BF51-FF21-4F30-84A5-029524E91838}">
      <dsp:nvSpPr>
        <dsp:cNvPr id="0" name=""/>
        <dsp:cNvSpPr/>
      </dsp:nvSpPr>
      <dsp:spPr>
        <a:xfrm>
          <a:off x="411479" y="1526310"/>
          <a:ext cx="5760720" cy="472320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  <a:sp3d extrusionH="28000" prstMaterial="matte"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Увеличение налогового потенциала сельского поселения, необходимого для сбалансированного исполнения бюджета</a:t>
          </a:r>
          <a:endParaRPr lang="ru-RU" sz="1600" kern="1200" dirty="0"/>
        </a:p>
      </dsp:txBody>
      <dsp:txXfrm>
        <a:off x="411479" y="1526310"/>
        <a:ext cx="5760720" cy="472320"/>
      </dsp:txXfrm>
    </dsp:sp>
    <dsp:sp modelId="{AE78B86C-A696-43AD-91DB-4DE76DBF27CC}">
      <dsp:nvSpPr>
        <dsp:cNvPr id="0" name=""/>
        <dsp:cNvSpPr/>
      </dsp:nvSpPr>
      <dsp:spPr>
        <a:xfrm>
          <a:off x="0" y="2488230"/>
          <a:ext cx="8229599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FC2021-B1B1-470D-9AA9-33A49C348D2B}">
      <dsp:nvSpPr>
        <dsp:cNvPr id="0" name=""/>
        <dsp:cNvSpPr/>
      </dsp:nvSpPr>
      <dsp:spPr>
        <a:xfrm>
          <a:off x="411479" y="2252070"/>
          <a:ext cx="5760720" cy="472320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  <a:sp3d extrusionH="28000" prstMaterial="matte"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Повышение эффективности и оптимизация структуры бюджетных расходов </a:t>
          </a:r>
          <a:endParaRPr lang="ru-RU" sz="1600" kern="1200" dirty="0"/>
        </a:p>
      </dsp:txBody>
      <dsp:txXfrm>
        <a:off x="411479" y="2252070"/>
        <a:ext cx="5760720" cy="472320"/>
      </dsp:txXfrm>
    </dsp:sp>
    <dsp:sp modelId="{D38AF840-5623-4B5B-9C46-5433C98ABEE7}">
      <dsp:nvSpPr>
        <dsp:cNvPr id="0" name=""/>
        <dsp:cNvSpPr/>
      </dsp:nvSpPr>
      <dsp:spPr>
        <a:xfrm>
          <a:off x="0" y="3213990"/>
          <a:ext cx="8229599" cy="403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p3d z="-227350" prstMaterial="matte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1446243-E24B-4DB0-B778-3A651140464D}">
      <dsp:nvSpPr>
        <dsp:cNvPr id="0" name=""/>
        <dsp:cNvSpPr/>
      </dsp:nvSpPr>
      <dsp:spPr>
        <a:xfrm>
          <a:off x="411479" y="2977830"/>
          <a:ext cx="5760720" cy="472320"/>
        </a:xfrm>
        <a:prstGeom prst="roundRect">
          <a:avLst/>
        </a:prstGeom>
        <a:solidFill>
          <a:srgbClr val="00B050"/>
        </a:solidFill>
        <a:ln>
          <a:noFill/>
        </a:ln>
        <a:effectLst>
          <a:outerShdw blurRad="190500" dist="228600" dir="2700000" sy="90000" rotWithShape="0">
            <a:srgbClr val="000000">
              <a:alpha val="25500"/>
            </a:srgbClr>
          </a:outerShdw>
        </a:effectLst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7742" tIns="0" rIns="217742" bIns="0" numCol="1" spcCol="1270" anchor="ctr" anchorCtr="0">
          <a:noAutofit/>
          <a:sp3d extrusionH="28000" prstMaterial="matte"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Повышение прозрачности  и открытости бюджетного процесса </a:t>
          </a:r>
          <a:endParaRPr lang="ru-RU" sz="1600" kern="1200" dirty="0"/>
        </a:p>
      </dsp:txBody>
      <dsp:txXfrm>
        <a:off x="411479" y="2977830"/>
        <a:ext cx="5760720" cy="4723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0.00061</cdr:x>
      <cdr:y>0.00992</cdr:y>
    </cdr:from>
    <cdr:to>
      <cdr:x>0.24673</cdr:x>
      <cdr:y>0.27302</cdr:y>
    </cdr:to>
    <cdr:sp macro="" textlink="">
      <cdr:nvSpPr>
        <cdr:cNvPr id="22" name="TextBox 21"/>
        <cdr:cNvSpPr txBox="1"/>
      </cdr:nvSpPr>
      <cdr:spPr>
        <a:xfrm xmlns:a="http://schemas.openxmlformats.org/drawingml/2006/main">
          <a:off x="5670" y="68677"/>
          <a:ext cx="2320790" cy="1460356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0.57546</cdr:x>
      <cdr:y>0.00069</cdr:y>
    </cdr:from>
    <cdr:to>
      <cdr:x>0.89102</cdr:x>
      <cdr:y>0.12377</cdr:y>
    </cdr:to>
    <cdr:sp macro="" textlink="">
      <cdr:nvSpPr>
        <cdr:cNvPr id="25" name="TextBox 24"/>
        <cdr:cNvSpPr txBox="1"/>
      </cdr:nvSpPr>
      <cdr:spPr>
        <a:xfrm xmlns:a="http://schemas.openxmlformats.org/drawingml/2006/main">
          <a:off x="5336343" y="9344"/>
          <a:ext cx="2887404" cy="6902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0.75244</cdr:x>
      <cdr:y>0.39489</cdr:y>
    </cdr:from>
    <cdr:to>
      <cdr:x>0.99325</cdr:x>
      <cdr:y>0.59861</cdr:y>
    </cdr:to>
    <cdr:sp macro="" textlink="">
      <cdr:nvSpPr>
        <cdr:cNvPr id="28" name="TextBox 27"/>
        <cdr:cNvSpPr txBox="1"/>
      </cdr:nvSpPr>
      <cdr:spPr>
        <a:xfrm xmlns:a="http://schemas.openxmlformats.org/drawingml/2006/main">
          <a:off x="6951582" y="2208451"/>
          <a:ext cx="2278396" cy="11361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0.04829</cdr:x>
      <cdr:y>0.5034</cdr:y>
    </cdr:from>
    <cdr:to>
      <cdr:x>0.28696</cdr:x>
      <cdr:y>0.63189</cdr:y>
    </cdr:to>
    <cdr:sp macro="" textlink="">
      <cdr:nvSpPr>
        <cdr:cNvPr id="31" name="TextBox 30"/>
        <cdr:cNvSpPr txBox="1"/>
      </cdr:nvSpPr>
      <cdr:spPr>
        <a:xfrm xmlns:a="http://schemas.openxmlformats.org/drawingml/2006/main">
          <a:off x="474540" y="2815354"/>
          <a:ext cx="2214376" cy="71327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0.14912</cdr:x>
      <cdr:y>0.64286</cdr:y>
    </cdr:from>
    <cdr:to>
      <cdr:x>0.23122</cdr:x>
      <cdr:y>0.68421</cdr:y>
    </cdr:to>
    <cdr:sp macro="" textlink="">
      <cdr:nvSpPr>
        <cdr:cNvPr id="33" name="TextBox 32"/>
        <cdr:cNvSpPr txBox="1"/>
      </cdr:nvSpPr>
      <cdr:spPr>
        <a:xfrm xmlns:a="http://schemas.openxmlformats.org/drawingml/2006/main">
          <a:off x="1224135" y="3518121"/>
          <a:ext cx="673951" cy="22629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0.34388</cdr:x>
      <cdr:y>0.81222</cdr:y>
    </cdr:from>
    <cdr:to>
      <cdr:x>0.42345</cdr:x>
      <cdr:y>0.86842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22920" y="4444953"/>
          <a:ext cx="653166" cy="3075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ru-RU" sz="1600" b="1" dirty="0" smtClean="0"/>
            <a:t>0,6%</a:t>
          </a:r>
          <a:endParaRPr lang="ru-RU" sz="16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27" name="Прямая соединительная линия 26"/>
        <cdr:cNvSpPr/>
      </cdr:nvSpPr>
      <cdr:spPr>
        <a:xfrm xmlns:a="http://schemas.openxmlformats.org/drawingml/2006/main" flipV="1">
          <a:off x="0" y="-980728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29" name="Прямая соединительная линия 28"/>
        <cdr:cNvSpPr/>
      </cdr:nvSpPr>
      <cdr:spPr>
        <a:xfrm xmlns:a="http://schemas.openxmlformats.org/drawingml/2006/main" flipV="1">
          <a:off x="0" y="-980728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31" name="Прямая соединительная линия 30"/>
        <cdr:cNvSpPr/>
      </cdr:nvSpPr>
      <cdr:spPr>
        <a:xfrm xmlns:a="http://schemas.openxmlformats.org/drawingml/2006/main" flipV="1">
          <a:off x="0" y="-980728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  <cdr:relSizeAnchor xmlns:cdr="http://schemas.openxmlformats.org/drawingml/2006/chartDrawing">
    <cdr:from>
      <cdr:x>0.03443</cdr:x>
      <cdr:y>0.90664</cdr:y>
    </cdr:from>
    <cdr:to>
      <cdr:x>0.93103</cdr:x>
      <cdr:y>1</cdr:y>
    </cdr:to>
    <cdr:sp macro="" textlink="">
      <cdr:nvSpPr>
        <cdr:cNvPr id="36" name="TextBox 35"/>
        <cdr:cNvSpPr txBox="1"/>
      </cdr:nvSpPr>
      <cdr:spPr>
        <a:xfrm xmlns:a="http://schemas.openxmlformats.org/drawingml/2006/main">
          <a:off x="323528" y="5328592"/>
          <a:ext cx="8424936" cy="5486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0.14172</cdr:x>
      <cdr:y>0.84442</cdr:y>
    </cdr:from>
    <cdr:to>
      <cdr:x>0.29498</cdr:x>
      <cdr:y>1</cdr:y>
    </cdr:to>
    <cdr:sp macro="" textlink="">
      <cdr:nvSpPr>
        <cdr:cNvPr id="38" name="TextBox 37"/>
        <cdr:cNvSpPr txBox="1"/>
      </cdr:nvSpPr>
      <cdr:spPr>
        <a:xfrm xmlns:a="http://schemas.openxmlformats.org/drawingml/2006/main">
          <a:off x="1331640" y="4962872"/>
          <a:ext cx="144016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0.13405</cdr:x>
      <cdr:y>0.71061</cdr:y>
    </cdr:from>
    <cdr:to>
      <cdr:x>0.67815</cdr:x>
      <cdr:y>0.77946</cdr:y>
    </cdr:to>
    <cdr:sp macro="" textlink="">
      <cdr:nvSpPr>
        <cdr:cNvPr id="40" name="TextBox 39"/>
        <cdr:cNvSpPr txBox="1"/>
      </cdr:nvSpPr>
      <cdr:spPr>
        <a:xfrm xmlns:a="http://schemas.openxmlformats.org/drawingml/2006/main">
          <a:off x="1259632" y="4176464"/>
          <a:ext cx="5112606" cy="40465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pPr>
            <a:buFont typeface="Arial" charset="0"/>
            <a:buChar char="•"/>
          </a:pPr>
          <a:r>
            <a:rPr lang="ru-RU" sz="1200" dirty="0" smtClean="0"/>
            <a:t>ожидаемое исполнение расходов местного бюджета</a:t>
          </a:r>
          <a:endParaRPr lang="ru-RU" sz="1200" dirty="0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52" name="Прямая соединительная линия 51"/>
        <cdr:cNvSpPr/>
      </cdr:nvSpPr>
      <cdr:spPr>
        <a:xfrm xmlns:a="http://schemas.openxmlformats.org/drawingml/2006/main">
          <a:off x="0" y="-980728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58" name="Прямая соединительная линия 57"/>
        <cdr:cNvSpPr/>
      </cdr:nvSpPr>
      <cdr:spPr>
        <a:xfrm xmlns:a="http://schemas.openxmlformats.org/drawingml/2006/main" flipV="1">
          <a:off x="0" y="-980728"/>
          <a:ext cx="0" cy="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tx1"/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62" name="Прямая соединительная линия 61"/>
        <cdr:cNvSpPr/>
      </cdr:nvSpPr>
      <cdr:spPr>
        <a:xfrm xmlns:a="http://schemas.openxmlformats.org/drawingml/2006/main" flipV="1">
          <a:off x="0" y="-980728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  <cdr:relSizeAnchor xmlns:cdr="http://schemas.openxmlformats.org/drawingml/2006/chartDrawing">
    <cdr:from>
      <cdr:x>0</cdr:x>
      <cdr:y>0</cdr:y>
    </cdr:from>
    <cdr:to>
      <cdr:x>0</cdr:x>
      <cdr:y>0</cdr:y>
    </cdr:to>
    <cdr:sp macro="" textlink="">
      <cdr:nvSpPr>
        <cdr:cNvPr id="69" name="Прямая соединительная линия 68"/>
        <cdr:cNvSpPr/>
      </cdr:nvSpPr>
      <cdr:spPr>
        <a:xfrm xmlns:a="http://schemas.openxmlformats.org/drawingml/2006/main" flipH="1" flipV="1">
          <a:off x="0" y="-980728"/>
          <a:ext cx="0" cy="0"/>
        </a:xfrm>
        <a:prstGeom xmlns:a="http://schemas.openxmlformats.org/drawingml/2006/main" prst="line">
          <a:avLst/>
        </a:prstGeom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ru-RU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3518AF-36C4-4CEE-ABAB-725B2471ABC3}" type="datetimeFigureOut">
              <a:rPr lang="ru-RU" smtClean="0"/>
              <a:pPr/>
              <a:t>18.12.2021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0842BA-468B-4585-882F-509003E4E5C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53876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z="12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Times New Roman" pitchFamily="18" charset="0"/>
              </a:rPr>
              <a:t>Объем межбюджетных трансфертов будет уточнен ко второму чтению проекта областного бюджета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0842BA-468B-4585-882F-509003E4E5C1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F09A586-B2C8-4A12-BA8E-0E156BDB000C}" type="slidenum">
              <a:rPr lang="ru-RU" smtClean="0">
                <a:solidFill>
                  <a:prstClr val="black"/>
                </a:solidFill>
              </a:rPr>
              <a:pPr>
                <a:defRPr/>
              </a:pPr>
              <a:t>21</a:t>
            </a:fld>
            <a:endParaRPr lang="ru-RU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132" y="761473"/>
            <a:ext cx="7924905" cy="1143000"/>
          </a:xfrm>
        </p:spPr>
        <p:txBody>
          <a:bodyPr lIns="91120" tIns="45560" rIns="91120" bIns="45560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838029" y="2361989"/>
            <a:ext cx="7692471" cy="3725041"/>
          </a:xfrm>
        </p:spPr>
        <p:txBody>
          <a:bodyPr lIns="91120" tIns="45560" rIns="91120" bIns="45560"/>
          <a:lstStyle/>
          <a:p>
            <a:pPr lvl="0"/>
            <a:endParaRPr lang="ru-RU" noProof="0" smtClean="0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 lIns="91120" tIns="45560" rIns="91120" bIns="4556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 lIns="91120" tIns="45560" rIns="91120" bIns="4556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 tIns="45560" bIns="45560"/>
          <a:lstStyle>
            <a:lvl1pPr>
              <a:defRPr/>
            </a:lvl1pPr>
          </a:lstStyle>
          <a:p>
            <a:pPr>
              <a:defRPr/>
            </a:pPr>
            <a:fld id="{5DAC6C71-4CB8-4102-9903-3068BB4AB19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128721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195263" y="228600"/>
            <a:ext cx="8015287" cy="914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09600" y="3886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886200"/>
            <a:ext cx="3886200" cy="213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903DCD-7486-4FA8-96A2-EA13DEB904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457667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chart" Target="../charts/chart3.xml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chart" Target="../charts/char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1.xls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2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Microsoft_Office_Excel_97-20033.xls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571480"/>
            <a:ext cx="7772400" cy="5929353"/>
          </a:xfrm>
          <a:solidFill>
            <a:srgbClr val="FFC000"/>
          </a:solidFill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>
                <a:solidFill>
                  <a:schemeClr val="accent2"/>
                </a:solidFill>
              </a:rPr>
              <a:t> бюджет </a:t>
            </a:r>
            <a:r>
              <a:rPr lang="ru-RU" i="1" dirty="0" smtClean="0">
                <a:solidFill>
                  <a:schemeClr val="accent2"/>
                </a:solidFill>
              </a:rPr>
              <a:t/>
            </a:r>
            <a:br>
              <a:rPr lang="ru-RU" i="1" dirty="0" smtClean="0">
                <a:solidFill>
                  <a:schemeClr val="accent2"/>
                </a:solidFill>
              </a:rPr>
            </a:br>
            <a:r>
              <a:rPr lang="ru-RU" i="1" dirty="0" smtClean="0">
                <a:solidFill>
                  <a:schemeClr val="accent2"/>
                </a:solidFill>
              </a:rPr>
              <a:t>Малиновского сельского поселения </a:t>
            </a:r>
            <a:r>
              <a:rPr lang="ru-RU" i="1" dirty="0" err="1" smtClean="0">
                <a:solidFill>
                  <a:schemeClr val="accent2"/>
                </a:solidFill>
              </a:rPr>
              <a:t>Дальнереченского</a:t>
            </a:r>
            <a:r>
              <a:rPr lang="ru-RU" i="1" dirty="0" smtClean="0">
                <a:solidFill>
                  <a:schemeClr val="accent2"/>
                </a:solidFill>
              </a:rPr>
              <a:t> муниципального  района на 2022 год и на плановый период 2023 и 2024 годов</a:t>
            </a:r>
            <a:br>
              <a:rPr lang="ru-RU" i="1" dirty="0" smtClean="0">
                <a:solidFill>
                  <a:schemeClr val="accent2"/>
                </a:solidFill>
              </a:rPr>
            </a:br>
            <a:endParaRPr lang="ru-RU" i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116632"/>
            <a:ext cx="8352928" cy="104411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характеристики местного бюджета </a:t>
            </a:r>
            <a:b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2022 - 2024 годы (в рублях)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7C97F8C-7B70-469F-99BD-22916FD59261}" type="slidenum">
              <a:rPr lang="ru-RU" smtClean="0"/>
              <a:pPr>
                <a:defRPr/>
              </a:pPr>
              <a:t>10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796136" y="260648"/>
            <a:ext cx="2843213" cy="36933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endParaRPr lang="ru-RU" sz="900" b="1" dirty="0" smtClean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defRPr/>
            </a:pPr>
            <a:endParaRPr lang="ru-RU" sz="9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V="1">
            <a:off x="251520" y="980728"/>
            <a:ext cx="1224136" cy="36004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472640850"/>
              </p:ext>
            </p:extLst>
          </p:nvPr>
        </p:nvGraphicFramePr>
        <p:xfrm>
          <a:off x="611562" y="1628800"/>
          <a:ext cx="8208909" cy="4608511"/>
        </p:xfrm>
        <a:graphic>
          <a:graphicData uri="http://schemas.openxmlformats.org/drawingml/2006/table">
            <a:tbl>
              <a:tblPr/>
              <a:tblGrid>
                <a:gridCol w="1693550"/>
                <a:gridCol w="1114760"/>
                <a:gridCol w="1008112"/>
                <a:gridCol w="819099"/>
                <a:gridCol w="1136874"/>
                <a:gridCol w="1218257"/>
                <a:gridCol w="1218257"/>
              </a:tblGrid>
              <a:tr h="527379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Наименование показателей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Бюджет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2021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Проект</a:t>
                      </a:r>
                      <a:b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бюджета на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2022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Рост</a:t>
                      </a:r>
                      <a:b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(снижение)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2022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г. к </a:t>
                      </a:r>
                      <a:r>
                        <a:rPr lang="ru-RU" sz="12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2021 </a:t>
                      </a: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 (%)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(+;-)</a:t>
                      </a:r>
                      <a:b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</a:b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2022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г. к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2021 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Плановый период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68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2023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г.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2024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г. 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8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ДОХОДЫ - ВСЕГО 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9680313,15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12972073,15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Times New Roman"/>
                        </a:rPr>
                        <a:t>134,0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Times New Roman"/>
                        </a:rPr>
                        <a:t>3291760,0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Times New Roman"/>
                        </a:rPr>
                        <a:t>11438607,15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Times New Roman"/>
                        </a:rPr>
                        <a:t>8581227,15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3158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в том числе: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3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79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налоговые и неналоговые доходы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2439197,15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2198597,15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90,1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-240600,0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2220597,0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2340597,15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52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безвозмездные поступления 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7241116,0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10773476,0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148,8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3532360,0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9218010,0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dirty="0" smtClean="0">
                          <a:effectLst/>
                          <a:latin typeface="Times New Roman"/>
                          <a:ea typeface="Times New Roman"/>
                        </a:rPr>
                        <a:t>6240630,0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580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РАСХОДЫ – ВСЕГО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9680313,15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Times New Roman"/>
                        </a:rPr>
                        <a:t>12972073,15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Times New Roman"/>
                        </a:rPr>
                        <a:t>134,0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Times New Roman"/>
                        </a:rPr>
                        <a:t>3291760,0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Times New Roman"/>
                        </a:rPr>
                        <a:t>11438607,15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 b="1" dirty="0" smtClean="0">
                          <a:effectLst/>
                          <a:latin typeface="Times New Roman"/>
                          <a:ea typeface="Times New Roman"/>
                        </a:rPr>
                        <a:t>8581227,15</a:t>
                      </a:r>
                      <a:endParaRPr lang="ru-RU" sz="13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79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Д Е Ф И Ц И Т (-) ПРОФИЦИТ (+)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         0   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732614"/>
          </a:xfrm>
          <a:solidFill>
            <a:srgbClr val="00B050"/>
          </a:solidFill>
        </p:spPr>
        <p:txBody>
          <a:bodyPr>
            <a:noAutofit/>
          </a:bodyPr>
          <a:lstStyle/>
          <a:p>
            <a:pPr algn="ctr"/>
            <a:r>
              <a:rPr lang="ru-RU" sz="2800" dirty="0" smtClean="0"/>
              <a:t>Основные параметры местного бюджета на 2022 год</a:t>
            </a:r>
            <a:endParaRPr lang="ru-RU" sz="2800" dirty="0"/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557246055"/>
              </p:ext>
            </p:extLst>
          </p:nvPr>
        </p:nvGraphicFramePr>
        <p:xfrm>
          <a:off x="473725" y="1090670"/>
          <a:ext cx="4120309" cy="705079"/>
        </p:xfrm>
        <a:graphic>
          <a:graphicData uri="http://schemas.openxmlformats.org/drawingml/2006/table">
            <a:tbl>
              <a:tblPr/>
              <a:tblGrid>
                <a:gridCol w="4120309"/>
              </a:tblGrid>
              <a:tr h="705079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Доходы бюджета </a:t>
                      </a:r>
                    </a:p>
                    <a:p>
                      <a:pPr algn="ctr"/>
                      <a:r>
                        <a:rPr lang="ru-RU" dirty="0" smtClean="0"/>
                        <a:t>12972,1 </a:t>
                      </a:r>
                      <a:r>
                        <a:rPr lang="ru-RU" sz="1400" dirty="0" smtClean="0"/>
                        <a:t>тыс. рублей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54664366"/>
              </p:ext>
            </p:extLst>
          </p:nvPr>
        </p:nvGraphicFramePr>
        <p:xfrm>
          <a:off x="4704202" y="1112704"/>
          <a:ext cx="4087258" cy="694062"/>
        </p:xfrm>
        <a:graphic>
          <a:graphicData uri="http://schemas.openxmlformats.org/drawingml/2006/table">
            <a:tbl>
              <a:tblPr/>
              <a:tblGrid>
                <a:gridCol w="4087258"/>
              </a:tblGrid>
              <a:tr h="69406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        Расходы бюджета</a:t>
                      </a:r>
                    </a:p>
                    <a:p>
                      <a:pPr algn="ctr"/>
                      <a:r>
                        <a:rPr lang="ru-RU" dirty="0" smtClean="0"/>
                        <a:t>         12972,1 </a:t>
                      </a:r>
                      <a:r>
                        <a:rPr lang="ru-RU" sz="1400" dirty="0" smtClean="0"/>
                        <a:t>тыс. рублей</a:t>
                      </a:r>
                      <a:endParaRPr lang="ru-RU" sz="1400" dirty="0"/>
                    </a:p>
                  </a:txBody>
                  <a:tcPr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82619562"/>
              </p:ext>
            </p:extLst>
          </p:nvPr>
        </p:nvGraphicFramePr>
        <p:xfrm>
          <a:off x="500034" y="1857362"/>
          <a:ext cx="3714776" cy="41918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4776"/>
              </a:tblGrid>
              <a:tr h="797725">
                <a:tc>
                  <a:txBody>
                    <a:bodyPr/>
                    <a:lstStyle/>
                    <a:p>
                      <a:r>
                        <a:rPr lang="ru-RU" sz="1600" b="0" dirty="0" smtClean="0">
                          <a:solidFill>
                            <a:schemeClr val="bg1"/>
                          </a:solidFill>
                        </a:rPr>
                        <a:t>Доходы от использования имущества, находящегося</a:t>
                      </a:r>
                      <a:r>
                        <a:rPr lang="ru-RU" sz="1600" b="0" baseline="0" dirty="0" smtClean="0">
                          <a:solidFill>
                            <a:schemeClr val="bg1"/>
                          </a:solidFill>
                        </a:rPr>
                        <a:t> в  муниципальной собственности   1034,6</a:t>
                      </a:r>
                      <a:endParaRPr lang="ru-RU" sz="1600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39148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Налог</a:t>
                      </a:r>
                      <a:r>
                        <a:rPr lang="ru-RU" sz="1600" baseline="0" dirty="0" smtClean="0"/>
                        <a:t> на доходы физических лиц  142,0</a:t>
                      </a:r>
                      <a:endParaRPr lang="ru-RU" sz="1600" dirty="0"/>
                    </a:p>
                  </a:txBody>
                  <a:tcPr>
                    <a:solidFill>
                      <a:srgbClr val="00FF00"/>
                    </a:solidFill>
                  </a:tcPr>
                </a:tc>
              </a:tr>
              <a:tr h="42862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Налоги на</a:t>
                      </a:r>
                      <a:r>
                        <a:rPr lang="ru-RU" sz="1600" baseline="0" dirty="0" smtClean="0"/>
                        <a:t> имущество 870,0</a:t>
                      </a:r>
                      <a:endParaRPr lang="ru-RU" sz="16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</a:tr>
              <a:tr h="521380">
                <a:tc>
                  <a:txBody>
                    <a:bodyPr/>
                    <a:lstStyle/>
                    <a:p>
                      <a:r>
                        <a:rPr lang="ru-RU" sz="1600" baseline="0" dirty="0" smtClean="0"/>
                        <a:t>Государственная пошлина  17,0</a:t>
                      </a:r>
                      <a:endParaRPr lang="ru-RU" sz="1600" dirty="0"/>
                    </a:p>
                  </a:txBody>
                  <a:tcPr>
                    <a:solidFill>
                      <a:srgbClr val="F4D0CC"/>
                    </a:solidFill>
                  </a:tcPr>
                </a:tc>
              </a:tr>
              <a:tr h="487302">
                <a:tc>
                  <a:txBody>
                    <a:bodyPr/>
                    <a:lstStyle/>
                    <a:p>
                      <a:r>
                        <a:rPr lang="ru-RU" sz="1600" baseline="0" dirty="0" smtClean="0"/>
                        <a:t>Безвозмездные поступления  10773,5</a:t>
                      </a:r>
                      <a:endParaRPr lang="ru-RU" sz="16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62568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Штрафы, санкции, возмещение ущерба 15,0</a:t>
                      </a: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  <a:tr h="558761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Единый сельскохозяйственный налог  77,0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E30E5"/>
                    </a:solidFill>
                  </a:tcPr>
                </a:tc>
              </a:tr>
              <a:tr h="238964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Платные услуги 43,0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6" name="Таблица 1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794806510"/>
              </p:ext>
            </p:extLst>
          </p:nvPr>
        </p:nvGraphicFramePr>
        <p:xfrm>
          <a:off x="5214942" y="1857362"/>
          <a:ext cx="3643338" cy="40913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43338"/>
              </a:tblGrid>
              <a:tr h="906447">
                <a:tc>
                  <a:txBody>
                    <a:bodyPr/>
                    <a:lstStyle/>
                    <a:p>
                      <a:r>
                        <a:rPr lang="ru-RU" b="0" dirty="0" smtClean="0">
                          <a:solidFill>
                            <a:schemeClr val="bg1"/>
                          </a:solidFill>
                        </a:rPr>
                        <a:t>Общегосударственные вопросы  4670,4</a:t>
                      </a:r>
                      <a:endParaRPr lang="ru-RU" b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521175">
                <a:tc>
                  <a:txBody>
                    <a:bodyPr/>
                    <a:lstStyle/>
                    <a:p>
                      <a:r>
                        <a:rPr lang="ru-RU" dirty="0" smtClean="0"/>
                        <a:t>Культура, кинематография  1987,4</a:t>
                      </a:r>
                      <a:endParaRPr lang="ru-RU" dirty="0"/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744273">
                <a:tc>
                  <a:txBody>
                    <a:bodyPr/>
                    <a:lstStyle/>
                    <a:p>
                      <a:r>
                        <a:rPr lang="ru-RU" dirty="0" smtClean="0"/>
                        <a:t>Жилищно –коммунальное  хозяйство  4000,3</a:t>
                      </a:r>
                      <a:endParaRPr lang="ru-RU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</a:tr>
              <a:tr h="551871">
                <a:tc>
                  <a:txBody>
                    <a:bodyPr/>
                    <a:lstStyle/>
                    <a:p>
                      <a:r>
                        <a:rPr lang="ru-RU" dirty="0" smtClean="0"/>
                        <a:t>Национальная оборона  345,9</a:t>
                      </a:r>
                      <a:endParaRPr lang="ru-RU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</a:tr>
              <a:tr h="942247">
                <a:tc>
                  <a:txBody>
                    <a:bodyPr/>
                    <a:lstStyle/>
                    <a:p>
                      <a:r>
                        <a:rPr lang="ru-RU" dirty="0" smtClean="0"/>
                        <a:t>Национальная безопасность и правоохранительная деятельность 390,0</a:t>
                      </a:r>
                      <a:endParaRPr lang="ru-RU" dirty="0"/>
                    </a:p>
                  </a:txBody>
                  <a:tcPr>
                    <a:solidFill>
                      <a:srgbClr val="00B0F0"/>
                    </a:solidFill>
                  </a:tcPr>
                </a:tc>
              </a:tr>
              <a:tr h="425299">
                <a:tc>
                  <a:txBody>
                    <a:bodyPr/>
                    <a:lstStyle/>
                    <a:p>
                      <a:r>
                        <a:rPr lang="ru-RU" dirty="0" smtClean="0"/>
                        <a:t>Национальная экономика</a:t>
                      </a:r>
                      <a:r>
                        <a:rPr lang="ru-RU" baseline="0" dirty="0" smtClean="0"/>
                        <a:t> 1576,5</a:t>
                      </a:r>
                      <a:endParaRPr lang="ru-RU" dirty="0"/>
                    </a:p>
                  </a:txBody>
                  <a:tcPr>
                    <a:solidFill>
                      <a:srgbClr val="FF99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089804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accent2"/>
                </a:solidFill>
                <a:latin typeface="+mn-lt"/>
              </a:rPr>
              <a:t>Динамика доходов бюджета </a:t>
            </a:r>
            <a:br>
              <a:rPr lang="ru-RU" sz="3200" dirty="0" smtClean="0">
                <a:solidFill>
                  <a:schemeClr val="accent2"/>
                </a:solidFill>
                <a:latin typeface="+mn-lt"/>
              </a:rPr>
            </a:br>
            <a:r>
              <a:rPr lang="ru-RU" sz="3200" dirty="0" smtClean="0">
                <a:solidFill>
                  <a:schemeClr val="accent2"/>
                </a:solidFill>
                <a:latin typeface="+mn-lt"/>
              </a:rPr>
              <a:t>Малиновского сельского поселения </a:t>
            </a:r>
            <a:endParaRPr lang="ru-RU" sz="3200" dirty="0">
              <a:solidFill>
                <a:schemeClr val="accent2"/>
              </a:solidFill>
              <a:latin typeface="+mn-lt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611482698"/>
              </p:ext>
            </p:extLst>
          </p:nvPr>
        </p:nvGraphicFramePr>
        <p:xfrm>
          <a:off x="611560" y="1428751"/>
          <a:ext cx="8075239" cy="47365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Содержимое 17" descr="i (2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86116" y="0"/>
            <a:ext cx="5572163" cy="66437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кругленный прямоугольник 3"/>
          <p:cNvSpPr/>
          <p:nvPr/>
        </p:nvSpPr>
        <p:spPr>
          <a:xfrm>
            <a:off x="571472" y="357166"/>
            <a:ext cx="6072230" cy="928694"/>
          </a:xfrm>
          <a:prstGeom prst="roundRect">
            <a:avLst/>
          </a:prstGeom>
          <a:solidFill>
            <a:srgbClr val="92D05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Доходы бюджета </a:t>
            </a:r>
          </a:p>
          <a:p>
            <a:pPr algn="ctr"/>
            <a:r>
              <a:rPr lang="ru-RU" dirty="0" smtClean="0"/>
              <a:t>Поступающие в бюджет денежные средства</a:t>
            </a:r>
            <a:endParaRPr lang="ru-RU" dirty="0"/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5400000">
            <a:off x="-177833" y="2463793"/>
            <a:ext cx="2357454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>
            <a:off x="1000100" y="1928802"/>
            <a:ext cx="35719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000100" y="2714620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000100" y="3643314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1428728" y="1714488"/>
            <a:ext cx="4786346" cy="50006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Налоговые доходы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428728" y="2500306"/>
            <a:ext cx="4929222" cy="428628"/>
          </a:xfrm>
          <a:prstGeom prst="rect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Неналоговые доходы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1357290" y="3357562"/>
            <a:ext cx="4786346" cy="357190"/>
          </a:xfrm>
          <a:prstGeom prst="rect">
            <a:avLst/>
          </a:prstGeom>
          <a:solidFill>
            <a:srgbClr val="EE30E5"/>
          </a:solidFill>
          <a:effectLst>
            <a:outerShdw blurRad="63500" dist="25400" dir="14700000" algn="t" rotWithShape="0">
              <a:srgbClr val="000000">
                <a:alpha val="50000"/>
              </a:srgbClr>
            </a:outerShdw>
            <a:softEdge rad="6350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Безвозмездные поступления 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71472" y="3857628"/>
            <a:ext cx="5072098" cy="10715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Среднедушевой бюджетный доход на жителя Малиновского сельского поселения</a:t>
            </a:r>
            <a:endParaRPr lang="ru-RU" dirty="0"/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1142976" y="5143512"/>
            <a:ext cx="1412800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4997,58</a:t>
            </a:r>
            <a:endParaRPr lang="ru-RU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3563888" y="5143512"/>
            <a:ext cx="1440160" cy="7858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/>
          </a:p>
          <a:p>
            <a:pPr algn="ctr"/>
            <a:r>
              <a:rPr lang="ru-RU" dirty="0" smtClean="0"/>
              <a:t>5882,27</a:t>
            </a:r>
          </a:p>
          <a:p>
            <a:pPr algn="ctr"/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1428728" y="6143644"/>
            <a:ext cx="839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2021</a:t>
            </a:r>
            <a:endParaRPr lang="ru-RU" dirty="0"/>
          </a:p>
        </p:txBody>
      </p:sp>
      <p:sp>
        <p:nvSpPr>
          <p:cNvPr id="23" name="TextBox 22"/>
          <p:cNvSpPr txBox="1"/>
          <p:nvPr/>
        </p:nvSpPr>
        <p:spPr>
          <a:xfrm>
            <a:off x="3995935" y="6143644"/>
            <a:ext cx="6480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2022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00174"/>
          </a:xfrm>
          <a:solidFill>
            <a:srgbClr val="7030A0"/>
          </a:solidFill>
        </p:spPr>
        <p:txBody>
          <a:bodyPr>
            <a:noAutofit/>
          </a:bodyPr>
          <a:lstStyle/>
          <a:p>
            <a:r>
              <a:rPr lang="ru-RU" sz="3200" dirty="0" smtClean="0">
                <a:solidFill>
                  <a:schemeClr val="accent2"/>
                </a:solidFill>
              </a:rPr>
              <a:t>Основные направления налоговой политики Малиновского сельского поселения </a:t>
            </a:r>
            <a:endParaRPr lang="ru-RU" sz="3200" dirty="0">
              <a:solidFill>
                <a:schemeClr val="accent2"/>
              </a:solidFill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489215677"/>
              </p:ext>
            </p:extLst>
          </p:nvPr>
        </p:nvGraphicFramePr>
        <p:xfrm>
          <a:off x="428625" y="1428750"/>
          <a:ext cx="8229600" cy="51435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002060"/>
          </a:solidFill>
        </p:spPr>
        <p:txBody>
          <a:bodyPr>
            <a:normAutofit fontScale="90000"/>
          </a:bodyPr>
          <a:lstStyle/>
          <a:p>
            <a:r>
              <a:rPr lang="ru-RU" sz="3100" dirty="0" smtClean="0"/>
              <a:t>Налоговые</a:t>
            </a:r>
            <a:r>
              <a:rPr lang="ru-RU" dirty="0" smtClean="0"/>
              <a:t> </a:t>
            </a:r>
            <a:r>
              <a:rPr lang="ru-RU" sz="3100" dirty="0" smtClean="0"/>
              <a:t>и неналоговые доходы местного бюджета</a:t>
            </a:r>
            <a:endParaRPr lang="ru-RU" sz="3100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1174024452"/>
              </p:ext>
            </p:extLst>
          </p:nvPr>
        </p:nvGraphicFramePr>
        <p:xfrm>
          <a:off x="500034" y="1857364"/>
          <a:ext cx="8229600" cy="43116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143768" y="1928802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тыс.рублей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6" name="Содержимое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255456198"/>
              </p:ext>
            </p:extLst>
          </p:nvPr>
        </p:nvGraphicFramePr>
        <p:xfrm>
          <a:off x="323528" y="620688"/>
          <a:ext cx="8208912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484" name="TextBox 5"/>
          <p:cNvSpPr txBox="1">
            <a:spLocks noChangeArrowheads="1"/>
          </p:cNvSpPr>
          <p:nvPr/>
        </p:nvSpPr>
        <p:spPr bwMode="auto">
          <a:xfrm>
            <a:off x="7543800" y="5065641"/>
            <a:ext cx="1600200" cy="379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/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тыс. рублей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485" name="TextBox 14"/>
          <p:cNvSpPr txBox="1">
            <a:spLocks noChangeArrowheads="1"/>
          </p:cNvSpPr>
          <p:nvPr/>
        </p:nvSpPr>
        <p:spPr bwMode="auto">
          <a:xfrm>
            <a:off x="1780434" y="3068959"/>
            <a:ext cx="14224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17,7 </a:t>
            </a:r>
            <a:r>
              <a:rPr lang="ru-RU" sz="1600" b="1" dirty="0">
                <a:solidFill>
                  <a:prstClr val="black"/>
                </a:solidFill>
                <a:cs typeface="Arial" charset="0"/>
              </a:rPr>
              <a:t>%</a:t>
            </a:r>
          </a:p>
        </p:txBody>
      </p:sp>
      <p:sp>
        <p:nvSpPr>
          <p:cNvPr id="20486" name="TextBox 15"/>
          <p:cNvSpPr txBox="1">
            <a:spLocks noChangeArrowheads="1"/>
          </p:cNvSpPr>
          <p:nvPr/>
        </p:nvSpPr>
        <p:spPr bwMode="auto">
          <a:xfrm>
            <a:off x="5364088" y="1772817"/>
            <a:ext cx="1008112" cy="336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1,7 </a:t>
            </a:r>
            <a:r>
              <a:rPr lang="ru-RU" sz="1600" b="1" dirty="0">
                <a:solidFill>
                  <a:prstClr val="black"/>
                </a:solidFill>
                <a:cs typeface="Arial" charset="0"/>
              </a:rPr>
              <a:t>%</a:t>
            </a:r>
          </a:p>
        </p:txBody>
      </p:sp>
      <p:sp>
        <p:nvSpPr>
          <p:cNvPr id="20487" name="TextBox 16"/>
          <p:cNvSpPr txBox="1">
            <a:spLocks noChangeArrowheads="1"/>
          </p:cNvSpPr>
          <p:nvPr/>
        </p:nvSpPr>
        <p:spPr bwMode="auto">
          <a:xfrm>
            <a:off x="4716017" y="1412776"/>
            <a:ext cx="1008112" cy="336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1,4 </a:t>
            </a:r>
            <a:r>
              <a:rPr lang="ru-RU" sz="1600" b="1" dirty="0">
                <a:solidFill>
                  <a:prstClr val="black"/>
                </a:solidFill>
                <a:cs typeface="Arial" charset="0"/>
              </a:rPr>
              <a:t>%</a:t>
            </a:r>
          </a:p>
        </p:txBody>
      </p:sp>
      <p:sp>
        <p:nvSpPr>
          <p:cNvPr id="20488" name="TextBox 17"/>
          <p:cNvSpPr txBox="1">
            <a:spLocks noChangeArrowheads="1"/>
          </p:cNvSpPr>
          <p:nvPr/>
        </p:nvSpPr>
        <p:spPr bwMode="auto">
          <a:xfrm>
            <a:off x="3221764" y="1693398"/>
            <a:ext cx="1155700" cy="34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27,9 </a:t>
            </a:r>
            <a:r>
              <a:rPr lang="ru-RU" sz="1600" b="1" dirty="0">
                <a:solidFill>
                  <a:prstClr val="black"/>
                </a:solidFill>
                <a:cs typeface="Arial" charset="0"/>
              </a:rPr>
              <a:t>%</a:t>
            </a:r>
          </a:p>
        </p:txBody>
      </p:sp>
      <p:sp>
        <p:nvSpPr>
          <p:cNvPr id="20489" name="TextBox 18"/>
          <p:cNvSpPr txBox="1">
            <a:spLocks noChangeArrowheads="1"/>
          </p:cNvSpPr>
          <p:nvPr/>
        </p:nvSpPr>
        <p:spPr bwMode="auto">
          <a:xfrm>
            <a:off x="5415982" y="4125592"/>
            <a:ext cx="1027113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43,8 </a:t>
            </a:r>
            <a:r>
              <a:rPr lang="ru-RU" sz="1600" b="1" dirty="0">
                <a:solidFill>
                  <a:prstClr val="black"/>
                </a:solidFill>
                <a:cs typeface="Arial" charset="0"/>
              </a:rPr>
              <a:t>%</a:t>
            </a:r>
          </a:p>
        </p:txBody>
      </p:sp>
      <p:sp>
        <p:nvSpPr>
          <p:cNvPr id="20490" name="TextBox 19"/>
          <p:cNvSpPr txBox="1">
            <a:spLocks noChangeArrowheads="1"/>
          </p:cNvSpPr>
          <p:nvPr/>
        </p:nvSpPr>
        <p:spPr bwMode="auto">
          <a:xfrm>
            <a:off x="1741413" y="4382171"/>
            <a:ext cx="857256" cy="341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200" b="1" dirty="0" smtClean="0">
                <a:solidFill>
                  <a:prstClr val="black"/>
                </a:solidFill>
                <a:cs typeface="Arial" charset="0"/>
              </a:rPr>
              <a:t>1,1</a:t>
            </a: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%</a:t>
            </a:r>
            <a:endParaRPr lang="ru-RU" sz="16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20491" name="TextBox 20"/>
          <p:cNvSpPr txBox="1">
            <a:spLocks noChangeArrowheads="1"/>
          </p:cNvSpPr>
          <p:nvPr/>
        </p:nvSpPr>
        <p:spPr bwMode="auto">
          <a:xfrm>
            <a:off x="2630511" y="4272036"/>
            <a:ext cx="1031875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1600" b="1" dirty="0" smtClean="0">
                <a:solidFill>
                  <a:prstClr val="black"/>
                </a:solidFill>
                <a:cs typeface="Arial" charset="0"/>
              </a:rPr>
              <a:t>5,8 </a:t>
            </a:r>
            <a:r>
              <a:rPr lang="ru-RU" sz="1600" b="1" dirty="0">
                <a:solidFill>
                  <a:prstClr val="black"/>
                </a:solidFill>
                <a:cs typeface="Arial" charset="0"/>
              </a:rPr>
              <a:t>%</a:t>
            </a:r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0" y="548680"/>
            <a:ext cx="9144000" cy="72008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СТРУКТУРА НАЛОГОВЫХ И НЕНАЛОГОВЫХ ДОХОДОВ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ru-RU" sz="216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меСТНОГО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 </a:t>
            </a: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БЮДЖЕТА В </a:t>
            </a:r>
            <a:r>
              <a:rPr lang="ru-RU" sz="216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2021 </a:t>
            </a:r>
            <a:r>
              <a:rPr lang="ru-RU" sz="216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/>
                <a:latin typeface="Trebuchet MS"/>
                <a:cs typeface="Arial" charset="0"/>
              </a:rPr>
              <a:t>ГОДУ</a:t>
            </a:r>
          </a:p>
        </p:txBody>
      </p:sp>
      <p:sp>
        <p:nvSpPr>
          <p:cNvPr id="39" name="Номер слайда 3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61510F-C643-4AA0-8380-EABBD49AD4DE}" type="slidenum">
              <a:rPr lang="ru-RU" smtClean="0"/>
              <a:pPr>
                <a:defRPr/>
              </a:pPr>
              <a:t>16</a:t>
            </a:fld>
            <a:endParaRPr lang="ru-RU" dirty="0"/>
          </a:p>
        </p:txBody>
      </p:sp>
      <p:sp>
        <p:nvSpPr>
          <p:cNvPr id="40" name="TextBox 17"/>
          <p:cNvSpPr txBox="1">
            <a:spLocks noChangeArrowheads="1"/>
          </p:cNvSpPr>
          <p:nvPr/>
        </p:nvSpPr>
        <p:spPr bwMode="auto">
          <a:xfrm>
            <a:off x="3487429" y="4214818"/>
            <a:ext cx="1155700" cy="50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62553" tIns="81276" rIns="162553" bIns="81276">
            <a:spAutoFit/>
          </a:bodyPr>
          <a:lstStyle/>
          <a:p>
            <a:pPr algn="ctr">
              <a:lnSpc>
                <a:spcPct val="70000"/>
              </a:lnSpc>
            </a:pPr>
            <a:endParaRPr lang="ru-RU" sz="1600" b="1" dirty="0" smtClean="0">
              <a:solidFill>
                <a:prstClr val="black"/>
              </a:solidFill>
              <a:cs typeface="Arial" charset="0"/>
            </a:endParaRPr>
          </a:p>
          <a:p>
            <a:pPr algn="ctr">
              <a:lnSpc>
                <a:spcPct val="70000"/>
              </a:lnSpc>
            </a:pPr>
            <a:endParaRPr lang="ru-RU" sz="1600" b="1" dirty="0">
              <a:solidFill>
                <a:prstClr val="black"/>
              </a:solidFill>
              <a:cs typeface="Arial" charset="0"/>
            </a:endParaRPr>
          </a:p>
        </p:txBody>
      </p:sp>
      <p:sp>
        <p:nvSpPr>
          <p:cNvPr id="41" name="TextBox 37"/>
          <p:cNvSpPr txBox="1">
            <a:spLocks noChangeArrowheads="1"/>
          </p:cNvSpPr>
          <p:nvPr/>
        </p:nvSpPr>
        <p:spPr bwMode="auto">
          <a:xfrm>
            <a:off x="5292080" y="5445224"/>
            <a:ext cx="370790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Государственная пошлина  </a:t>
            </a:r>
            <a:r>
              <a:rPr lang="ru-RU" sz="1400" b="1" dirty="0">
                <a:solidFill>
                  <a:prstClr val="black"/>
                </a:solidFill>
                <a:cs typeface="Arial" charset="0"/>
              </a:rPr>
              <a:t>– </a:t>
            </a:r>
            <a:r>
              <a:rPr lang="ru-RU" sz="1400" b="1" dirty="0" smtClean="0">
                <a:solidFill>
                  <a:prstClr val="black"/>
                </a:solidFill>
                <a:cs typeface="Arial" charset="0"/>
              </a:rPr>
              <a:t>17,0</a:t>
            </a:r>
            <a:endParaRPr lang="ru-RU" sz="1400" b="1" dirty="0">
              <a:solidFill>
                <a:prstClr val="black"/>
              </a:solidFill>
              <a:cs typeface="Arial" charset="0"/>
            </a:endParaRPr>
          </a:p>
        </p:txBody>
      </p:sp>
      <p:grpSp>
        <p:nvGrpSpPr>
          <p:cNvPr id="2" name="Группа 47"/>
          <p:cNvGrpSpPr>
            <a:grpSpLocks/>
          </p:cNvGrpSpPr>
          <p:nvPr/>
        </p:nvGrpSpPr>
        <p:grpSpPr bwMode="auto">
          <a:xfrm>
            <a:off x="179512" y="5445225"/>
            <a:ext cx="8607330" cy="1365645"/>
            <a:chOff x="395536" y="5013176"/>
            <a:chExt cx="8414338" cy="1440832"/>
          </a:xfrm>
        </p:grpSpPr>
        <p:grpSp>
          <p:nvGrpSpPr>
            <p:cNvPr id="5" name="Группа 42"/>
            <p:cNvGrpSpPr>
              <a:grpSpLocks/>
            </p:cNvGrpSpPr>
            <p:nvPr/>
          </p:nvGrpSpPr>
          <p:grpSpPr bwMode="auto">
            <a:xfrm>
              <a:off x="395536" y="5013176"/>
              <a:ext cx="3704601" cy="324722"/>
              <a:chOff x="395536" y="5013176"/>
              <a:chExt cx="3704601" cy="324722"/>
            </a:xfrm>
          </p:grpSpPr>
          <p:pic>
            <p:nvPicPr>
              <p:cNvPr id="3" name="Picture 23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95536" y="5085184"/>
                <a:ext cx="144016" cy="144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20515" name="TextBox 31"/>
              <p:cNvSpPr txBox="1">
                <a:spLocks noChangeArrowheads="1"/>
              </p:cNvSpPr>
              <p:nvPr/>
            </p:nvSpPr>
            <p:spPr bwMode="auto">
              <a:xfrm>
                <a:off x="683568" y="5013176"/>
                <a:ext cx="3416569" cy="324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 b="1" dirty="0">
                    <a:solidFill>
                      <a:prstClr val="black"/>
                    </a:solidFill>
                    <a:cs typeface="Arial" charset="0"/>
                  </a:rPr>
                  <a:t>Налог на доходы физических лиц – </a:t>
                </a:r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142,0</a:t>
                </a:r>
                <a:endParaRPr lang="ru-RU" sz="1400" b="1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grpSp>
          <p:nvGrpSpPr>
            <p:cNvPr id="6" name="Группа 43"/>
            <p:cNvGrpSpPr>
              <a:grpSpLocks/>
            </p:cNvGrpSpPr>
            <p:nvPr/>
          </p:nvGrpSpPr>
          <p:grpSpPr bwMode="auto">
            <a:xfrm>
              <a:off x="395536" y="5373216"/>
              <a:ext cx="4016070" cy="324722"/>
              <a:chOff x="395536" y="5373216"/>
              <a:chExt cx="4016070" cy="324722"/>
            </a:xfrm>
          </p:grpSpPr>
          <p:pic>
            <p:nvPicPr>
              <p:cNvPr id="4" name="Picture 25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95536" y="5445224"/>
                <a:ext cx="144016" cy="15601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20513" name="TextBox 32"/>
              <p:cNvSpPr txBox="1">
                <a:spLocks noChangeArrowheads="1"/>
              </p:cNvSpPr>
              <p:nvPr/>
            </p:nvSpPr>
            <p:spPr bwMode="auto">
              <a:xfrm>
                <a:off x="683568" y="5373216"/>
                <a:ext cx="3728038" cy="324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Единый сельскохозяйственный налог – 77,0 </a:t>
                </a:r>
                <a:endParaRPr lang="ru-RU" sz="1400" b="1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grpSp>
          <p:nvGrpSpPr>
            <p:cNvPr id="7" name="Группа 46"/>
            <p:cNvGrpSpPr>
              <a:grpSpLocks/>
            </p:cNvGrpSpPr>
            <p:nvPr/>
          </p:nvGrpSpPr>
          <p:grpSpPr bwMode="auto">
            <a:xfrm>
              <a:off x="395536" y="5848873"/>
              <a:ext cx="3981846" cy="569144"/>
              <a:chOff x="395536" y="5848873"/>
              <a:chExt cx="3981846" cy="569144"/>
            </a:xfrm>
          </p:grpSpPr>
          <p:pic>
            <p:nvPicPr>
              <p:cNvPr id="19482" name="Picture 26"/>
              <p:cNvPicPr>
                <a:picLocks noChangeAspect="1" noChangeArrowheads="1"/>
              </p:cNvPicPr>
              <p:nvPr/>
            </p:nvPicPr>
            <p:blipFill>
              <a:blip r:embed="rId6" cstate="print"/>
              <a:srcRect/>
              <a:stretch>
                <a:fillRect/>
              </a:stretch>
            </p:blipFill>
            <p:spPr bwMode="auto">
              <a:xfrm>
                <a:off x="395536" y="5848873"/>
                <a:ext cx="144016" cy="144016"/>
              </a:xfrm>
              <a:prstGeom prst="rect">
                <a:avLst/>
              </a:prstGeom>
              <a:solidFill>
                <a:srgbClr val="7030A0"/>
              </a:solidFill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20511" name="TextBox 34"/>
              <p:cNvSpPr txBox="1">
                <a:spLocks noChangeArrowheads="1"/>
              </p:cNvSpPr>
              <p:nvPr/>
            </p:nvSpPr>
            <p:spPr bwMode="auto">
              <a:xfrm>
                <a:off x="683568" y="6093295"/>
                <a:ext cx="3693814" cy="324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Налог на имущество физических лиц– 170,0</a:t>
                </a:r>
                <a:endParaRPr lang="ru-RU" sz="1400" b="1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grpSp>
          <p:nvGrpSpPr>
            <p:cNvPr id="8" name="Группа 41"/>
            <p:cNvGrpSpPr>
              <a:grpSpLocks/>
            </p:cNvGrpSpPr>
            <p:nvPr/>
          </p:nvGrpSpPr>
          <p:grpSpPr bwMode="auto">
            <a:xfrm>
              <a:off x="5076056" y="5469011"/>
              <a:ext cx="3524309" cy="984997"/>
              <a:chOff x="5220072" y="5108971"/>
              <a:chExt cx="3524309" cy="984997"/>
            </a:xfrm>
          </p:grpSpPr>
          <p:grpSp>
            <p:nvGrpSpPr>
              <p:cNvPr id="9" name="Группа 39"/>
              <p:cNvGrpSpPr>
                <a:grpSpLocks/>
              </p:cNvGrpSpPr>
              <p:nvPr/>
            </p:nvGrpSpPr>
            <p:grpSpPr bwMode="auto">
              <a:xfrm>
                <a:off x="5220303" y="5108971"/>
                <a:ext cx="3442192" cy="984997"/>
                <a:chOff x="5220303" y="5108971"/>
                <a:chExt cx="3442192" cy="984997"/>
              </a:xfrm>
            </p:grpSpPr>
            <p:pic>
              <p:nvPicPr>
                <p:cNvPr id="19484" name="Picture 28"/>
                <p:cNvPicPr>
                  <a:picLocks noChangeAspect="1" noChangeArrowheads="1"/>
                </p:cNvPicPr>
                <p:nvPr/>
              </p:nvPicPr>
              <p:blipFill>
                <a:blip r:embed="rId7" cstate="print"/>
                <a:srcRect/>
                <a:stretch>
                  <a:fillRect/>
                </a:stretch>
              </p:blipFill>
              <p:spPr bwMode="auto">
                <a:xfrm>
                  <a:off x="5220303" y="5108971"/>
                  <a:ext cx="155094" cy="1440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  <p:sp>
              <p:nvSpPr>
                <p:cNvPr id="20509" name="TextBox 35"/>
                <p:cNvSpPr txBox="1">
                  <a:spLocks noChangeArrowheads="1"/>
                </p:cNvSpPr>
                <p:nvPr/>
              </p:nvSpPr>
              <p:spPr bwMode="auto">
                <a:xfrm>
                  <a:off x="5462079" y="5314636"/>
                  <a:ext cx="3200416" cy="77933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ru-RU" sz="1400" b="1" dirty="0" smtClean="0">
                      <a:solidFill>
                        <a:prstClr val="black"/>
                      </a:solidFill>
                      <a:cs typeface="Arial" charset="0"/>
                    </a:rPr>
                    <a:t>Доходы от сдачи в аренду имущества </a:t>
                  </a:r>
                  <a:r>
                    <a:rPr lang="ru-RU" sz="1400" b="1" dirty="0">
                      <a:solidFill>
                        <a:prstClr val="black"/>
                      </a:solidFill>
                      <a:cs typeface="Arial" charset="0"/>
                    </a:rPr>
                    <a:t>– </a:t>
                  </a:r>
                  <a:r>
                    <a:rPr lang="ru-RU" sz="1400" b="1" dirty="0" smtClean="0">
                      <a:solidFill>
                        <a:prstClr val="black"/>
                      </a:solidFill>
                      <a:cs typeface="Arial" charset="0"/>
                    </a:rPr>
                    <a:t>1034,6</a:t>
                  </a:r>
                </a:p>
                <a:p>
                  <a:endParaRPr lang="ru-RU" sz="1400" b="1" dirty="0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  <p:grpSp>
            <p:nvGrpSpPr>
              <p:cNvPr id="10" name="Группа 40"/>
              <p:cNvGrpSpPr>
                <a:grpSpLocks/>
              </p:cNvGrpSpPr>
              <p:nvPr/>
            </p:nvGrpSpPr>
            <p:grpSpPr bwMode="auto">
              <a:xfrm>
                <a:off x="5220072" y="5445224"/>
                <a:ext cx="3524309" cy="596248"/>
                <a:chOff x="5220072" y="5445224"/>
                <a:chExt cx="3524309" cy="596248"/>
              </a:xfrm>
            </p:grpSpPr>
            <p:pic>
              <p:nvPicPr>
                <p:cNvPr id="19486" name="Picture 30"/>
                <p:cNvPicPr>
                  <a:picLocks noChangeAspect="1" noChangeArrowheads="1"/>
                </p:cNvPicPr>
                <p:nvPr/>
              </p:nvPicPr>
              <p:blipFill>
                <a:blip r:embed="rId8" cstate="print"/>
                <a:srcRect/>
                <a:stretch>
                  <a:fillRect/>
                </a:stretch>
              </p:blipFill>
              <p:spPr bwMode="auto">
                <a:xfrm>
                  <a:off x="5220072" y="5445224"/>
                  <a:ext cx="155094" cy="14401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>
                  <a:outerShdw blurRad="44450" dist="27940" dir="5400000" algn="ctr">
                    <a:srgbClr val="000000">
                      <a:alpha val="32000"/>
                    </a:srgbClr>
                  </a:outerShdw>
                </a:effectLst>
                <a:scene3d>
                  <a:camera prst="orthographicFront">
                    <a:rot lat="0" lon="0" rev="0"/>
                  </a:camera>
                  <a:lightRig rig="balanced" dir="t">
                    <a:rot lat="0" lon="0" rev="8700000"/>
                  </a:lightRig>
                </a:scene3d>
                <a:sp3d>
                  <a:bevelT w="190500" h="38100"/>
                </a:sp3d>
              </p:spPr>
            </p:pic>
            <p:sp>
              <p:nvSpPr>
                <p:cNvPr id="20507" name="TextBox 36"/>
                <p:cNvSpPr txBox="1">
                  <a:spLocks noChangeArrowheads="1"/>
                </p:cNvSpPr>
                <p:nvPr/>
              </p:nvSpPr>
              <p:spPr bwMode="auto">
                <a:xfrm>
                  <a:off x="5550211" y="5716750"/>
                  <a:ext cx="3194170" cy="32472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r>
                    <a:rPr lang="ru-RU" sz="1400" b="1" dirty="0" smtClean="0">
                      <a:solidFill>
                        <a:prstClr val="black"/>
                      </a:solidFill>
                      <a:cs typeface="Arial" charset="0"/>
                    </a:rPr>
                    <a:t>Штрафы, санкции  </a:t>
                  </a:r>
                  <a:r>
                    <a:rPr lang="ru-RU" sz="1400" b="1" dirty="0">
                      <a:solidFill>
                        <a:prstClr val="black"/>
                      </a:solidFill>
                      <a:cs typeface="Arial" charset="0"/>
                    </a:rPr>
                    <a:t>– </a:t>
                  </a:r>
                  <a:r>
                    <a:rPr lang="ru-RU" sz="1400" b="1" dirty="0" smtClean="0">
                      <a:solidFill>
                        <a:prstClr val="black"/>
                      </a:solidFill>
                      <a:cs typeface="Arial" charset="0"/>
                    </a:rPr>
                    <a:t>15,0</a:t>
                  </a:r>
                  <a:endParaRPr lang="ru-RU" sz="1400" b="1" dirty="0">
                    <a:solidFill>
                      <a:prstClr val="black"/>
                    </a:solidFill>
                    <a:cs typeface="Arial" charset="0"/>
                  </a:endParaRPr>
                </a:p>
              </p:txBody>
            </p:sp>
          </p:grpSp>
        </p:grpSp>
        <p:grpSp>
          <p:nvGrpSpPr>
            <p:cNvPr id="11" name="Группа 38"/>
            <p:cNvGrpSpPr>
              <a:grpSpLocks/>
            </p:cNvGrpSpPr>
            <p:nvPr/>
          </p:nvGrpSpPr>
          <p:grpSpPr bwMode="auto">
            <a:xfrm>
              <a:off x="5076056" y="5085184"/>
              <a:ext cx="3733818" cy="537359"/>
              <a:chOff x="5220072" y="5805264"/>
              <a:chExt cx="3733818" cy="537359"/>
            </a:xfrm>
          </p:grpSpPr>
          <p:pic>
            <p:nvPicPr>
              <p:cNvPr id="19483" name="Picture 27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5220072" y="5805264"/>
                <a:ext cx="144016" cy="14401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  <p:sp>
            <p:nvSpPr>
              <p:cNvPr id="20503" name="TextBox 37"/>
              <p:cNvSpPr txBox="1">
                <a:spLocks noChangeArrowheads="1"/>
              </p:cNvSpPr>
              <p:nvPr/>
            </p:nvSpPr>
            <p:spPr bwMode="auto">
              <a:xfrm>
                <a:off x="5531915" y="6017901"/>
                <a:ext cx="3421975" cy="324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Платные услуги– 43,0</a:t>
                </a:r>
                <a:endParaRPr lang="ru-RU" sz="1400" b="1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</p:grpSp>
        <p:grpSp>
          <p:nvGrpSpPr>
            <p:cNvPr id="12" name="Группа 45"/>
            <p:cNvGrpSpPr>
              <a:grpSpLocks/>
            </p:cNvGrpSpPr>
            <p:nvPr/>
          </p:nvGrpSpPr>
          <p:grpSpPr bwMode="auto">
            <a:xfrm>
              <a:off x="395536" y="5733256"/>
              <a:ext cx="2396043" cy="563522"/>
              <a:chOff x="395536" y="5733256"/>
              <a:chExt cx="2396043" cy="563522"/>
            </a:xfrm>
          </p:grpSpPr>
          <p:sp>
            <p:nvSpPr>
              <p:cNvPr id="20500" name="TextBox 33"/>
              <p:cNvSpPr txBox="1">
                <a:spLocks noChangeArrowheads="1"/>
              </p:cNvSpPr>
              <p:nvPr/>
            </p:nvSpPr>
            <p:spPr bwMode="auto">
              <a:xfrm>
                <a:off x="683568" y="5733256"/>
                <a:ext cx="2108011" cy="32472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1400" b="1" dirty="0" smtClean="0">
                    <a:solidFill>
                      <a:prstClr val="black"/>
                    </a:solidFill>
                    <a:cs typeface="Arial" charset="0"/>
                  </a:rPr>
                  <a:t>Земельный налог– 700,0</a:t>
                </a:r>
                <a:endParaRPr lang="ru-RU" sz="1400" b="1" dirty="0">
                  <a:solidFill>
                    <a:prstClr val="black"/>
                  </a:solidFill>
                  <a:cs typeface="Arial" charset="0"/>
                </a:endParaRPr>
              </a:p>
            </p:txBody>
          </p:sp>
          <p:pic>
            <p:nvPicPr>
              <p:cNvPr id="19487" name="Picture 31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395536" y="6152762"/>
                <a:ext cx="144016" cy="144016"/>
              </a:xfrm>
              <a:prstGeom prst="rect">
                <a:avLst/>
              </a:prstGeom>
              <a:solidFill>
                <a:srgbClr val="00B0F0"/>
              </a:solidFill>
              <a:ln w="9525">
                <a:solidFill>
                  <a:srgbClr val="00B0F0"/>
                </a:solidFill>
                <a:miter lim="800000"/>
                <a:headEnd/>
                <a:tailEnd/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</p:pic>
        </p:grpSp>
      </p:grp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04048" y="6525344"/>
            <a:ext cx="146159" cy="13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85728"/>
            <a:ext cx="8229600" cy="928694"/>
          </a:xfrm>
          <a:solidFill>
            <a:srgbClr val="C00000"/>
          </a:solidFill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+mn-lt"/>
              </a:rPr>
              <a:t>Структура налоговых и неналоговых доходов местного бюджета в 2023-2024 годах</a:t>
            </a:r>
            <a:endParaRPr lang="ru-RU" sz="3200" dirty="0">
              <a:latin typeface="+mn-lt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770223658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286644" y="1357298"/>
            <a:ext cx="1214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err="1" smtClean="0"/>
              <a:t>Тыс.руб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71612"/>
          </a:xfrm>
        </p:spPr>
        <p:txBody>
          <a:bodyPr>
            <a:noAutofit/>
          </a:bodyPr>
          <a:lstStyle/>
          <a:p>
            <a:r>
              <a:rPr lang="ru-RU" sz="3200" dirty="0" smtClean="0"/>
              <a:t>Динамика поступлений налога на доходы физических лиц в местный бюджет </a:t>
            </a:r>
            <a:endParaRPr lang="ru-RU" sz="3200" dirty="0"/>
          </a:p>
        </p:txBody>
      </p:sp>
      <p:pic>
        <p:nvPicPr>
          <p:cNvPr id="4" name="Содержимое 3" descr="ndf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785926"/>
            <a:ext cx="5603228" cy="4240221"/>
          </a:xfrm>
          <a:effectLst>
            <a:softEdge rad="63500"/>
          </a:effec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1349512148"/>
              </p:ext>
            </p:extLst>
          </p:nvPr>
        </p:nvGraphicFramePr>
        <p:xfrm>
          <a:off x="2915816" y="2780928"/>
          <a:ext cx="6048672" cy="38164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21442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Динамика поступлений имущественных налогов в местный бюджет                                         </a:t>
            </a:r>
            <a:r>
              <a:rPr lang="ru-RU" sz="1100" dirty="0" err="1" smtClean="0"/>
              <a:t>тыс.рублей</a:t>
            </a:r>
            <a:endParaRPr lang="ru-RU" sz="1100" dirty="0"/>
          </a:p>
        </p:txBody>
      </p:sp>
      <p:pic>
        <p:nvPicPr>
          <p:cNvPr id="4" name="Содержимое 3" descr="i (7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224212" y="3049587"/>
            <a:ext cx="2695575" cy="1809750"/>
          </a:xfrm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2118062371"/>
              </p:ext>
            </p:extLst>
          </p:nvPr>
        </p:nvGraphicFramePr>
        <p:xfrm>
          <a:off x="214282" y="3571876"/>
          <a:ext cx="4572032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2844" y="3143248"/>
            <a:ext cx="4434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Налог на имущество физических лиц</a:t>
            </a:r>
            <a:endParaRPr lang="ru-RU" dirty="0"/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="" xmlns:p14="http://schemas.microsoft.com/office/powerpoint/2010/main" val="2198993113"/>
              </p:ext>
            </p:extLst>
          </p:nvPr>
        </p:nvGraphicFramePr>
        <p:xfrm>
          <a:off x="4000496" y="1071546"/>
          <a:ext cx="4572032" cy="26432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8" name="Рисунок 7" descr="4828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28596" y="1000108"/>
            <a:ext cx="2928958" cy="19823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dirty="0" smtClean="0">
                <a:ln>
                  <a:noFill/>
                </a:ln>
                <a:solidFill>
                  <a:srgbClr val="00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Что такое «Бюджет для граждан?»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just">
              <a:buNone/>
              <a:defRPr/>
            </a:pPr>
            <a: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</a:t>
            </a:r>
            <a:r>
              <a:rPr lang="ru-RU" b="1" dirty="0"/>
              <a:t>«Бюджет для граждан»</a:t>
            </a:r>
            <a:r>
              <a:rPr lang="ru-RU" dirty="0"/>
              <a:t> — это упрощенная версия бюджета, облегчающая гражданам его понимание, объясняющая планы и действия Администрации во время бюджетного года. Таким образом, мы с вами теперь сможем понять, </a:t>
            </a:r>
            <a:r>
              <a:rPr lang="ru-RU" b="1" dirty="0"/>
              <a:t>куда уходят (расходуются) бюджетные деньги</a:t>
            </a:r>
            <a:r>
              <a:rPr lang="ru-RU" dirty="0"/>
              <a:t> (а по сути </a:t>
            </a:r>
            <a:r>
              <a:rPr lang="ru-RU" b="1" dirty="0"/>
              <a:t>деньги налогоплательщиков</a:t>
            </a:r>
            <a:r>
              <a:rPr lang="ru-RU" dirty="0"/>
              <a:t>) и какие у </a:t>
            </a:r>
            <a:r>
              <a:rPr lang="ru-RU" dirty="0" smtClean="0"/>
              <a:t>поселения </a:t>
            </a:r>
            <a:r>
              <a:rPr lang="ru-RU" dirty="0"/>
              <a:t>дополнительные </a:t>
            </a:r>
            <a:r>
              <a:rPr lang="ru-RU" i="1" dirty="0"/>
              <a:t>источники </a:t>
            </a:r>
            <a:r>
              <a:rPr lang="ru-RU" i="1" dirty="0" smtClean="0"/>
              <a:t>дохода</a:t>
            </a:r>
            <a:r>
              <a:rPr lang="ru-RU" dirty="0" smtClean="0"/>
              <a:t>.</a:t>
            </a:r>
          </a:p>
          <a:p>
            <a:pPr algn="just">
              <a:buNone/>
              <a:defRPr/>
            </a:pPr>
            <a:r>
              <a:rPr lang="ru-RU" dirty="0"/>
              <a:t> </a:t>
            </a:r>
            <a:r>
              <a:rPr lang="ru-RU" dirty="0" smtClean="0"/>
              <a:t>      </a:t>
            </a:r>
            <a:r>
              <a:rPr lang="ru-RU" dirty="0"/>
              <a:t>«Бюджет для граждан» повышается информированность россиян и общественных организаций о бюджетных приоритетах и компонентах бюджета страны, о возможности реализации общественного контроля за расходованием средств, использования в учебных целях, возможности влияния на управленческие решения.</a:t>
            </a:r>
          </a:p>
        </p:txBody>
      </p:sp>
      <p:pic>
        <p:nvPicPr>
          <p:cNvPr id="4" name="Picture 25" descr="18b8088ba1a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85728"/>
            <a:ext cx="1748654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7217356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5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8301227" cy="873873"/>
          </a:xfrm>
          <a:solidFill>
            <a:schemeClr val="accent4"/>
          </a:solidFill>
        </p:spPr>
        <p:txBody>
          <a:bodyPr lIns="91120" tIns="45560" rIns="91120" bIns="45560"/>
          <a:lstStyle/>
          <a:p>
            <a:pPr algn="ctr" eaLnBrk="1" hangingPunct="1"/>
            <a:r>
              <a:rPr lang="ru-RU" sz="1900" dirty="0">
                <a:solidFill>
                  <a:srgbClr val="06072E"/>
                </a:solidFill>
                <a:latin typeface="Times New Roman" pitchFamily="18" charset="0"/>
              </a:rPr>
              <a:t>СРАВНЕНИЕ ОБЪЕМОВ МЕЖБЮДЖЕТНЫХ ТРАНСФЕРТОВ </a:t>
            </a:r>
            <a:r>
              <a:rPr lang="ru-RU" sz="1900" dirty="0" smtClean="0">
                <a:solidFill>
                  <a:srgbClr val="06072E"/>
                </a:solidFill>
                <a:latin typeface="Times New Roman" pitchFamily="18" charset="0"/>
              </a:rPr>
              <a:t>2021 </a:t>
            </a:r>
            <a:r>
              <a:rPr lang="ru-RU" sz="1900" dirty="0">
                <a:solidFill>
                  <a:srgbClr val="06072E"/>
                </a:solidFill>
                <a:latin typeface="Times New Roman" pitchFamily="18" charset="0"/>
              </a:rPr>
              <a:t>И 20</a:t>
            </a:r>
            <a:r>
              <a:rPr lang="en-US" sz="1900" dirty="0" smtClean="0">
                <a:solidFill>
                  <a:srgbClr val="06072E"/>
                </a:solidFill>
                <a:latin typeface="Times New Roman" pitchFamily="18" charset="0"/>
              </a:rPr>
              <a:t>2</a:t>
            </a:r>
            <a:r>
              <a:rPr lang="ru-RU" sz="1900" dirty="0" smtClean="0">
                <a:solidFill>
                  <a:srgbClr val="06072E"/>
                </a:solidFill>
                <a:latin typeface="Times New Roman" pitchFamily="18" charset="0"/>
              </a:rPr>
              <a:t>2-2024 </a:t>
            </a:r>
            <a:r>
              <a:rPr lang="ru-RU" sz="1900" dirty="0">
                <a:solidFill>
                  <a:srgbClr val="06072E"/>
                </a:solidFill>
                <a:latin typeface="Times New Roman" pitchFamily="18" charset="0"/>
              </a:rPr>
              <a:t>ГОДОВ</a:t>
            </a:r>
          </a:p>
        </p:txBody>
      </p:sp>
      <p:graphicFrame>
        <p:nvGraphicFramePr>
          <p:cNvPr id="6147" name="Object 4"/>
          <p:cNvGraphicFramePr>
            <a:graphicFrameLocks noGrp="1" noChangeAspect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1359465099"/>
              </p:ext>
            </p:extLst>
          </p:nvPr>
        </p:nvGraphicFramePr>
        <p:xfrm>
          <a:off x="390525" y="1568450"/>
          <a:ext cx="4894263" cy="4846638"/>
        </p:xfrm>
        <a:graphic>
          <a:graphicData uri="http://schemas.openxmlformats.org/presentationml/2006/ole">
            <p:oleObj spid="_x0000_s1033" name="Worksheet" r:id="rId3" imgW="4905343" imgH="4857852" progId="Excel.Sheet.8">
              <p:embed/>
            </p:oleObj>
          </a:graphicData>
        </a:graphic>
      </p:graphicFrame>
      <p:graphicFrame>
        <p:nvGraphicFramePr>
          <p:cNvPr id="39003" name="Group 91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="" xmlns:p14="http://schemas.microsoft.com/office/powerpoint/2010/main" val="3689410669"/>
              </p:ext>
            </p:extLst>
          </p:nvPr>
        </p:nvGraphicFramePr>
        <p:xfrm>
          <a:off x="5219496" y="1138251"/>
          <a:ext cx="3456473" cy="5670069"/>
        </p:xfrm>
        <a:graphic>
          <a:graphicData uri="http://schemas.openxmlformats.org/drawingml/2006/table">
            <a:tbl>
              <a:tblPr/>
              <a:tblGrid>
                <a:gridCol w="1584349"/>
                <a:gridCol w="1872124"/>
              </a:tblGrid>
              <a:tr h="782133">
                <a:tc>
                  <a:txBody>
                    <a:bodyPr/>
                    <a:lstStyle/>
                    <a:p>
                      <a:pPr marL="0" marR="0" lvl="0" indent="0" algn="ctr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Виды межбюджетных трансфертов</a:t>
                      </a:r>
                    </a:p>
                  </a:txBody>
                  <a:tcPr marL="91056" marR="91056" marT="45588" marB="455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Определение</a:t>
                      </a:r>
                    </a:p>
                  </a:txBody>
                  <a:tcPr marL="91056" marR="91056" marT="45588" marB="455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FF33"/>
                    </a:solidFill>
                  </a:tcPr>
                </a:tc>
              </a:tr>
              <a:tr h="1155131">
                <a:tc>
                  <a:txBody>
                    <a:bodyPr/>
                    <a:lstStyle/>
                    <a:p>
                      <a:pPr marL="0" marR="0" lvl="0" indent="0" algn="ctr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Субвенции (от латинского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Subvenire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– приходить на помощь)</a:t>
                      </a:r>
                    </a:p>
                  </a:txBody>
                  <a:tcPr marL="91056" marR="91056" marT="45588" marB="455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Предоставляются на финансирование «переданных» полномочий</a:t>
                      </a:r>
                    </a:p>
                  </a:txBody>
                  <a:tcPr marL="91056" marR="91056" marT="45588" marB="455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BE0E3"/>
                    </a:solidFill>
                  </a:tcPr>
                </a:tc>
              </a:tr>
              <a:tr h="1155131">
                <a:tc>
                  <a:txBody>
                    <a:bodyPr/>
                    <a:lstStyle/>
                    <a:p>
                      <a:pPr marL="0" marR="0" lvl="0" indent="0" algn="ctr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Субсидия (от латинского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subsidium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– поддержка) </a:t>
                      </a:r>
                    </a:p>
                  </a:txBody>
                  <a:tcPr marL="91056" marR="91056" marT="45588" marB="455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Предоставляются на условиях долевого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софинансирования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расходов других бюджетов</a:t>
                      </a:r>
                    </a:p>
                  </a:txBody>
                  <a:tcPr marL="91056" marR="91056" marT="45588" marB="455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</a:tr>
              <a:tr h="1197689">
                <a:tc>
                  <a:txBody>
                    <a:bodyPr/>
                    <a:lstStyle/>
                    <a:p>
                      <a:pPr marL="0" marR="0" lvl="0" indent="0" algn="ctr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Дотации (от латинского </a:t>
                      </a:r>
                      <a:r>
                        <a:rPr kumimoji="0" lang="en-US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Dotatio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– дар, пожертвование)</a:t>
                      </a:r>
                    </a:p>
                  </a:txBody>
                  <a:tcPr marL="91056" marR="91056" marT="45588" marB="455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0F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Предоставляютя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без определения </a:t>
                      </a:r>
                      <a:r>
                        <a:rPr kumimoji="0" lang="ru-RU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конкетной</a:t>
                      </a: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 цели их использования</a:t>
                      </a:r>
                    </a:p>
                    <a:p>
                      <a:pPr marL="0" marR="0" lvl="0" indent="0" algn="ctr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marL="91056" marR="91056" marT="45588" marB="455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4B0FF5"/>
                    </a:solidFill>
                  </a:tcPr>
                </a:tc>
              </a:tr>
              <a:tr h="1367922">
                <a:tc>
                  <a:txBody>
                    <a:bodyPr/>
                    <a:lstStyle/>
                    <a:p>
                      <a:pPr marL="0" marR="0" lvl="0" indent="0" algn="ctr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Иные межбюджетные трансферты</a:t>
                      </a:r>
                    </a:p>
                  </a:txBody>
                  <a:tcPr marL="91056" marR="91056" marT="45588" marB="4558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757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Pct val="80000"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Предоставляются из бюджетов разного уровня в соответствии с нормативными актами</a:t>
                      </a:r>
                    </a:p>
                  </a:txBody>
                  <a:tcPr marL="91056" marR="91056" marT="45588" marB="4558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66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1021417118"/>
      </p:ext>
    </p:extLst>
  </p:cSld>
  <p:clrMapOvr>
    <a:masterClrMapping/>
  </p:clrMapOvr>
  <p:transition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67544" y="548680"/>
            <a:ext cx="8352928" cy="792088"/>
          </a:xfrm>
        </p:spPr>
        <p:txBody>
          <a:bodyPr>
            <a:noAutofit/>
          </a:bodyPr>
          <a:lstStyle/>
          <a:p>
            <a:pPr marL="85725" algn="ctr">
              <a:defRPr/>
            </a:pPr>
            <a: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Объемы межбюджетных трансфертов </a:t>
            </a:r>
            <a:b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</a:br>
            <a:r>
              <a:rPr lang="ru-RU" sz="23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на 2022-2024 годы</a:t>
            </a:r>
            <a:r>
              <a:rPr lang="ru-RU" sz="25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 </a:t>
            </a:r>
            <a:endParaRPr lang="ru-RU" sz="25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itchFamily="18" charset="0"/>
            </a:endParaRPr>
          </a:p>
        </p:txBody>
      </p:sp>
      <p:graphicFrame>
        <p:nvGraphicFramePr>
          <p:cNvPr id="12" name="Содержимое 1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65403487"/>
              </p:ext>
            </p:extLst>
          </p:nvPr>
        </p:nvGraphicFramePr>
        <p:xfrm>
          <a:off x="467544" y="1340769"/>
          <a:ext cx="8208912" cy="38098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4112"/>
                <a:gridCol w="1738358"/>
                <a:gridCol w="1834934"/>
                <a:gridCol w="1931508"/>
              </a:tblGrid>
              <a:tr h="55899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Наименование показателей</a:t>
                      </a:r>
                      <a:endParaRPr kumimoji="0" lang="ru-RU" sz="1800" b="1" i="0" u="none" strike="noStrike" kern="1200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2022 год </a:t>
                      </a:r>
                      <a:r>
                        <a:rPr kumimoji="0" lang="ru-RU" sz="16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2023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6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2024 год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kumimoji="0" lang="ru-RU" sz="1600" b="1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(проект) 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88021"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Итого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10 773,5</a:t>
                      </a:r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rgbClr val="00CC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9 218,0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t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2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rgbClr val="00CC00"/>
                          </a:solidFill>
                          <a:latin typeface="Arial" pitchFamily="34" charset="0"/>
                          <a:cs typeface="Arial" pitchFamily="34" charset="0"/>
                        </a:rPr>
                        <a:t>6 240,6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25347"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в том числе:</a:t>
                      </a:r>
                      <a:endParaRPr lang="ru-RU" sz="18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endParaRPr lang="ru-RU" sz="22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443655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Дотации 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5 849,5</a:t>
                      </a:r>
                      <a:endParaRPr kumimoji="0" lang="ru-RU" sz="2000" b="1" i="0" u="none" strike="noStrike" kern="1200" baseline="0" dirty="0" smtClean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5 860,5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 5 870,5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77850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Субсидии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3 000,0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3000,0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0,0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352698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Субвенции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345,9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357,6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370,2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  <a:tr h="1041085">
                <a:tc>
                  <a:txBody>
                    <a:bodyPr/>
                    <a:lstStyle/>
                    <a:p>
                      <a:pPr marL="108000" algn="l" fontAlgn="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Иные  межбюджетные трансферты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50000"/>
                        </a:lnSpc>
                      </a:pPr>
                      <a:r>
                        <a:rPr kumimoji="0" lang="ru-RU" sz="2000" b="0" i="0" u="none" strike="noStrike" kern="1200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1 578,1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>
                        <a:lnSpc>
                          <a:spcPct val="150000"/>
                        </a:lnSpc>
                      </a:pPr>
                      <a:r>
                        <a:rPr lang="ru-RU" sz="2000" b="0" i="0" u="none" strike="noStrike" baseline="0" dirty="0" smtClean="0">
                          <a:ln>
                            <a:solidFill>
                              <a:schemeClr val="tx1">
                                <a:lumMod val="65000"/>
                                <a:lumOff val="35000"/>
                              </a:schemeClr>
                            </a:solidFill>
                          </a:ln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-</a:t>
                      </a:r>
                      <a:endParaRPr lang="ru-RU" sz="2000" b="0" i="0" u="none" strike="noStrike" baseline="0" dirty="0">
                        <a:ln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</a:ln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1" name="Заголовок 7"/>
          <p:cNvSpPr txBox="1">
            <a:spLocks/>
          </p:cNvSpPr>
          <p:nvPr/>
        </p:nvSpPr>
        <p:spPr bwMode="auto">
          <a:xfrm>
            <a:off x="7596336" y="1052736"/>
            <a:ext cx="1368152" cy="216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/>
          <a:p>
            <a:pPr algn="ctr" eaLnBrk="0" hangingPunct="0">
              <a:defRPr/>
            </a:pPr>
            <a:r>
              <a:rPr lang="ru-RU" sz="1600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/>
                <a:cs typeface="Arial" pitchFamily="34" charset="0"/>
              </a:rPr>
              <a:t>тыс. рублей</a:t>
            </a:r>
            <a:endParaRPr lang="ru-RU" sz="1600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rebuchet MS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6453336"/>
            <a:ext cx="86409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4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12E0CA-C96C-438D-A70A-838A9D6F490E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pic>
        <p:nvPicPr>
          <p:cNvPr id="1026" name="Picture 2" descr="D:\Мои документы\Для слайдов\remont-metinves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5157192"/>
            <a:ext cx="2160240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D:\Мои документы\Для слайдов\докто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784" y="5157192"/>
            <a:ext cx="208823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D:\Мои документы\Для слайдов\инвал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5157192"/>
            <a:ext cx="2088232" cy="15121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9" name="Picture 5" descr="D:\Мои документы\Для слайдов\сельхозтов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5229200"/>
            <a:ext cx="2016224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="" xmlns:p14="http://schemas.microsoft.com/office/powerpoint/2010/main" val="3420099431"/>
              </p:ext>
            </p:extLst>
          </p:nvPr>
        </p:nvGraphicFramePr>
        <p:xfrm>
          <a:off x="0" y="980728"/>
          <a:ext cx="9396536" cy="5877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0" y="692697"/>
            <a:ext cx="88924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Структура расходов по разделам бюджетной классификации (%)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4B4108-8E3B-4090-B5EB-83F9AF377A90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1300" dirty="0"/>
              <a:t>СТРУКТУРА РАСХОДОВ БЮДЖЕТА </a:t>
            </a:r>
            <a:r>
              <a:rPr lang="ru-RU" sz="1300" dirty="0" smtClean="0"/>
              <a:t>МАЛИНОВСКОГО СЕЛЬСКОГО ПОСЕЛЕНИЯ НА </a:t>
            </a:r>
            <a:r>
              <a:rPr lang="ru-RU" sz="1300" dirty="0"/>
              <a:t>ФИНАНСОВОЕ ОБЕСПЕЧЕНИЕ МУНИЦИПАЛЬНЫХ ПРОГРАММ И НЕПРОГРАММНЫХ НАПРАВЛЕНИЙ НА </a:t>
            </a:r>
            <a:r>
              <a:rPr lang="ru-RU" sz="1300" dirty="0" smtClean="0"/>
              <a:t>2022 </a:t>
            </a:r>
            <a:r>
              <a:rPr lang="ru-RU" sz="1300" dirty="0"/>
              <a:t>ГОД  </a:t>
            </a:r>
            <a:br>
              <a:rPr lang="ru-RU" sz="1300" dirty="0"/>
            </a:br>
            <a:r>
              <a:rPr lang="ru-RU" sz="1300" dirty="0" smtClean="0"/>
              <a:t>12972,1 тыс. руб.</a:t>
            </a:r>
            <a:endParaRPr lang="ru-RU" sz="1300" dirty="0"/>
          </a:p>
        </p:txBody>
      </p:sp>
      <p:graphicFrame>
        <p:nvGraphicFramePr>
          <p:cNvPr id="16387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4044065007"/>
              </p:ext>
            </p:extLst>
          </p:nvPr>
        </p:nvGraphicFramePr>
        <p:xfrm>
          <a:off x="1165225" y="2365375"/>
          <a:ext cx="7358063" cy="3611563"/>
        </p:xfrm>
        <a:graphic>
          <a:graphicData uri="http://schemas.openxmlformats.org/presentationml/2006/ole">
            <p:oleObj spid="_x0000_s3078" name="Worksheet" r:id="rId3" imgW="7315200" imgH="3590959" progId="Excel.Sheet.8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6733684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94486" y="227967"/>
            <a:ext cx="7931230" cy="683900"/>
          </a:xfrm>
        </p:spPr>
        <p:txBody>
          <a:bodyPr/>
          <a:lstStyle/>
          <a:p>
            <a:pPr algn="ctr" eaLnBrk="1" hangingPunct="1"/>
            <a:r>
              <a:rPr lang="ru-RU" sz="1600">
                <a:solidFill>
                  <a:srgbClr val="06072E"/>
                </a:solidFill>
              </a:rPr>
              <a:t>РАСХОДЫ НА НЕПРОГРАММНЫЕ НАПРАВЛЕНИЯ ДЕЯТЕЛЬНОСТИ, СОСТАВЛЯЮЩИЕ БОЛЕЕ 1%</a:t>
            </a:r>
            <a:r>
              <a:rPr lang="ru-RU" sz="1600"/>
              <a:t> </a:t>
            </a:r>
            <a:r>
              <a:rPr lang="ru-RU" sz="1600">
                <a:solidFill>
                  <a:schemeClr val="tx1"/>
                </a:solidFill>
              </a:rPr>
              <a:t>РАСХОДОВ, ВКЛЮЧАЯ РЕЗЕРВНЫЙ ФОНД</a:t>
            </a:r>
          </a:p>
        </p:txBody>
      </p:sp>
      <p:graphicFrame>
        <p:nvGraphicFramePr>
          <p:cNvPr id="26627" name="Object 4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707471959"/>
              </p:ext>
            </p:extLst>
          </p:nvPr>
        </p:nvGraphicFramePr>
        <p:xfrm>
          <a:off x="652463" y="1657350"/>
          <a:ext cx="7902575" cy="4559300"/>
        </p:xfrm>
        <a:graphic>
          <a:graphicData uri="http://schemas.openxmlformats.org/presentationml/2006/ole">
            <p:oleObj spid="_x0000_s4102" name="Worksheet" r:id="rId3" imgW="7924698" imgH="4571898" progId="Excel.Sheet.8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17026150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ru-RU" sz="1600" dirty="0" smtClean="0"/>
              <a:t>Доля муниципальных программ в общем объеме расходов , запланированных на реализацию муниципальных программ Малиновского сельского поселения в 2022 году</a:t>
            </a: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052736"/>
            <a:ext cx="8352928" cy="5256584"/>
          </a:xfrm>
          <a:solidFill>
            <a:schemeClr val="accent2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11560" y="2775160"/>
            <a:ext cx="3096344" cy="86694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Благоустройство территории Малиновского сельского поселения </a:t>
            </a:r>
            <a:r>
              <a:rPr lang="ru-RU" sz="1400" dirty="0" smtClean="0"/>
              <a:t>4,0</a:t>
            </a:r>
            <a:r>
              <a:rPr lang="ru-RU" sz="1400" dirty="0" smtClean="0"/>
              <a:t>%</a:t>
            </a:r>
            <a:endParaRPr lang="ru-RU" sz="14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436096" y="2780928"/>
            <a:ext cx="3065564" cy="866946"/>
          </a:xfrm>
          <a:prstGeom prst="roundRect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Развитие и сохранение культуры на территории Малиновского сельского поселения  </a:t>
            </a:r>
            <a:r>
              <a:rPr lang="ru-RU" sz="1400" dirty="0" smtClean="0"/>
              <a:t>13,0%</a:t>
            </a:r>
            <a:endParaRPr lang="ru-RU" sz="1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2411760" y="1196752"/>
            <a:ext cx="4104456" cy="87492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Формирование современной городской среды в Малиновском сельском поселении </a:t>
            </a:r>
            <a:r>
              <a:rPr lang="ru-RU" sz="1400" dirty="0" smtClean="0"/>
              <a:t>27,0%</a:t>
            </a:r>
            <a:endParaRPr lang="ru-RU" sz="14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699792" y="4149080"/>
            <a:ext cx="3888432" cy="864096"/>
          </a:xfrm>
          <a:prstGeom prst="round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Пожарная безопасность на территории Малиновского сельского поселения </a:t>
            </a:r>
            <a:r>
              <a:rPr lang="ru-RU" sz="1400" dirty="0" smtClean="0"/>
              <a:t>3,0 </a:t>
            </a:r>
            <a:r>
              <a:rPr lang="ru-RU" sz="1400" dirty="0" smtClean="0"/>
              <a:t>%</a:t>
            </a:r>
            <a:endParaRPr lang="ru-RU" sz="1400" dirty="0"/>
          </a:p>
        </p:txBody>
      </p:sp>
      <p:sp>
        <p:nvSpPr>
          <p:cNvPr id="4" name="Ромб 3"/>
          <p:cNvSpPr/>
          <p:nvPr/>
        </p:nvSpPr>
        <p:spPr>
          <a:xfrm>
            <a:off x="3779912" y="2602268"/>
            <a:ext cx="1584176" cy="914400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47,0</a:t>
            </a:r>
            <a:r>
              <a:rPr lang="ru-RU" dirty="0" smtClean="0"/>
              <a:t>%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04118"/>
          </a:xfrm>
          <a:solidFill>
            <a:schemeClr val="accent2"/>
          </a:solidFill>
        </p:spPr>
        <p:txBody>
          <a:bodyPr>
            <a:norm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Структура муниципальных программ Малиновского сельского поселения на 2022 год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58204" cy="4829196"/>
          </a:xfrm>
          <a:solidFill>
            <a:srgbClr val="0070C0"/>
          </a:solidFill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611560" y="1714488"/>
            <a:ext cx="8032406" cy="4666840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endParaRPr lang="ru-RU" b="1" dirty="0"/>
          </a:p>
          <a:p>
            <a:pPr algn="ctr"/>
            <a:endParaRPr lang="ru-RU" b="1" dirty="0" smtClean="0"/>
          </a:p>
          <a:p>
            <a:pPr algn="ctr"/>
            <a:r>
              <a:rPr lang="ru-RU" b="1" dirty="0" smtClean="0"/>
              <a:t>Всего </a:t>
            </a:r>
          </a:p>
          <a:p>
            <a:pPr algn="ctr"/>
            <a:r>
              <a:rPr lang="ru-RU" b="1" dirty="0" smtClean="0"/>
              <a:t>               </a:t>
            </a:r>
            <a:r>
              <a:rPr lang="ru-RU" b="1" dirty="0" smtClean="0"/>
              <a:t>6 077,7тыс</a:t>
            </a:r>
            <a:r>
              <a:rPr lang="ru-RU" b="1" dirty="0" smtClean="0"/>
              <a:t>. руб.</a:t>
            </a:r>
            <a:endParaRPr lang="ru-RU" b="1" dirty="0"/>
          </a:p>
        </p:txBody>
      </p:sp>
      <p:sp>
        <p:nvSpPr>
          <p:cNvPr id="5" name="Овал 4"/>
          <p:cNvSpPr/>
          <p:nvPr/>
        </p:nvSpPr>
        <p:spPr>
          <a:xfrm>
            <a:off x="3203848" y="2000240"/>
            <a:ext cx="3000396" cy="1785950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/>
                </a:solidFill>
              </a:rPr>
              <a:t>Социальные программы </a:t>
            </a:r>
            <a:r>
              <a:rPr lang="ru-RU" dirty="0" smtClean="0">
                <a:solidFill>
                  <a:schemeClr val="bg2"/>
                </a:solidFill>
              </a:rPr>
              <a:t>(1687,4 </a:t>
            </a:r>
            <a:r>
              <a:rPr lang="ru-RU" dirty="0" smtClean="0">
                <a:solidFill>
                  <a:schemeClr val="bg2"/>
                </a:solidFill>
              </a:rPr>
              <a:t>тыс. </a:t>
            </a:r>
            <a:r>
              <a:rPr lang="ru-RU" dirty="0">
                <a:solidFill>
                  <a:schemeClr val="bg2"/>
                </a:solidFill>
              </a:rPr>
              <a:t>р</a:t>
            </a:r>
            <a:r>
              <a:rPr lang="ru-RU" dirty="0" smtClean="0">
                <a:solidFill>
                  <a:schemeClr val="bg2"/>
                </a:solidFill>
              </a:rPr>
              <a:t>уб.- </a:t>
            </a:r>
            <a:r>
              <a:rPr lang="ru-RU" dirty="0" smtClean="0">
                <a:solidFill>
                  <a:schemeClr val="bg2"/>
                </a:solidFill>
              </a:rPr>
              <a:t>27,8%)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827584" y="3252652"/>
            <a:ext cx="3024336" cy="1857388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2"/>
                </a:solidFill>
              </a:rPr>
              <a:t>Инфраструктурные программы (4000,3 тыс. руб.-</a:t>
            </a:r>
            <a:r>
              <a:rPr lang="ru-RU" dirty="0" smtClean="0">
                <a:solidFill>
                  <a:schemeClr val="bg2"/>
                </a:solidFill>
              </a:rPr>
              <a:t>65,8%</a:t>
            </a:r>
            <a:endParaRPr lang="ru-RU" dirty="0">
              <a:solidFill>
                <a:schemeClr val="bg2"/>
              </a:solidFill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508104" y="3293534"/>
            <a:ext cx="2880320" cy="171451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chemeClr val="bg2"/>
                </a:solidFill>
              </a:rPr>
              <a:t>З</a:t>
            </a:r>
            <a:r>
              <a:rPr lang="ru-RU" dirty="0" smtClean="0">
                <a:solidFill>
                  <a:schemeClr val="bg2"/>
                </a:solidFill>
              </a:rPr>
              <a:t>ащита от ЧС (390,0 тыс. руб.- </a:t>
            </a:r>
            <a:r>
              <a:rPr lang="ru-RU" dirty="0" smtClean="0">
                <a:solidFill>
                  <a:schemeClr val="bg2"/>
                </a:solidFill>
              </a:rPr>
              <a:t>6,4%)</a:t>
            </a:r>
            <a:endParaRPr lang="ru-RU" dirty="0">
              <a:solidFill>
                <a:schemeClr val="bg2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435280" cy="1080120"/>
          </a:xfrm>
          <a:solidFill>
            <a:schemeClr val="accent6">
              <a:lumMod val="50000"/>
            </a:schemeClr>
          </a:solidFill>
        </p:spPr>
        <p:txBody>
          <a:bodyPr>
            <a:normAutofit fontScale="90000"/>
          </a:bodyPr>
          <a:lstStyle/>
          <a:p>
            <a:r>
              <a:rPr lang="ru-RU" sz="2400" dirty="0" smtClean="0"/>
              <a:t>Расходы местного бюджета, формируемые в рамках муниципальных программ Малиновского сельского поселения и непрограммные расходы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268760"/>
            <a:ext cx="8496944" cy="5240386"/>
          </a:xfrm>
          <a:solidFill>
            <a:srgbClr val="002060"/>
          </a:solidFill>
        </p:spPr>
        <p:txBody>
          <a:bodyPr/>
          <a:lstStyle/>
          <a:p>
            <a:pPr>
              <a:buNone/>
            </a:pPr>
            <a:r>
              <a:rPr lang="ru-RU" sz="1600" dirty="0" smtClean="0"/>
              <a:t>          2021</a:t>
            </a:r>
            <a:r>
              <a:rPr lang="ru-RU" dirty="0" smtClean="0"/>
              <a:t>                     </a:t>
            </a:r>
            <a:r>
              <a:rPr lang="ru-RU" sz="1600" dirty="0" smtClean="0"/>
              <a:t>2022                               2023                                   2024</a:t>
            </a:r>
          </a:p>
          <a:p>
            <a:pPr>
              <a:buNone/>
            </a:pPr>
            <a:endParaRPr lang="ru-RU" sz="1600" dirty="0"/>
          </a:p>
        </p:txBody>
      </p:sp>
      <p:sp>
        <p:nvSpPr>
          <p:cNvPr id="5" name="Овал 4"/>
          <p:cNvSpPr/>
          <p:nvPr/>
        </p:nvSpPr>
        <p:spPr>
          <a:xfrm>
            <a:off x="791580" y="1772816"/>
            <a:ext cx="1440160" cy="1368152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3615,1</a:t>
            </a:r>
          </a:p>
          <a:p>
            <a:pPr algn="ctr"/>
            <a:r>
              <a:rPr lang="ru-RU" sz="1600" dirty="0" smtClean="0"/>
              <a:t>тыс. рублей</a:t>
            </a:r>
            <a:endParaRPr lang="ru-RU" sz="1600" dirty="0"/>
          </a:p>
        </p:txBody>
      </p:sp>
      <p:sp>
        <p:nvSpPr>
          <p:cNvPr id="6" name="Овал 5"/>
          <p:cNvSpPr/>
          <p:nvPr/>
        </p:nvSpPr>
        <p:spPr>
          <a:xfrm>
            <a:off x="4932040" y="1700808"/>
            <a:ext cx="1656184" cy="1512168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6504,3</a:t>
            </a:r>
          </a:p>
          <a:p>
            <a:pPr algn="ctr"/>
            <a:r>
              <a:rPr lang="ru-RU" dirty="0" smtClean="0"/>
              <a:t>тыс. рублей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785786" y="3212976"/>
            <a:ext cx="1553966" cy="1573346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6065,2</a:t>
            </a:r>
          </a:p>
          <a:p>
            <a:pPr algn="ctr"/>
            <a:r>
              <a:rPr lang="ru-RU" i="1" dirty="0" smtClean="0"/>
              <a:t>тыс. рублей</a:t>
            </a:r>
            <a:endParaRPr lang="ru-RU" i="1" dirty="0"/>
          </a:p>
        </p:txBody>
      </p:sp>
      <p:sp>
        <p:nvSpPr>
          <p:cNvPr id="8" name="Овал 7"/>
          <p:cNvSpPr/>
          <p:nvPr/>
        </p:nvSpPr>
        <p:spPr>
          <a:xfrm>
            <a:off x="2771800" y="3212976"/>
            <a:ext cx="1872208" cy="1656184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6894,4</a:t>
            </a:r>
            <a:endParaRPr lang="ru-RU" i="1" dirty="0" smtClean="0"/>
          </a:p>
          <a:p>
            <a:pPr algn="ctr"/>
            <a:r>
              <a:rPr lang="ru-RU" i="1" dirty="0" smtClean="0"/>
              <a:t>тыс. рублей</a:t>
            </a:r>
            <a:endParaRPr lang="ru-RU" i="1" dirty="0"/>
          </a:p>
        </p:txBody>
      </p:sp>
      <p:sp>
        <p:nvSpPr>
          <p:cNvPr id="10" name="Овал 9"/>
          <p:cNvSpPr/>
          <p:nvPr/>
        </p:nvSpPr>
        <p:spPr>
          <a:xfrm>
            <a:off x="785786" y="4929198"/>
            <a:ext cx="357190" cy="357190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Овал 10"/>
          <p:cNvSpPr/>
          <p:nvPr/>
        </p:nvSpPr>
        <p:spPr>
          <a:xfrm>
            <a:off x="785786" y="5572140"/>
            <a:ext cx="357190" cy="357190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1214414" y="4786322"/>
            <a:ext cx="666995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-</a:t>
            </a:r>
            <a:r>
              <a:rPr lang="ru-RU" sz="1600" dirty="0" smtClean="0"/>
              <a:t>расходы местного бюджета , формируемые в рамках муниципальных программ  Малиновского сельского поселения </a:t>
            </a:r>
            <a:endParaRPr lang="ru-RU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1285852" y="5500702"/>
            <a:ext cx="62865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/>
              <a:t>Непрограммные</a:t>
            </a:r>
            <a:r>
              <a:rPr lang="ru-RU" dirty="0" smtClean="0"/>
              <a:t> расходы местного бюджета</a:t>
            </a: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2915816" y="1700808"/>
            <a:ext cx="1512168" cy="1440160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6077,7</a:t>
            </a:r>
            <a:endParaRPr lang="ru-RU" dirty="0" smtClean="0"/>
          </a:p>
          <a:p>
            <a:pPr algn="ctr"/>
            <a:r>
              <a:rPr lang="ru-RU" dirty="0" smtClean="0"/>
              <a:t>тыс. рублей</a:t>
            </a:r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5148064" y="3429000"/>
            <a:ext cx="1296144" cy="1296144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4732,3</a:t>
            </a:r>
          </a:p>
          <a:p>
            <a:pPr algn="ctr"/>
            <a:r>
              <a:rPr lang="ru-RU" i="1" dirty="0" smtClean="0"/>
              <a:t>тыс. рублей</a:t>
            </a:r>
            <a:endParaRPr lang="ru-RU" i="1" dirty="0"/>
          </a:p>
        </p:txBody>
      </p:sp>
      <p:sp>
        <p:nvSpPr>
          <p:cNvPr id="18" name="Овал 17"/>
          <p:cNvSpPr/>
          <p:nvPr/>
        </p:nvSpPr>
        <p:spPr>
          <a:xfrm>
            <a:off x="7092280" y="1772816"/>
            <a:ext cx="1368152" cy="1368152"/>
          </a:xfrm>
          <a:prstGeom prst="ellipse">
            <a:avLst/>
          </a:prstGeom>
          <a:solidFill>
            <a:srgbClr val="C000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3425,8</a:t>
            </a:r>
          </a:p>
          <a:p>
            <a:pPr algn="ctr"/>
            <a:r>
              <a:rPr lang="ru-RU" dirty="0" smtClean="0"/>
              <a:t>тыс. рублей</a:t>
            </a:r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7236296" y="3429000"/>
            <a:ext cx="1248076" cy="1296144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/>
              <a:t>4744,9</a:t>
            </a:r>
          </a:p>
          <a:p>
            <a:pPr algn="ctr"/>
            <a:r>
              <a:rPr lang="ru-RU" i="1" dirty="0" smtClean="0"/>
              <a:t>тыс. рублей</a:t>
            </a:r>
            <a:endParaRPr lang="ru-RU" i="1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946928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Раздел «Общегосударственные вопросы»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1285860"/>
            <a:ext cx="4246762" cy="3583300"/>
          </a:xfrm>
          <a:solidFill>
            <a:srgbClr val="7030A0"/>
          </a:solidFill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Резервный фонд Малиновского сельского поселения – 200,0 тыс.рублей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Расходы на функционирование исполнительного органа власти местных администраций –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2331,0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тыс.рублей </a:t>
            </a:r>
          </a:p>
          <a:p>
            <a:pPr>
              <a:buFontTx/>
              <a:buChar char="-"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-Другие  общегосударственные вопросы  2289,4 тыс.руб.</a:t>
            </a:r>
          </a:p>
          <a:p>
            <a:pPr>
              <a:buFontTx/>
              <a:buChar char="-"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="" xmlns:p14="http://schemas.microsoft.com/office/powerpoint/2010/main" val="285508757"/>
              </p:ext>
            </p:extLst>
          </p:nvPr>
        </p:nvGraphicFramePr>
        <p:xfrm>
          <a:off x="4607189" y="1428736"/>
          <a:ext cx="4536811" cy="5024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401080" cy="857232"/>
          </a:xfrm>
        </p:spPr>
        <p:txBody>
          <a:bodyPr/>
          <a:lstStyle/>
          <a:p>
            <a:r>
              <a:rPr lang="ru-RU" dirty="0" smtClean="0"/>
              <a:t>Культура, кинематография </a:t>
            </a:r>
            <a:endParaRPr lang="ru-RU" dirty="0"/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1240800978"/>
              </p:ext>
            </p:extLst>
          </p:nvPr>
        </p:nvGraphicFramePr>
        <p:xfrm>
          <a:off x="5364087" y="3046002"/>
          <a:ext cx="3603043" cy="3571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Овал 5"/>
          <p:cNvSpPr/>
          <p:nvPr/>
        </p:nvSpPr>
        <p:spPr>
          <a:xfrm>
            <a:off x="428298" y="764704"/>
            <a:ext cx="142876" cy="1428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84314" y="836712"/>
            <a:ext cx="4447726" cy="1754326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ru-RU" dirty="0" smtClean="0"/>
              <a:t>Финансовое обеспечение выполнения  муниципальной программы учреждением культуры </a:t>
            </a:r>
          </a:p>
          <a:p>
            <a:r>
              <a:rPr lang="ru-RU" dirty="0" smtClean="0"/>
              <a:t>1687,4 </a:t>
            </a:r>
            <a:r>
              <a:rPr lang="ru-RU" dirty="0" smtClean="0"/>
              <a:t>тыс.рублей  в 2022году; </a:t>
            </a:r>
          </a:p>
          <a:p>
            <a:r>
              <a:rPr lang="ru-RU" dirty="0" smtClean="0"/>
              <a:t>2014,0 тыс.рублей в 2023 году;  </a:t>
            </a:r>
          </a:p>
          <a:p>
            <a:r>
              <a:rPr lang="ru-RU" dirty="0" smtClean="0"/>
              <a:t>1755,8 тыс.рублей в 2024 году.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735054"/>
            <a:ext cx="4546848" cy="3934306"/>
          </a:xfrm>
        </p:spPr>
        <p:txBody>
          <a:bodyPr/>
          <a:lstStyle/>
          <a:p>
            <a:pPr marL="137160" indent="0">
              <a:buNone/>
            </a:pPr>
            <a:r>
              <a:rPr lang="ru-RU" dirty="0" smtClean="0"/>
              <a:t>МКУ</a:t>
            </a:r>
          </a:p>
          <a:p>
            <a:pPr marL="137160" indent="0">
              <a:buNone/>
            </a:pPr>
            <a:r>
              <a:rPr lang="ru-RU" dirty="0" smtClean="0"/>
              <a:t>«МИДЦ»</a:t>
            </a:r>
            <a:endParaRPr lang="ru-RU" dirty="0"/>
          </a:p>
        </p:txBody>
      </p:sp>
      <p:pic>
        <p:nvPicPr>
          <p:cNvPr id="49154" name="Picture 2" descr="http://cdkmalinovo.ru/_ph/1/2/90058030.jpg?16376428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4437112"/>
            <a:ext cx="3600400" cy="2282204"/>
          </a:xfrm>
          <a:prstGeom prst="rect">
            <a:avLst/>
          </a:prstGeom>
          <a:noFill/>
        </p:spPr>
      </p:pic>
      <p:pic>
        <p:nvPicPr>
          <p:cNvPr id="49156" name="Picture 4" descr="http://cdkmalinovo.ru/_ph/1/7247953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764704"/>
            <a:ext cx="3744416" cy="2232248"/>
          </a:xfrm>
          <a:prstGeom prst="rect">
            <a:avLst/>
          </a:prstGeom>
          <a:noFill/>
        </p:spPr>
      </p:pic>
      <p:pic>
        <p:nvPicPr>
          <p:cNvPr id="49158" name="Picture 6" descr="http://cdkmalinovo.ru/_ph/1/22645004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23728" y="2780928"/>
            <a:ext cx="3096344" cy="20162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oneda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 rot="10850362" flipV="1">
            <a:off x="174625" y="4441825"/>
            <a:ext cx="2740025" cy="222885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dirty="0" smtClean="0"/>
              <a:t>И еще…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algn="just">
              <a:buNone/>
              <a:defRPr/>
            </a:pPr>
            <a:r>
              <a:rPr lang="ru-RU" sz="3600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«</a:t>
            </a:r>
            <a:r>
              <a:rPr lang="ru-RU" b="1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Бюджет для граждан» </a:t>
            </a:r>
            <a:r>
              <a:rPr lang="ru-RU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познакомит вас с положениями основного финансового документа Малиновского сельского поселения , а именно: проекта бюджета поселения на предстоящий 2022 год и на плановый период 2023 и 2024 годов</a:t>
            </a:r>
          </a:p>
          <a:p>
            <a:pPr algn="just">
              <a:buNone/>
              <a:defRPr/>
            </a:pPr>
            <a:r>
              <a:rPr lang="ru-RU" i="1" dirty="0" smtClean="0">
                <a:solidFill>
                  <a:srgbClr val="002060"/>
                </a:solidFill>
              </a:rPr>
              <a:t>Представленная информация предназначена для широкого круга пользователей и будет интересна и полезна как студентам, педагогам, врачам, молодым семьям, так и муниципальным служащим, пенсионерам и другим категориям населения, так как бюджет сельского поселения затрагивает интересы каждого жителя Малиновского сельского поселения.</a:t>
            </a:r>
          </a:p>
          <a:p>
            <a:pPr algn="just">
              <a:buNone/>
              <a:defRPr/>
            </a:pPr>
            <a:r>
              <a:rPr lang="ru-RU" dirty="0" smtClean="0"/>
              <a:t> </a:t>
            </a:r>
            <a:r>
              <a:rPr lang="ru-RU" dirty="0" smtClean="0">
                <a:solidFill>
                  <a:schemeClr val="hlink"/>
                </a:solidFill>
              </a:rPr>
              <a:t>Мы постарались в доступной и понятной форме для граждан, показать основные показатели бюджета поселения.</a:t>
            </a:r>
          </a:p>
          <a:p>
            <a:pPr algn="ctr">
              <a:defRPr/>
            </a:pPr>
            <a:endParaRPr lang="ru-RU" i="1" dirty="0" smtClean="0">
              <a:solidFill>
                <a:srgbClr val="FF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howcard Gothic" pitchFamily="82" charset="0"/>
            </a:endParaRPr>
          </a:p>
          <a:p>
            <a:pPr algn="ctr">
              <a:defRPr/>
            </a:pPr>
            <a:r>
              <a:rPr lang="ru-RU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</a:rPr>
              <a:t>«Бюджет для граждан» нацелен на получение обратной связи от граждан, которым интересны современные проблемы муниципальных финансов в</a:t>
            </a:r>
          </a:p>
          <a:p>
            <a:pPr algn="ctr">
              <a:defRPr/>
            </a:pPr>
            <a:r>
              <a:rPr lang="ru-RU" i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howcard Gothic" pitchFamily="82" charset="0"/>
              </a:rPr>
              <a:t>Малиновском сельском поселении</a:t>
            </a:r>
          </a:p>
          <a:p>
            <a:endParaRPr lang="ru-RU" dirty="0"/>
          </a:p>
        </p:txBody>
      </p:sp>
      <p:pic>
        <p:nvPicPr>
          <p:cNvPr id="4" name="Picture 25" descr="18b8088ba1a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5728"/>
            <a:ext cx="1748654" cy="17281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368152"/>
          </a:xfrm>
          <a:solidFill>
            <a:srgbClr val="0070C0"/>
          </a:solidFill>
        </p:spPr>
        <p:txBody>
          <a:bodyPr>
            <a:normAutofit fontScale="90000"/>
          </a:bodyPr>
          <a:lstStyle/>
          <a:p>
            <a:r>
              <a:rPr lang="ru-RU" dirty="0" smtClean="0"/>
              <a:t>Д</a:t>
            </a:r>
            <a:r>
              <a:rPr lang="ru-RU" sz="3200" dirty="0" smtClean="0"/>
              <a:t>инамика расходов местного бюджета на пожарную безопасность территории поселения</a:t>
            </a:r>
            <a:endParaRPr lang="ru-RU" sz="3200" dirty="0"/>
          </a:p>
        </p:txBody>
      </p:sp>
      <p:pic>
        <p:nvPicPr>
          <p:cNvPr id="4" name="Содержимое 3" descr="482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364088" y="1628800"/>
            <a:ext cx="3709076" cy="2304256"/>
          </a:xfrm>
          <a:prstGeom prst="rect">
            <a:avLst/>
          </a:prstGeom>
          <a:ln>
            <a:noFill/>
          </a:ln>
          <a:effectLst>
            <a:glow rad="139700">
              <a:schemeClr val="accent1">
                <a:satMod val="175000"/>
                <a:alpha val="40000"/>
              </a:schemeClr>
            </a:glow>
            <a:outerShdw blurRad="190500" algn="tl" rotWithShape="0">
              <a:srgbClr val="000000">
                <a:alpha val="70000"/>
              </a:srgbClr>
            </a:outerShdw>
            <a:softEdge rad="63500"/>
          </a:effectLst>
        </p:spPr>
      </p:pic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1477804368"/>
              </p:ext>
            </p:extLst>
          </p:nvPr>
        </p:nvGraphicFramePr>
        <p:xfrm>
          <a:off x="107504" y="3212976"/>
          <a:ext cx="5040560" cy="3024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428596" y="2285992"/>
            <a:ext cx="128208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/>
              <a:t>Тыс. рублей</a:t>
            </a:r>
            <a:endParaRPr lang="ru-RU" sz="1600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43050"/>
          </a:xfrm>
          <a:solidFill>
            <a:srgbClr val="0070C0"/>
          </a:solidFill>
        </p:spPr>
        <p:txBody>
          <a:bodyPr>
            <a:norm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Финансирование мероприятий по развитию жилищно-коммунальной инфраструктуры и национальной экономики в 2022 году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609984"/>
          </a:xfrm>
          <a:solidFill>
            <a:schemeClr val="accent2">
              <a:lumMod val="75000"/>
            </a:schemeClr>
          </a:solidFill>
        </p:spPr>
        <p:txBody>
          <a:bodyPr/>
          <a:lstStyle/>
          <a:p>
            <a:pPr algn="ctr">
              <a:buNone/>
            </a:pPr>
            <a:endParaRPr lang="ru-RU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5 578,4 тыс.рублей ,из них:</a:t>
            </a:r>
          </a:p>
          <a:p>
            <a:pPr>
              <a:buFontTx/>
              <a:buChar char="-"/>
            </a:pPr>
            <a:endParaRPr lang="ru-RU" sz="320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Дорожное хозяйство -1426,4 тыс.руб</a:t>
            </a:r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Char char="-"/>
            </a:pPr>
            <a:r>
              <a:rPr lang="ru-RU" sz="32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Благоустройство – 4152,0 тыс.руб.</a:t>
            </a:r>
          </a:p>
          <a:p>
            <a:pPr>
              <a:buFontTx/>
              <a:buChar char="-"/>
            </a:pPr>
            <a:endParaRPr lang="ru-RU" sz="18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188640"/>
            <a:ext cx="7776864" cy="1440160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2500" dirty="0" smtClean="0"/>
              <a:t>НА ТЕРРИТОРИИ ПОСЕЛЕНИЯ ДЕЙСТВУЕТ ПРИОРИТЕТНЫЙ ПРОЕКТ «ФОРМИРОВАНИЕ СОВРЕМЕННОЙ ГОРОДСКОЙ СРЕДЫ»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484784"/>
            <a:ext cx="8568952" cy="3158083"/>
          </a:xfrm>
        </p:spPr>
        <p:txBody>
          <a:bodyPr/>
          <a:lstStyle/>
          <a:p>
            <a:pPr eaLnBrk="1" hangingPunct="1"/>
            <a:r>
              <a:rPr lang="ru-RU" dirty="0" smtClean="0"/>
              <a:t>Цель приоритетного проекта - создание условий для системного повышения качества и комфорта городской среды на территории Малиновского сельского поселения путем реализации ежегодно (в период с 2018 по 2024 годы) комплекса первоочередных мероприятий по благоустройству. </a:t>
            </a:r>
          </a:p>
        </p:txBody>
      </p:sp>
      <p:pic>
        <p:nvPicPr>
          <p:cNvPr id="5122" name="Picture 2" descr="C:\Users\USER\AppData\Local\Temp\7zOCCDF48C7\20191028_160751_resize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149080"/>
            <a:ext cx="4752528" cy="25922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5479924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500" smtClean="0"/>
              <a:t>МЕРОПРИЯТИЯ, НАПРАВЛЕННЫЕ НА ДОСТИЖЕНИЕ ПОСТАВЛЕННЫХ ЦЕЛЕЙ</a:t>
            </a:r>
            <a:r>
              <a:rPr lang="ru-RU" sz="3800" smtClean="0"/>
              <a:t>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600200"/>
            <a:ext cx="8077200" cy="4876800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ru-RU" altLang="zh-CN" sz="2100" dirty="0" smtClean="0"/>
              <a:t>«Обустройство мест массового отдыха», в </a:t>
            </a:r>
            <a:r>
              <a:rPr lang="ru-RU" altLang="zh-CN" sz="2100" dirty="0" err="1" smtClean="0"/>
              <a:t>т.ч</a:t>
            </a:r>
            <a:r>
              <a:rPr lang="ru-RU" altLang="zh-CN" sz="2100" dirty="0" smtClean="0"/>
              <a:t>.</a:t>
            </a:r>
            <a:r>
              <a:rPr lang="ru-RU" altLang="zh-CN" sz="2500" dirty="0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zh-CN" sz="2800" dirty="0" smtClean="0"/>
              <a:t>    </a:t>
            </a:r>
            <a:r>
              <a:rPr lang="ru-RU" altLang="zh-CN" sz="1800" dirty="0" smtClean="0"/>
              <a:t>- Создание условий для массового отдыха жителей поселения;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altLang="zh-CN" sz="1800" dirty="0" smtClean="0"/>
              <a:t>      - Организация обустройства мест массового пребывания населения.</a:t>
            </a:r>
          </a:p>
          <a:p>
            <a:pPr eaLnBrk="1" hangingPunct="1">
              <a:buFont typeface="Wingdings" pitchFamily="2" charset="2"/>
              <a:buNone/>
            </a:pPr>
            <a:endParaRPr lang="ru-RU" altLang="zh-CN" sz="1300" dirty="0" smtClean="0"/>
          </a:p>
          <a:p>
            <a:pPr eaLnBrk="1" hangingPunct="1"/>
            <a:r>
              <a:rPr lang="ru-RU" altLang="zh-CN" sz="2100" dirty="0" smtClean="0"/>
              <a:t>«Благоустройство общественных территорий Малиновского сельского поселения», в </a:t>
            </a:r>
            <a:r>
              <a:rPr lang="ru-RU" altLang="zh-CN" sz="2100" dirty="0" err="1" smtClean="0"/>
              <a:t>т.ч</a:t>
            </a:r>
            <a:r>
              <a:rPr lang="ru-RU" altLang="zh-CN" sz="2100" dirty="0" smtClean="0"/>
              <a:t>.</a:t>
            </a:r>
          </a:p>
          <a:p>
            <a:pPr marL="137160" indent="0" eaLnBrk="1" hangingPunct="1">
              <a:buNone/>
            </a:pPr>
            <a:r>
              <a:rPr lang="ru-RU" altLang="zh-CN" sz="2100" dirty="0"/>
              <a:t> </a:t>
            </a:r>
            <a:r>
              <a:rPr lang="ru-RU" altLang="zh-CN" sz="2100" dirty="0" smtClean="0"/>
              <a:t>    </a:t>
            </a:r>
            <a:r>
              <a:rPr lang="ru-RU" altLang="zh-CN" sz="1800" dirty="0" smtClean="0"/>
              <a:t>- Формирование (обустройство) детских площадок, устройство спортивных и танцевальных площадок.</a:t>
            </a:r>
          </a:p>
          <a:p>
            <a:pPr eaLnBrk="1" hangingPunct="1">
              <a:buFont typeface="Wingdings" pitchFamily="2" charset="2"/>
              <a:buNone/>
            </a:pPr>
            <a:r>
              <a:rPr lang="ru-RU" sz="2100" dirty="0" smtClean="0"/>
              <a:t>    </a:t>
            </a:r>
          </a:p>
          <a:p>
            <a:pPr algn="ctr" eaLnBrk="1" hangingPunct="1">
              <a:buFont typeface="Wingdings" pitchFamily="2" charset="2"/>
              <a:buNone/>
            </a:pPr>
            <a:r>
              <a:rPr lang="ru-RU" sz="2100" dirty="0" smtClean="0"/>
              <a:t>   Мероприятия осуществляются в рамках муниципальной программы «Формирование современной городской среды в Малиновском сельском поселении» на 2018-2024 годы, утвержденной постановлением администрации МСП от 12.12.2017 № 69-па</a:t>
            </a:r>
          </a:p>
        </p:txBody>
      </p:sp>
    </p:spTree>
    <p:extLst>
      <p:ext uri="{BB962C8B-B14F-4D97-AF65-F5344CB8AC3E}">
        <p14:creationId xmlns="" xmlns:p14="http://schemas.microsoft.com/office/powerpoint/2010/main" val="90757929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 sz="quarter"/>
          </p:nvPr>
        </p:nvSpPr>
        <p:spPr>
          <a:xfrm>
            <a:off x="195263" y="476672"/>
            <a:ext cx="8015287" cy="100811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2500" dirty="0" smtClean="0"/>
              <a:t>ПРОГНОЗИРУЕМЫЙ ОБЩИЙ ОБЪЕМ ФИНАНСИРОВАНИЯ ПРОЕКТА – 14737,1 ТЫС.РУБ.</a:t>
            </a:r>
            <a:br>
              <a:rPr lang="ru-RU" sz="2500" dirty="0" smtClean="0"/>
            </a:br>
            <a:endParaRPr lang="ru-RU" sz="1400" dirty="0" smtClean="0"/>
          </a:p>
        </p:txBody>
      </p:sp>
      <p:sp>
        <p:nvSpPr>
          <p:cNvPr id="5124" name="Rectangle 6"/>
          <p:cNvSpPr>
            <a:spLocks noGrp="1" noChangeArrowheads="1"/>
          </p:cNvSpPr>
          <p:nvPr>
            <p:ph sz="quarter" idx="2"/>
          </p:nvPr>
        </p:nvSpPr>
        <p:spPr>
          <a:xfrm>
            <a:off x="5076056" y="1916832"/>
            <a:ext cx="3530352" cy="2664296"/>
          </a:xfrm>
        </p:spPr>
        <p:txBody>
          <a:bodyPr>
            <a:normAutofit lnSpcReduction="10000"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ru-RU" sz="1600" dirty="0" smtClean="0"/>
              <a:t>За счет краевых средств:</a:t>
            </a:r>
          </a:p>
          <a:p>
            <a:pPr eaLnBrk="1" hangingPunct="1">
              <a:buFont typeface="Wingdings" pitchFamily="2" charset="2"/>
              <a:buNone/>
            </a:pPr>
            <a:endParaRPr lang="ru-RU" sz="1600" dirty="0" smtClean="0"/>
          </a:p>
          <a:p>
            <a:pPr eaLnBrk="1" hangingPunct="1"/>
            <a:r>
              <a:rPr lang="ru-RU" altLang="zh-CN" sz="1600" dirty="0" smtClean="0"/>
              <a:t>2018 год – 0,0 </a:t>
            </a:r>
            <a:r>
              <a:rPr lang="ru-RU" altLang="zh-CN" sz="1600" dirty="0" err="1" smtClean="0"/>
              <a:t>тыс.руб</a:t>
            </a:r>
            <a:r>
              <a:rPr lang="ru-RU" altLang="zh-CN" sz="1600" dirty="0" smtClean="0"/>
              <a:t>.</a:t>
            </a:r>
          </a:p>
          <a:p>
            <a:pPr eaLnBrk="1" hangingPunct="1"/>
            <a:r>
              <a:rPr lang="ru-RU" altLang="zh-CN" sz="1600" dirty="0" smtClean="0"/>
              <a:t>2019 год – 1200,0 </a:t>
            </a:r>
            <a:r>
              <a:rPr lang="ru-RU" altLang="zh-CN" sz="1600" dirty="0" err="1" smtClean="0"/>
              <a:t>тыс.руб</a:t>
            </a:r>
            <a:r>
              <a:rPr lang="ru-RU" altLang="zh-CN" sz="1600" dirty="0" smtClean="0"/>
              <a:t>.</a:t>
            </a:r>
          </a:p>
          <a:p>
            <a:pPr eaLnBrk="1" hangingPunct="1"/>
            <a:r>
              <a:rPr lang="ru-RU" altLang="zh-CN" sz="1600" dirty="0" smtClean="0"/>
              <a:t>2020 год – 3000,0 </a:t>
            </a:r>
            <a:r>
              <a:rPr lang="ru-RU" altLang="zh-CN" sz="1600" dirty="0" err="1" smtClean="0"/>
              <a:t>тыс.руб</a:t>
            </a:r>
            <a:r>
              <a:rPr lang="ru-RU" altLang="zh-CN" sz="1600" dirty="0" smtClean="0"/>
              <a:t>.</a:t>
            </a:r>
          </a:p>
          <a:p>
            <a:pPr eaLnBrk="1" hangingPunct="1"/>
            <a:r>
              <a:rPr lang="ru-RU" altLang="zh-CN" sz="1600" dirty="0" smtClean="0"/>
              <a:t>2021 год – 0,0 </a:t>
            </a:r>
            <a:r>
              <a:rPr lang="ru-RU" altLang="zh-CN" sz="1600" dirty="0" err="1" smtClean="0"/>
              <a:t>тыс.руб</a:t>
            </a:r>
            <a:r>
              <a:rPr lang="ru-RU" altLang="zh-CN" sz="1600" dirty="0" smtClean="0"/>
              <a:t>.</a:t>
            </a:r>
          </a:p>
          <a:p>
            <a:pPr eaLnBrk="1" hangingPunct="1"/>
            <a:r>
              <a:rPr lang="ru-RU" altLang="zh-CN" sz="1600" dirty="0" smtClean="0"/>
              <a:t>2022 год – 3000,0 </a:t>
            </a:r>
            <a:r>
              <a:rPr lang="ru-RU" altLang="zh-CN" sz="1600" dirty="0" err="1" smtClean="0"/>
              <a:t>тыс.руб</a:t>
            </a:r>
            <a:r>
              <a:rPr lang="ru-RU" altLang="zh-CN" sz="1600" dirty="0" smtClean="0"/>
              <a:t>.</a:t>
            </a:r>
          </a:p>
          <a:p>
            <a:pPr eaLnBrk="1" hangingPunct="1"/>
            <a:r>
              <a:rPr lang="ru-RU" sz="1600" dirty="0" smtClean="0"/>
              <a:t>2023 год – 3000,0 тыс. руб.</a:t>
            </a:r>
          </a:p>
          <a:p>
            <a:pPr eaLnBrk="1" hangingPunct="1"/>
            <a:r>
              <a:rPr lang="ru-RU" sz="1600" dirty="0" smtClean="0"/>
              <a:t>2024 год – 0,0 тыс. руб.</a:t>
            </a:r>
          </a:p>
        </p:txBody>
      </p:sp>
      <p:sp>
        <p:nvSpPr>
          <p:cNvPr id="5125" name="Rectangle 7"/>
          <p:cNvSpPr>
            <a:spLocks noGrp="1" noChangeArrowheads="1"/>
          </p:cNvSpPr>
          <p:nvPr>
            <p:ph sz="quarter" idx="3"/>
          </p:nvPr>
        </p:nvSpPr>
        <p:spPr>
          <a:xfrm>
            <a:off x="971600" y="1772816"/>
            <a:ext cx="3600400" cy="3600400"/>
          </a:xfrm>
        </p:spPr>
        <p:txBody>
          <a:bodyPr>
            <a:normAutofit/>
          </a:bodyPr>
          <a:lstStyle/>
          <a:p>
            <a:pPr eaLnBrk="1" hangingPunct="1">
              <a:buFont typeface="Wingdings" pitchFamily="2" charset="2"/>
              <a:buNone/>
            </a:pPr>
            <a:r>
              <a:rPr lang="ru-RU" sz="1600" dirty="0" smtClean="0"/>
              <a:t>За счет средств местного бюджета:</a:t>
            </a:r>
          </a:p>
          <a:p>
            <a:pPr eaLnBrk="1" hangingPunct="1">
              <a:buFont typeface="Wingdings" pitchFamily="2" charset="2"/>
              <a:buNone/>
            </a:pPr>
            <a:endParaRPr lang="ru-RU" sz="1600" dirty="0" smtClean="0"/>
          </a:p>
          <a:p>
            <a:pPr eaLnBrk="1" hangingPunct="1"/>
            <a:r>
              <a:rPr lang="ru-RU" altLang="zh-CN" sz="1600" dirty="0" smtClean="0"/>
              <a:t>2018 год – 331,0 тыс. руб.</a:t>
            </a:r>
          </a:p>
          <a:p>
            <a:pPr eaLnBrk="1" hangingPunct="1"/>
            <a:r>
              <a:rPr lang="ru-RU" altLang="zh-CN" sz="1600" dirty="0" smtClean="0"/>
              <a:t>2019 год – 90,0 тыс. руб.</a:t>
            </a:r>
          </a:p>
          <a:p>
            <a:pPr eaLnBrk="1" hangingPunct="1"/>
            <a:r>
              <a:rPr lang="ru-RU" altLang="zh-CN" sz="1600" dirty="0" smtClean="0"/>
              <a:t>2020 год – 453,5 тыс. руб.</a:t>
            </a:r>
          </a:p>
          <a:p>
            <a:pPr eaLnBrk="1" hangingPunct="1"/>
            <a:r>
              <a:rPr lang="ru-RU" altLang="zh-CN" sz="1600" dirty="0" smtClean="0"/>
              <a:t>2021 год – 1842,0 тыс.руб.</a:t>
            </a:r>
          </a:p>
          <a:p>
            <a:pPr eaLnBrk="1" hangingPunct="1"/>
            <a:r>
              <a:rPr lang="ru-RU" altLang="zh-CN" sz="1600" dirty="0" smtClean="0"/>
              <a:t>2022 год – 480,3 тыс.руб.</a:t>
            </a:r>
          </a:p>
          <a:p>
            <a:pPr eaLnBrk="1" hangingPunct="1"/>
            <a:r>
              <a:rPr lang="ru-RU" sz="1600" dirty="0" smtClean="0"/>
              <a:t>2023 год – 580,3 тыс. руб.</a:t>
            </a:r>
          </a:p>
          <a:p>
            <a:pPr eaLnBrk="1" hangingPunct="1"/>
            <a:r>
              <a:rPr lang="ru-RU" sz="1600" dirty="0" smtClean="0"/>
              <a:t>2024 год – 760,0 тыс. руб.</a:t>
            </a:r>
          </a:p>
        </p:txBody>
      </p:sp>
    </p:spTree>
    <p:extLst>
      <p:ext uri="{BB962C8B-B14F-4D97-AF65-F5344CB8AC3E}">
        <p14:creationId xmlns="" xmlns:p14="http://schemas.microsoft.com/office/powerpoint/2010/main" val="32814401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500" smtClean="0"/>
              <a:t>ОЖИДАЕМЫЕ РЕЗУЛЬТАТЫ РЕАЛИЗАЦИИ ПРОЕКТА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ru-RU" altLang="zh-CN" sz="2500" dirty="0" smtClean="0"/>
          </a:p>
          <a:p>
            <a:pPr eaLnBrk="1" hangingPunct="1"/>
            <a:r>
              <a:rPr lang="ru-RU" altLang="zh-CN" sz="2500" dirty="0" smtClean="0"/>
              <a:t>Устройство детских - 3 ед., спортивных - 4 ед. и танцевальных площадок - 1 ед. </a:t>
            </a:r>
          </a:p>
          <a:p>
            <a:pPr eaLnBrk="1" hangingPunct="1">
              <a:buFont typeface="Wingdings" pitchFamily="2" charset="2"/>
              <a:buNone/>
            </a:pPr>
            <a:endParaRPr lang="ru-RU" altLang="zh-CN" sz="2500" dirty="0" smtClean="0"/>
          </a:p>
          <a:p>
            <a:pPr eaLnBrk="1" hangingPunct="1"/>
            <a:r>
              <a:rPr lang="ru-RU" altLang="zh-CN" sz="2500" dirty="0" smtClean="0"/>
              <a:t>Благоустройство 6 общественных территорий Малиновского сельского поселения</a:t>
            </a:r>
          </a:p>
          <a:p>
            <a:pPr eaLnBrk="1" hangingPunct="1">
              <a:buFont typeface="Wingdings" pitchFamily="2" charset="2"/>
              <a:buNone/>
            </a:pPr>
            <a:endParaRPr lang="ru-RU" altLang="zh-CN" sz="2500" dirty="0" smtClean="0"/>
          </a:p>
          <a:p>
            <a:pPr eaLnBrk="1" hangingPunct="1"/>
            <a:r>
              <a:rPr lang="ru-RU" altLang="zh-CN" sz="2500" dirty="0" smtClean="0"/>
              <a:t>Обустройство территории общего пользования общей площадью 814 </a:t>
            </a:r>
            <a:r>
              <a:rPr lang="ru-RU" altLang="zh-CN" sz="2500" dirty="0" err="1" smtClean="0"/>
              <a:t>кв.м</a:t>
            </a:r>
            <a:r>
              <a:rPr lang="ru-RU" altLang="zh-CN" sz="2500" dirty="0" smtClean="0"/>
              <a:t>.</a:t>
            </a:r>
            <a:endParaRPr lang="ru-RU" sz="2500" dirty="0" smtClean="0"/>
          </a:p>
        </p:txBody>
      </p:sp>
    </p:spTree>
    <p:extLst>
      <p:ext uri="{BB962C8B-B14F-4D97-AF65-F5344CB8AC3E}">
        <p14:creationId xmlns="" xmlns:p14="http://schemas.microsoft.com/office/powerpoint/2010/main" val="15520271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939784"/>
          </a:xfrm>
        </p:spPr>
        <p:txBody>
          <a:bodyPr/>
          <a:lstStyle/>
          <a:p>
            <a:r>
              <a:rPr lang="ru-RU" dirty="0" smtClean="0"/>
              <a:t>Основные понятия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8186766" cy="5023500"/>
          </a:xfrm>
        </p:spPr>
        <p:txBody>
          <a:bodyPr>
            <a:noAutofit/>
          </a:bodyPr>
          <a:lstStyle/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Бюджет –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</a:t>
            </a:r>
          </a:p>
          <a:p>
            <a:endParaRPr lang="ru-RU" sz="1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Бюджетная система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основанная на экономических отношениях и государственном устройстве,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регулируемая нормами права совокупность бюджетов различных территориальных уровней.</a:t>
            </a:r>
          </a:p>
          <a:p>
            <a:endParaRPr lang="ru-RU" sz="1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Доходы бюджета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денежные средства, поступающие в бюджет в соответствии с законодательством.</a:t>
            </a:r>
          </a:p>
          <a:p>
            <a:endParaRPr lang="ru-RU" sz="1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Расходы бюджета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выплачиваемые из бюджета денежные средства, которые направляются на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финансовое обеспечение задач и функций государства и местного самоуправления.</a:t>
            </a:r>
          </a:p>
          <a:p>
            <a:endParaRPr lang="ru-RU" sz="1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Бюджетные ассигнования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предельные объемы денежных средств, предусмотренных в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соответствующем финансовом году для исполнения бюджетных обязательств.</a:t>
            </a:r>
          </a:p>
          <a:p>
            <a:endParaRPr lang="ru-RU" sz="1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Бюджетные обязательства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обязанность расходования средств бюджета в течение определенного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срока, возникающая в соответствии с законом (решением) о бюджете и со сводной бюджетной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росписью.</a:t>
            </a:r>
          </a:p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Муниципальный долг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-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долговые обязательства, принятые на себя муниципальным образованием.</a:t>
            </a:r>
          </a:p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Межбюджетные отношения </a:t>
            </a:r>
            <a:r>
              <a:rPr lang="ru-RU" sz="1200" b="1" dirty="0" smtClean="0">
                <a:solidFill>
                  <a:schemeClr val="accent2">
                    <a:lumMod val="75000"/>
                  </a:schemeClr>
                </a:solidFill>
              </a:rPr>
              <a:t>–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это финансовые отношения между федеральными органами власти,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органами власти субъектов РФ и муниципальными образованиями по вопросам регулирования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бюджетных правоотношений, организации и осуществления бюджетного процесса.</a:t>
            </a:r>
          </a:p>
          <a:p>
            <a:endParaRPr lang="ru-RU" sz="1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Межбюджетные трансферты </a:t>
            </a:r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– денежные средства, перечисляемые из одного бюджета бюджетной</a:t>
            </a:r>
          </a:p>
          <a:p>
            <a:r>
              <a:rPr lang="ru-RU" sz="1200" dirty="0" smtClean="0">
                <a:solidFill>
                  <a:schemeClr val="accent2">
                    <a:lumMod val="75000"/>
                  </a:schemeClr>
                </a:solidFill>
              </a:rPr>
              <a:t>системы РФ другому.</a:t>
            </a:r>
            <a:endParaRPr lang="ru-RU" sz="12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71600" y="609600"/>
            <a:ext cx="7416824" cy="875184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 </a:t>
            </a:r>
            <a:r>
              <a:rPr lang="ru-RU" dirty="0" smtClean="0"/>
              <a:t> Нормативная база</a:t>
            </a:r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683568" y="1988840"/>
            <a:ext cx="8003232" cy="3888432"/>
          </a:xfrm>
        </p:spPr>
        <p:txBody>
          <a:bodyPr/>
          <a:lstStyle/>
          <a:p>
            <a:pPr algn="just"/>
            <a:r>
              <a:rPr lang="ru-RU" sz="2200" b="1" dirty="0" smtClean="0"/>
              <a:t>       </a:t>
            </a:r>
            <a:r>
              <a:rPr lang="ru-RU" sz="2200" b="1" dirty="0" smtClean="0"/>
              <a:t> Решение </a:t>
            </a:r>
            <a:r>
              <a:rPr lang="ru-RU" sz="2200" b="1" dirty="0"/>
              <a:t>муниципального комитета Малиновского сельского </a:t>
            </a:r>
            <a:r>
              <a:rPr lang="ru-RU" sz="2200" b="1" dirty="0" smtClean="0"/>
              <a:t>поселения от 20.12.2021 № 45 </a:t>
            </a:r>
            <a:r>
              <a:rPr lang="ru-RU" sz="2200" b="1" dirty="0" smtClean="0"/>
              <a:t>«</a:t>
            </a:r>
            <a:r>
              <a:rPr lang="ru-RU" sz="2200" b="1" dirty="0"/>
              <a:t>О бюджете Малиновского сельского поселения на </a:t>
            </a:r>
            <a:r>
              <a:rPr lang="ru-RU" sz="2200" b="1" dirty="0" smtClean="0"/>
              <a:t>2022 </a:t>
            </a:r>
            <a:r>
              <a:rPr lang="ru-RU" sz="2200" b="1" dirty="0"/>
              <a:t>год и плановый период </a:t>
            </a:r>
            <a:r>
              <a:rPr lang="ru-RU" sz="2200" b="1" dirty="0" smtClean="0"/>
              <a:t>2023 </a:t>
            </a:r>
            <a:r>
              <a:rPr lang="ru-RU" sz="2200" b="1" dirty="0"/>
              <a:t>и </a:t>
            </a:r>
            <a:r>
              <a:rPr lang="ru-RU" sz="2200" b="1" dirty="0" smtClean="0"/>
              <a:t>2024 </a:t>
            </a:r>
            <a:r>
              <a:rPr lang="ru-RU" sz="2200" b="1" dirty="0"/>
              <a:t>годов</a:t>
            </a:r>
            <a:r>
              <a:rPr lang="ru-RU" sz="2200" b="1" dirty="0" smtClean="0"/>
              <a:t>»</a:t>
            </a:r>
          </a:p>
          <a:p>
            <a:pPr algn="just"/>
            <a:endParaRPr lang="ru-RU" sz="2200" dirty="0"/>
          </a:p>
          <a:p>
            <a:pPr algn="just"/>
            <a:r>
              <a:rPr lang="ru-RU" sz="2200" b="1" dirty="0" smtClean="0"/>
              <a:t>        Прогноз </a:t>
            </a:r>
            <a:r>
              <a:rPr lang="ru-RU" sz="2200" b="1" dirty="0"/>
              <a:t>социально-экономического развития</a:t>
            </a:r>
            <a:endParaRPr lang="ru-RU" sz="2200" dirty="0"/>
          </a:p>
          <a:p>
            <a:pPr algn="just"/>
            <a:r>
              <a:rPr lang="ru-RU" sz="2200" b="1" dirty="0"/>
              <a:t>Малиновского сельского поселения на </a:t>
            </a:r>
            <a:r>
              <a:rPr lang="ru-RU" sz="2200" b="1" dirty="0" smtClean="0"/>
              <a:t>2022 </a:t>
            </a:r>
            <a:r>
              <a:rPr lang="ru-RU" sz="2200" b="1" dirty="0" smtClean="0"/>
              <a:t>год</a:t>
            </a:r>
            <a:r>
              <a:rPr lang="ru-RU" sz="2200" dirty="0"/>
              <a:t> </a:t>
            </a:r>
            <a:r>
              <a:rPr lang="ru-RU" sz="2200" b="1" dirty="0" smtClean="0"/>
              <a:t>и </a:t>
            </a:r>
            <a:r>
              <a:rPr lang="ru-RU" sz="2200" b="1" dirty="0"/>
              <a:t>на период </a:t>
            </a:r>
            <a:r>
              <a:rPr lang="ru-RU" sz="2200" b="1" dirty="0" smtClean="0"/>
              <a:t>2023-2024 </a:t>
            </a:r>
            <a:r>
              <a:rPr lang="ru-RU" sz="2200" b="1" dirty="0" smtClean="0"/>
              <a:t>годов (Постановление администрации Малиновского сельского поселения от </a:t>
            </a:r>
            <a:r>
              <a:rPr lang="ru-RU" sz="2200" b="1" dirty="0" smtClean="0"/>
              <a:t>30.07.2021 </a:t>
            </a:r>
            <a:r>
              <a:rPr lang="ru-RU" sz="2200" b="1" dirty="0" smtClean="0"/>
              <a:t>г № </a:t>
            </a:r>
            <a:r>
              <a:rPr lang="ru-RU" sz="2200" b="1" dirty="0" smtClean="0"/>
              <a:t>33-па</a:t>
            </a:r>
            <a:r>
              <a:rPr lang="ru-RU" sz="2200" b="1" dirty="0" smtClean="0"/>
              <a:t>)</a:t>
            </a:r>
            <a:endParaRPr lang="ru-RU" sz="2200" dirty="0"/>
          </a:p>
          <a:p>
            <a:pPr algn="just"/>
            <a:endParaRPr lang="ru-RU" sz="2200" dirty="0"/>
          </a:p>
        </p:txBody>
      </p:sp>
    </p:spTree>
    <p:extLst>
      <p:ext uri="{BB962C8B-B14F-4D97-AF65-F5344CB8AC3E}">
        <p14:creationId xmlns="" xmlns:p14="http://schemas.microsoft.com/office/powerpoint/2010/main" val="3925473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="" xmlns:p14="http://schemas.microsoft.com/office/powerpoint/2010/main" val="445183244"/>
              </p:ext>
            </p:extLst>
          </p:nvPr>
        </p:nvGraphicFramePr>
        <p:xfrm>
          <a:off x="755577" y="620688"/>
          <a:ext cx="7474023" cy="5040659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491341"/>
                <a:gridCol w="2491341"/>
                <a:gridCol w="2491341"/>
              </a:tblGrid>
              <a:tr h="5040659"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Об утверждении Порядка и сроков составления проекта местного бюджета на очередной финансовый год и на плановый период </a:t>
                      </a:r>
                    </a:p>
                    <a:p>
                      <a:pPr algn="ctr"/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(Постановление Администрации Малиновского сельского поселения от 21.08.2018 № 40-па (в редакции от 08.08.2019 № 44-па)</a:t>
                      </a:r>
                      <a:endParaRPr lang="ru-RU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B0F0"/>
                          </a:solidFill>
                        </a:rPr>
                        <a:t>Основные направления бюджетной политики и основные направления налоговой политики   Малиновского сел</a:t>
                      </a:r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ьского поселения на 2022-2024 годы (Администрации Малиновского сельского поселения) </a:t>
                      </a:r>
                      <a:r>
                        <a:rPr lang="ru-RU" dirty="0" smtClean="0">
                          <a:solidFill>
                            <a:srgbClr val="00B0F0"/>
                          </a:solidFill>
                        </a:rPr>
                        <a:t> </a:t>
                      </a:r>
                      <a:endParaRPr lang="ru-RU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endParaRPr lang="ru-RU" dirty="0" smtClean="0">
                        <a:solidFill>
                          <a:srgbClr val="00B0F0"/>
                        </a:solidFill>
                      </a:endParaRP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B0F0"/>
                          </a:solidFill>
                        </a:rPr>
                        <a:t>Муниципальные</a:t>
                      </a:r>
                      <a:r>
                        <a:rPr lang="ru-RU" baseline="0" dirty="0" smtClean="0">
                          <a:solidFill>
                            <a:srgbClr val="00B0F0"/>
                          </a:solidFill>
                        </a:rPr>
                        <a:t> программы  Малиновского сельского поселения </a:t>
                      </a:r>
                    </a:p>
                    <a:p>
                      <a:pPr algn="ctr"/>
                      <a:r>
                        <a:rPr lang="ru-RU" dirty="0" smtClean="0">
                          <a:solidFill>
                            <a:srgbClr val="00B0F0"/>
                          </a:solidFill>
                        </a:rPr>
                        <a:t>на 2018-2024 годы</a:t>
                      </a:r>
                      <a:endParaRPr lang="ru-RU" dirty="0">
                        <a:solidFill>
                          <a:srgbClr val="00B0F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Двойная стрелка влево/вправо 4"/>
          <p:cNvSpPr/>
          <p:nvPr/>
        </p:nvSpPr>
        <p:spPr>
          <a:xfrm rot="21250017">
            <a:off x="533263" y="4803323"/>
            <a:ext cx="8293495" cy="1715849"/>
          </a:xfrm>
          <a:prstGeom prst="left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Основа формирования проекта  местного бюджета  на 2022 год и плановый период 2023 и 2024 годов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4122"/>
          </a:xfrm>
        </p:spPr>
        <p:txBody>
          <a:bodyPr/>
          <a:lstStyle/>
          <a:p>
            <a:r>
              <a:rPr lang="ru-RU" b="0" dirty="0">
                <a:effectLst/>
              </a:rPr>
              <a:t>График подготовки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709160"/>
          </a:xfrm>
        </p:spPr>
        <p:txBody>
          <a:bodyPr>
            <a:normAutofit fontScale="77500" lnSpcReduction="20000"/>
          </a:bodyPr>
          <a:lstStyle/>
          <a:p>
            <a:pPr marL="137160" indent="0" algn="just">
              <a:buNone/>
            </a:pPr>
            <a:r>
              <a:rPr lang="ru-RU" dirty="0" smtClean="0"/>
              <a:t>        Финансовый </a:t>
            </a:r>
            <a:r>
              <a:rPr lang="ru-RU" dirty="0"/>
              <a:t>орган </a:t>
            </a:r>
            <a:r>
              <a:rPr lang="ru-RU" dirty="0" smtClean="0"/>
              <a:t>Малиновского сельского поселения  </a:t>
            </a:r>
            <a:r>
              <a:rPr lang="ru-RU" dirty="0"/>
              <a:t>разрабатывает, </a:t>
            </a:r>
            <a:r>
              <a:rPr lang="ru-RU" dirty="0" smtClean="0"/>
              <a:t>глава поселения представляет </a:t>
            </a:r>
            <a:r>
              <a:rPr lang="ru-RU" dirty="0"/>
              <a:t>в </a:t>
            </a:r>
            <a:r>
              <a:rPr lang="ru-RU" dirty="0" smtClean="0"/>
              <a:t>муниципальный комитет проекты </a:t>
            </a:r>
            <a:r>
              <a:rPr lang="ru-RU" dirty="0"/>
              <a:t>решений о бюджете </a:t>
            </a:r>
            <a:r>
              <a:rPr lang="ru-RU" dirty="0" smtClean="0"/>
              <a:t>Малиновского сельского</a:t>
            </a:r>
          </a:p>
          <a:p>
            <a:pPr marL="137160" indent="0" algn="just">
              <a:buNone/>
            </a:pPr>
            <a:r>
              <a:rPr lang="ru-RU" dirty="0" smtClean="0"/>
              <a:t>поселения, </a:t>
            </a:r>
            <a:r>
              <a:rPr lang="ru-RU" dirty="0"/>
              <a:t>о внесении изменений в </a:t>
            </a:r>
            <a:r>
              <a:rPr lang="ru-RU" dirty="0" smtClean="0"/>
              <a:t>решение.</a:t>
            </a:r>
          </a:p>
          <a:p>
            <a:pPr marL="137160" indent="0" algn="just">
              <a:buNone/>
            </a:pPr>
            <a:r>
              <a:rPr lang="ru-RU" dirty="0"/>
              <a:t> </a:t>
            </a:r>
            <a:r>
              <a:rPr lang="ru-RU" dirty="0" smtClean="0"/>
              <a:t>      Порядок </a:t>
            </a:r>
            <a:r>
              <a:rPr lang="ru-RU" dirty="0"/>
              <a:t>и сроки составления проекта бюджета </a:t>
            </a:r>
            <a:r>
              <a:rPr lang="ru-RU" dirty="0" smtClean="0"/>
              <a:t>Малиновского сельского поселения, а </a:t>
            </a:r>
            <a:r>
              <a:rPr lang="ru-RU" dirty="0"/>
              <a:t>также порядок работы над документами и материалами, обязательными для представления одновременно с проектом Решения о бюджете </a:t>
            </a:r>
            <a:r>
              <a:rPr lang="ru-RU" dirty="0" smtClean="0"/>
              <a:t>Малиновского сельского поселения,</a:t>
            </a:r>
          </a:p>
          <a:p>
            <a:pPr marL="137160" indent="0" algn="just">
              <a:buNone/>
            </a:pPr>
            <a:r>
              <a:rPr lang="ru-RU" dirty="0" smtClean="0"/>
              <a:t>устанавливаются </a:t>
            </a:r>
            <a:r>
              <a:rPr lang="ru-RU" dirty="0"/>
              <a:t>администрацией </a:t>
            </a:r>
            <a:r>
              <a:rPr lang="ru-RU" dirty="0" smtClean="0"/>
              <a:t>поселения.</a:t>
            </a:r>
          </a:p>
          <a:p>
            <a:pPr marL="137160" indent="0" algn="just">
              <a:buNone/>
            </a:pPr>
            <a:r>
              <a:rPr lang="ru-RU" dirty="0"/>
              <a:t> </a:t>
            </a:r>
            <a:r>
              <a:rPr lang="ru-RU" dirty="0" smtClean="0"/>
              <a:t>      Рассмотрению </a:t>
            </a:r>
            <a:r>
              <a:rPr lang="ru-RU" dirty="0"/>
              <a:t>проекта решения о бюджете </a:t>
            </a:r>
            <a:r>
              <a:rPr lang="ru-RU" dirty="0" smtClean="0"/>
              <a:t>Малиновского сельского поселения предшествует </a:t>
            </a:r>
            <a:r>
              <a:rPr lang="ru-RU" dirty="0"/>
              <a:t>проведение публичных слушаний в соответствии с Положением о порядке организации и проведения публичных слушаний в </a:t>
            </a:r>
            <a:r>
              <a:rPr lang="ru-RU" dirty="0" smtClean="0"/>
              <a:t>Малиновском сельском поселении, </a:t>
            </a:r>
            <a:r>
              <a:rPr lang="ru-RU" dirty="0"/>
              <a:t>утвержденным решением </a:t>
            </a:r>
            <a:r>
              <a:rPr lang="ru-RU" dirty="0" smtClean="0"/>
              <a:t>муниципального комитета Малиновского сельского поселения.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73367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08112"/>
          </a:xfrm>
        </p:spPr>
        <p:txBody>
          <a:bodyPr>
            <a:noAutofit/>
          </a:bodyPr>
          <a:lstStyle/>
          <a:p>
            <a:r>
              <a:rPr lang="ru-RU" sz="1600" dirty="0">
                <a:solidFill>
                  <a:schemeClr val="tx1"/>
                </a:solidFill>
                <a:effectLst/>
              </a:rPr>
              <a:t>Бюджетный процесс — деятельность по подготовке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8856984" cy="5256584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marL="137160" indent="0" algn="just">
              <a:buNone/>
            </a:pPr>
            <a:r>
              <a:rPr lang="ru-RU" dirty="0" smtClean="0"/>
              <a:t>        </a:t>
            </a:r>
            <a:endParaRPr lang="ru-RU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1560" y="1340768"/>
            <a:ext cx="2376264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Составление</a:t>
            </a:r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с января по сентябрь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47864" y="1772816"/>
            <a:ext cx="2304256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Утверждение</a:t>
            </a:r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dirty="0"/>
              <a:t>с </a:t>
            </a:r>
            <a:r>
              <a:rPr lang="ru-RU" dirty="0" smtClean="0"/>
              <a:t>октября </a:t>
            </a:r>
            <a:r>
              <a:rPr lang="ru-RU" dirty="0"/>
              <a:t>по </a:t>
            </a:r>
            <a:r>
              <a:rPr lang="ru-RU" dirty="0" smtClean="0"/>
              <a:t>декабрь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996638" y="1361970"/>
            <a:ext cx="2376264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Исполнение</a:t>
            </a:r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dirty="0"/>
              <a:t>с января по </a:t>
            </a:r>
            <a:r>
              <a:rPr lang="ru-RU" dirty="0" smtClean="0"/>
              <a:t>декабрь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720644" y="4221088"/>
            <a:ext cx="2376264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Отчетность</a:t>
            </a:r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dirty="0"/>
              <a:t>с января по </a:t>
            </a:r>
            <a:r>
              <a:rPr lang="ru-RU" dirty="0" smtClean="0"/>
              <a:t>декабрь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799792" y="4186676"/>
            <a:ext cx="2376264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Контроль</a:t>
            </a:r>
            <a:endParaRPr lang="ru-RU" dirty="0"/>
          </a:p>
          <a:p>
            <a:pPr algn="ctr"/>
            <a:endParaRPr lang="ru-RU" dirty="0"/>
          </a:p>
          <a:p>
            <a:pPr algn="ctr"/>
            <a:r>
              <a:rPr lang="ru-RU" dirty="0"/>
              <a:t>с января по </a:t>
            </a:r>
            <a:r>
              <a:rPr lang="ru-RU" dirty="0" smtClean="0"/>
              <a:t>декабрь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38030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875490"/>
          </a:xfrm>
          <a:solidFill>
            <a:srgbClr val="00B050"/>
          </a:solidFill>
        </p:spPr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accent2"/>
                </a:solidFill>
                <a:latin typeface="+mn-lt"/>
              </a:rPr>
              <a:t>Бюджет на 2022 год и плановый период 2023 и 2024 годов содержит приоритетные пути реализации основных задач:</a:t>
            </a:r>
            <a:endParaRPr lang="ru-RU" sz="2000" dirty="0">
              <a:solidFill>
                <a:schemeClr val="accent2"/>
              </a:solidFill>
              <a:latin typeface="+mn-lt"/>
            </a:endParaRPr>
          </a:p>
        </p:txBody>
      </p:sp>
      <p:pic>
        <p:nvPicPr>
          <p:cNvPr id="4" name="Содержимое 3" descr="i (3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071546"/>
            <a:ext cx="1473855" cy="1000132"/>
          </a:xfrm>
          <a:prstGeom prst="ellipse">
            <a:avLst/>
          </a:prstGeom>
        </p:spPr>
      </p:pic>
      <p:pic>
        <p:nvPicPr>
          <p:cNvPr id="5" name="Рисунок 4" descr="i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2285992"/>
            <a:ext cx="1300944" cy="742280"/>
          </a:xfrm>
          <a:prstGeom prst="ellipse">
            <a:avLst/>
          </a:prstGeom>
        </p:spPr>
      </p:pic>
      <p:pic>
        <p:nvPicPr>
          <p:cNvPr id="6" name="Рисунок 5" descr="4828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282" y="3286124"/>
            <a:ext cx="1333483" cy="1000112"/>
          </a:xfrm>
          <a:prstGeom prst="ellipse">
            <a:avLst/>
          </a:prstGeom>
        </p:spPr>
      </p:pic>
      <p:pic>
        <p:nvPicPr>
          <p:cNvPr id="7" name="Рисунок 6" descr="i 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5720" y="4572008"/>
            <a:ext cx="1289634" cy="833437"/>
          </a:xfrm>
          <a:prstGeom prst="ellipse">
            <a:avLst/>
          </a:prstGeom>
        </p:spPr>
      </p:pic>
      <p:pic>
        <p:nvPicPr>
          <p:cNvPr id="9" name="Рисунок 8" descr="i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42844" y="5715016"/>
            <a:ext cx="1471613" cy="1002174"/>
          </a:xfrm>
          <a:prstGeom prst="ellipse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571604" y="1071546"/>
            <a:ext cx="7286676" cy="1000132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Повышение эффективности и результативности имеющихся инструментов программно –целевого управления и </a:t>
            </a:r>
            <a:r>
              <a:rPr lang="ru-RU" dirty="0" err="1" smtClean="0"/>
              <a:t>бюджетирования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571604" y="2285992"/>
            <a:ext cx="7286676" cy="85725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Создание условий для повышения качества предоставляемых муниципальных услуг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571604" y="3286124"/>
            <a:ext cx="7215238" cy="1071570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Повышение эффективности процедур проведения муниципальных закупок 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643042" y="4500570"/>
            <a:ext cx="7215238" cy="857256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Совершенствование процедур предварительного и последующего контроля, в том числе уточнение порядка и содержания мер принуждения к нарушениям в финансово-бюджетной сфере 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1643042" y="5715016"/>
            <a:ext cx="7286676" cy="928694"/>
          </a:xfrm>
          <a:prstGeom prst="rect">
            <a:avLst/>
          </a:prstGeom>
          <a:solidFill>
            <a:srgbClr val="FFFF00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Обеспечение открытости бюджетного процесса перед гражданами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3285</TotalTime>
  <Words>1847</Words>
  <Application>Microsoft Office PowerPoint</Application>
  <PresentationFormat>Экран (4:3)</PresentationFormat>
  <Paragraphs>398</Paragraphs>
  <Slides>35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35</vt:i4>
      </vt:variant>
    </vt:vector>
  </HeadingPairs>
  <TitlesOfParts>
    <vt:vector size="38" baseType="lpstr">
      <vt:lpstr>Апекс</vt:lpstr>
      <vt:lpstr>Worksheet</vt:lpstr>
      <vt:lpstr>Лист Microsoft Office Excel 97-2003</vt:lpstr>
      <vt:lpstr>   бюджет  Малиновского сельского поселения Дальнереченского муниципального  района на 2022 год и на плановый период 2023 и 2024 годов </vt:lpstr>
      <vt:lpstr>Что такое «Бюджет для граждан?»</vt:lpstr>
      <vt:lpstr>И еще…</vt:lpstr>
      <vt:lpstr>Основные понятия</vt:lpstr>
      <vt:lpstr>  Нормативная база</vt:lpstr>
      <vt:lpstr>Слайд 6</vt:lpstr>
      <vt:lpstr>График подготовки проекта</vt:lpstr>
      <vt:lpstr>Бюджетный процесс — деятельность по подготовке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отчетности.</vt:lpstr>
      <vt:lpstr>Бюджет на 2022 год и плановый период 2023 и 2024 годов содержит приоритетные пути реализации основных задач:</vt:lpstr>
      <vt:lpstr>Основные характеристики местного бюджета  на 2022 - 2024 годы (в рублях)</vt:lpstr>
      <vt:lpstr>Основные параметры местного бюджета на 2022 год</vt:lpstr>
      <vt:lpstr>Динамика доходов бюджета  Малиновского сельского поселения </vt:lpstr>
      <vt:lpstr>Слайд 13</vt:lpstr>
      <vt:lpstr>Основные направления налоговой политики Малиновского сельского поселения </vt:lpstr>
      <vt:lpstr>Налоговые и неналоговые доходы местного бюджета</vt:lpstr>
      <vt:lpstr>Слайд 16</vt:lpstr>
      <vt:lpstr>Структура налоговых и неналоговых доходов местного бюджета в 2023-2024 годах</vt:lpstr>
      <vt:lpstr>Динамика поступлений налога на доходы физических лиц в местный бюджет </vt:lpstr>
      <vt:lpstr>Динамика поступлений имущественных налогов в местный бюджет                                         тыс.рублей</vt:lpstr>
      <vt:lpstr>СРАВНЕНИЕ ОБЪЕМОВ МЕЖБЮДЖЕТНЫХ ТРАНСФЕРТОВ 2021 И 2022-2024 ГОДОВ</vt:lpstr>
      <vt:lpstr>Объемы межбюджетных трансфертов  на 2022-2024 годы </vt:lpstr>
      <vt:lpstr>Слайд 22</vt:lpstr>
      <vt:lpstr>СТРУКТУРА РАСХОДОВ БЮДЖЕТА МАЛИНОВСКОГО СЕЛЬСКОГО ПОСЕЛЕНИЯ НА ФИНАНСОВОЕ ОБЕСПЕЧЕНИЕ МУНИЦИПАЛЬНЫХ ПРОГРАММ И НЕПРОГРАММНЫХ НАПРАВЛЕНИЙ НА 2022 ГОД   12972,1 тыс. руб.</vt:lpstr>
      <vt:lpstr>РАСХОДЫ НА НЕПРОГРАММНЫЕ НАПРАВЛЕНИЯ ДЕЯТЕЛЬНОСТИ, СОСТАВЛЯЮЩИЕ БОЛЕЕ 1% РАСХОДОВ, ВКЛЮЧАЯ РЕЗЕРВНЫЙ ФОНД</vt:lpstr>
      <vt:lpstr>Доля муниципальных программ в общем объеме расходов , запланированных на реализацию муниципальных программ Малиновского сельского поселения в 2022 году</vt:lpstr>
      <vt:lpstr>Структура муниципальных программ Малиновского сельского поселения на 2022 год</vt:lpstr>
      <vt:lpstr>Расходы местного бюджета, формируемые в рамках муниципальных программ Малиновского сельского поселения и непрограммные расходы</vt:lpstr>
      <vt:lpstr>Раздел «Общегосударственные вопросы»</vt:lpstr>
      <vt:lpstr>Культура, кинематография </vt:lpstr>
      <vt:lpstr>Динамика расходов местного бюджета на пожарную безопасность территории поселения</vt:lpstr>
      <vt:lpstr>Финансирование мероприятий по развитию жилищно-коммунальной инфраструктуры и национальной экономики в 2022 году</vt:lpstr>
      <vt:lpstr>НА ТЕРРИТОРИИ ПОСЕЛЕНИЯ ДЕЙСТВУЕТ ПРИОРИТЕТНЫЙ ПРОЕКТ «ФОРМИРОВАНИЕ СОВРЕМЕННОЙ ГОРОДСКОЙ СРЕДЫ»</vt:lpstr>
      <vt:lpstr>МЕРОПРИЯТИЯ, НАПРАВЛЕННЫЕ НА ДОСТИЖЕНИЕ ПОСТАВЛЕННЫХ ЦЕЛЕЙ </vt:lpstr>
      <vt:lpstr>ПРОГНОЗИРУЕМЫЙ ОБЩИЙ ОБЪЕМ ФИНАНСИРОВАНИЯ ПРОЕКТА – 14737,1 ТЫС.РУБ. </vt:lpstr>
      <vt:lpstr>ОЖИДАЕМЫЕ РЕЗУЛЬТАТЫ РЕАЛИЗАЦИИ ПРОЕКТА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Проект бюджета Барабанщиковскго сельского поселения 2016г.</dc:title>
  <dc:creator>1</dc:creator>
  <cp:lastModifiedBy>Пользователь</cp:lastModifiedBy>
  <cp:revision>313</cp:revision>
  <dcterms:created xsi:type="dcterms:W3CDTF">2015-12-04T10:25:22Z</dcterms:created>
  <dcterms:modified xsi:type="dcterms:W3CDTF">2021-12-18T03:00:04Z</dcterms:modified>
</cp:coreProperties>
</file>